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260" r:id="rId2"/>
    <p:sldId id="306" r:id="rId3"/>
    <p:sldId id="308" r:id="rId4"/>
    <p:sldId id="301" r:id="rId5"/>
    <p:sldId id="322" r:id="rId6"/>
    <p:sldId id="323" r:id="rId7"/>
    <p:sldId id="324" r:id="rId8"/>
    <p:sldId id="325" r:id="rId9"/>
    <p:sldId id="326" r:id="rId10"/>
    <p:sldId id="327" r:id="rId11"/>
    <p:sldId id="330" r:id="rId12"/>
    <p:sldId id="328" r:id="rId13"/>
    <p:sldId id="331" r:id="rId14"/>
    <p:sldId id="332" r:id="rId15"/>
    <p:sldId id="335" r:id="rId16"/>
    <p:sldId id="333"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371C"/>
    <a:srgbClr val="996633"/>
    <a:srgbClr val="E6E6E6"/>
    <a:srgbClr val="FFFFFF"/>
    <a:srgbClr val="DEDED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3"/>
    <p:restoredTop sz="74931" autoAdjust="0"/>
  </p:normalViewPr>
  <p:slideViewPr>
    <p:cSldViewPr snapToGrid="0" snapToObjects="1">
      <p:cViewPr varScale="1">
        <p:scale>
          <a:sx n="93" d="100"/>
          <a:sy n="93" d="100"/>
        </p:scale>
        <p:origin x="1976" y="20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33E7F25-3177-EE48-A5E7-04A0041584D1}" type="datetimeFigureOut">
              <a:rPr lang="en-US" smtClean="0"/>
              <a:t>5/6/22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8BE0ED6-209A-F54F-A63C-20E70B616992}" type="slidenum">
              <a:rPr lang="en-US" smtClean="0"/>
              <a:t>‹#›</a:t>
            </a:fld>
            <a:endParaRPr lang="en-US" dirty="0"/>
          </a:p>
        </p:txBody>
      </p:sp>
    </p:spTree>
    <p:extLst>
      <p:ext uri="{BB962C8B-B14F-4D97-AF65-F5344CB8AC3E}">
        <p14:creationId xmlns:p14="http://schemas.microsoft.com/office/powerpoint/2010/main" val="40960795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E9A2B9-149F-6A48-8477-24AA0C30D447}" type="datetimeFigureOut">
              <a:rPr lang="en-US" smtClean="0"/>
              <a:t>5/6/22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FD314B-32C5-B34C-A9D8-27ABBE555FDC}" type="slidenum">
              <a:rPr lang="en-US" smtClean="0"/>
              <a:t>‹#›</a:t>
            </a:fld>
            <a:endParaRPr lang="en-US" dirty="0"/>
          </a:p>
        </p:txBody>
      </p:sp>
    </p:spTree>
    <p:extLst>
      <p:ext uri="{BB962C8B-B14F-4D97-AF65-F5344CB8AC3E}">
        <p14:creationId xmlns:p14="http://schemas.microsoft.com/office/powerpoint/2010/main" val="9259062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p:cNvSpPr>
          <p:nvPr>
            <p:ph type="sldImg"/>
          </p:nvPr>
        </p:nvSpPr>
        <p:spPr>
          <a:xfrm>
            <a:off x="1143000" y="685800"/>
            <a:ext cx="4572000" cy="3429000"/>
          </a:xfrm>
          <a:solidFill>
            <a:srgbClr val="FFFFFF"/>
          </a:solidFill>
          <a:ln/>
          <a:extLst>
            <a:ext uri="{FAA26D3D-D897-4be2-8F04-BA451C77F1D7}">
              <ma14:placeholderFlag xmlns="" xmlns:ma14="http://schemas.microsoft.com/office/mac/drawingml/2011/main" val="1"/>
            </a:ext>
          </a:extLst>
        </p:spPr>
      </p:sp>
      <p:sp>
        <p:nvSpPr>
          <p:cNvPr id="22835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a:defRPr/>
            </a:pPr>
            <a:r>
              <a:rPr lang="en-US" b="1" dirty="0">
                <a:cs typeface="+mn-cs"/>
              </a:rPr>
              <a:t>Supplies</a:t>
            </a:r>
            <a:r>
              <a:rPr lang="en-US" dirty="0">
                <a:cs typeface="+mn-cs"/>
              </a:rPr>
              <a:t>: </a:t>
            </a:r>
          </a:p>
          <a:p>
            <a:pPr>
              <a:defRPr/>
            </a:pPr>
            <a:r>
              <a:rPr lang="en-US" u="sng" dirty="0">
                <a:cs typeface="+mn-cs"/>
              </a:rPr>
              <a:t>Activity</a:t>
            </a:r>
            <a:r>
              <a:rPr lang="en-US" u="sng" baseline="0" dirty="0">
                <a:cs typeface="+mn-cs"/>
              </a:rPr>
              <a:t> 1:</a:t>
            </a:r>
            <a:r>
              <a:rPr lang="en-US" baseline="0" dirty="0">
                <a:cs typeface="+mn-cs"/>
              </a:rPr>
              <a:t> cardboard square with triangle hole cut in the center about 1 cm on a side;  small light source like an LED key chain light or bare flashlight bulb (like a </a:t>
            </a:r>
            <a:r>
              <a:rPr lang="en-US" baseline="0" dirty="0" err="1">
                <a:cs typeface="+mn-cs"/>
              </a:rPr>
              <a:t>Maglight</a:t>
            </a:r>
            <a:r>
              <a:rPr lang="en-US" baseline="0" dirty="0">
                <a:cs typeface="+mn-cs"/>
              </a:rPr>
              <a:t> bulb), We’ll call these “point” sources of light. The original directions for this type of experiment called for flashlight bulbs in tiny holders, common in science laboratories at the time. If you have these feel free to use them.</a:t>
            </a:r>
          </a:p>
          <a:p>
            <a:pPr>
              <a:defRPr/>
            </a:pPr>
            <a:endParaRPr lang="en-US" baseline="0" dirty="0">
              <a:cs typeface="+mn-cs"/>
            </a:endParaRPr>
          </a:p>
          <a:p>
            <a:pPr>
              <a:defRPr/>
            </a:pPr>
            <a:r>
              <a:rPr lang="en-US" u="sng" baseline="0" dirty="0">
                <a:cs typeface="+mn-cs"/>
              </a:rPr>
              <a:t>Activity 2 </a:t>
            </a:r>
            <a:r>
              <a:rPr lang="en-US" baseline="0" dirty="0">
                <a:cs typeface="+mn-cs"/>
              </a:rPr>
              <a:t>same as Activity 1, but add a second bulb preferably of a different color. Colored plastic or a very thin balloon can be wrapped tightly around a bulb to make a second color.</a:t>
            </a:r>
          </a:p>
          <a:p>
            <a:pPr>
              <a:defRPr/>
            </a:pPr>
            <a:r>
              <a:rPr lang="en-US" baseline="0" dirty="0">
                <a:cs typeface="+mn-cs"/>
              </a:rPr>
              <a:t> </a:t>
            </a:r>
          </a:p>
          <a:p>
            <a:pPr>
              <a:defRPr/>
            </a:pPr>
            <a:r>
              <a:rPr lang="en-US" u="sng" baseline="0" dirty="0">
                <a:cs typeface="+mn-cs"/>
              </a:rPr>
              <a:t>Activity 3: </a:t>
            </a:r>
            <a:r>
              <a:rPr lang="en-US" baseline="0" dirty="0">
                <a:cs typeface="+mn-cs"/>
              </a:rPr>
              <a:t>Replace the small point sources of light with a bulb with a long filament, like the kind used in fish tanks. If this can’t be found, try a flashlight but cover the most of the front glass with tape so that it becomes a “line” source of light.   You can use any bare filament bulb, but the straight filament extends the idea of a straight line of sources.</a:t>
            </a:r>
          </a:p>
          <a:p>
            <a:pPr>
              <a:defRPr/>
            </a:pPr>
            <a:endParaRPr lang="en-US" baseline="0" dirty="0">
              <a:cs typeface="+mn-cs"/>
            </a:endParaRPr>
          </a:p>
          <a:p>
            <a:pPr>
              <a:defRPr/>
            </a:pPr>
            <a:r>
              <a:rPr lang="en-US" u="sng" baseline="0" dirty="0">
                <a:cs typeface="+mn-cs"/>
              </a:rPr>
              <a:t>Activity 4</a:t>
            </a:r>
            <a:r>
              <a:rPr lang="en-US" baseline="0" dirty="0">
                <a:cs typeface="+mn-cs"/>
              </a:rPr>
              <a:t>: Empty carton, size not important but at least 25 cm on a side, transparency or waxed paper, aluminum foil, sharp pencil, tape (black electrical tape as needed)</a:t>
            </a:r>
          </a:p>
          <a:p>
            <a:pPr>
              <a:defRPr/>
            </a:pPr>
            <a:endParaRPr lang="en-US" baseline="0" dirty="0">
              <a:cs typeface="+mn-cs"/>
            </a:endParaRPr>
          </a:p>
          <a:p>
            <a:pPr>
              <a:defRPr/>
            </a:pPr>
            <a:r>
              <a:rPr lang="en-US" baseline="0" dirty="0">
                <a:cs typeface="+mn-cs"/>
              </a:rPr>
              <a:t>Where to get supplies: The easiest point sources of light to use are key chain LED lights. These can be purchased from Amazon sellers like </a:t>
            </a:r>
            <a:r>
              <a:rPr lang="en-US" baseline="0" dirty="0" err="1">
                <a:cs typeface="+mn-cs"/>
              </a:rPr>
              <a:t>LightsCastle</a:t>
            </a:r>
            <a:r>
              <a:rPr lang="en-US" baseline="0" dirty="0">
                <a:cs typeface="+mn-cs"/>
              </a:rPr>
              <a:t> (10 for about $4-5).  Long filament bulbs are sold in pet stores and most suppliers of lighting. The best ones have clear glass so you can see the image of the filament.</a:t>
            </a:r>
            <a:endParaRPr lang="en-US" dirty="0">
              <a:cs typeface="+mn-cs"/>
            </a:endParaRPr>
          </a:p>
        </p:txBody>
      </p:sp>
    </p:spTree>
    <p:extLst>
      <p:ext uri="{BB962C8B-B14F-4D97-AF65-F5344CB8AC3E}">
        <p14:creationId xmlns:p14="http://schemas.microsoft.com/office/powerpoint/2010/main" val="9625933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a:t>
            </a:r>
            <a:r>
              <a:rPr lang="en-US" baseline="0" dirty="0"/>
              <a:t> more bulbs are added, more triangular spots appear stacked one upon the other, all in the same orientation. The bottom of the “stack” of spots is still flat and the top is triangular. The sides of the stack are parallel. </a:t>
            </a:r>
          </a:p>
          <a:p>
            <a:endParaRPr lang="en-US" baseline="0" dirty="0"/>
          </a:p>
          <a:p>
            <a:r>
              <a:rPr lang="en-US" baseline="0" dirty="0"/>
              <a:t>Each bulb makes its own triangle spot. If there is a large number of bulbs, the spots all overlap. Draw a large number of triangles stacked vertically and the shape of the predicted image will be clear. If there is a REALLY large number of bulbs, all stacked one on top of the other, it’s like a solid “line” of light with a point on the top (the top of the topmost triangle) and flat on the bottom.</a:t>
            </a: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10</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a:t>
            </a:r>
            <a:r>
              <a:rPr lang="en-US" baseline="0" dirty="0"/>
              <a:t> faint image of the filament will appear on the screen. Any “wiggles” in the filament will be visible. The bottom of the image on the screen should be flat and the top slightly pointed- but this may be difficult to see. Have students look for these features. Turn off the bulb and look at the filament. Then turn it on again and look for any wiggles or bends that you noticed when the bulb was off.</a:t>
            </a:r>
          </a:p>
          <a:p>
            <a:endParaRPr lang="en-US" baseline="0" dirty="0"/>
          </a:p>
          <a:p>
            <a:r>
              <a:rPr lang="en-US" baseline="0" dirty="0"/>
              <a:t>Note that the image is upside down- the top of the filament is imaged at the bottom of the screen. If you place a pencil near the top of the bulb in front of the filament, you will see its shadow at the bottom of the image.</a:t>
            </a:r>
          </a:p>
          <a:p>
            <a:endParaRPr lang="en-US" baseline="0" dirty="0"/>
          </a:p>
          <a:p>
            <a:r>
              <a:rPr lang="en-US" baseline="0" dirty="0"/>
              <a:t>Since the bulb is very bright it helps to shield the back and sides (that don’t contribute to the image) with a box or other items.  Just be careful because the bulb is hot.</a:t>
            </a:r>
          </a:p>
          <a:p>
            <a:endParaRPr lang="en-US" baseline="0" dirty="0"/>
          </a:p>
          <a:p>
            <a:r>
              <a:rPr lang="en-US" baseline="0" dirty="0"/>
              <a:t>If you don’t have access to a long filament bulb, use a flashlight with black tape (or foil) masking all but a thin line of light. Because flashlights differ, try this first to be sure you have enough light to create an image. Actually, any uncoated (bare filament) bulb will do but a straight filament bulb is an extension of a “line of point sources”.</a:t>
            </a:r>
          </a:p>
        </p:txBody>
      </p:sp>
      <p:sp>
        <p:nvSpPr>
          <p:cNvPr id="4" name="Slide Number Placeholder 3"/>
          <p:cNvSpPr>
            <a:spLocks noGrp="1"/>
          </p:cNvSpPr>
          <p:nvPr>
            <p:ph type="sldNum" sz="quarter" idx="10"/>
          </p:nvPr>
        </p:nvSpPr>
        <p:spPr/>
        <p:txBody>
          <a:bodyPr/>
          <a:lstStyle/>
          <a:p>
            <a:fld id="{F9FD314B-32C5-B34C-A9D8-27ABBE555FDC}" type="slidenum">
              <a:rPr lang="en-US" smtClean="0"/>
              <a:t>11</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The smaller hole will support the pinhole so it should not exceed 2-3 cm.</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The dimensions of</a:t>
            </a:r>
            <a:r>
              <a:rPr lang="en-US" baseline="0" dirty="0"/>
              <a:t> the large hole are not critical. Adjust as necessary to fit the size of the box. This version has a translucent screen on the side opposite the pinhole and the image is viewed by looking at the outside of the box. See the video at https://</a:t>
            </a:r>
            <a:r>
              <a:rPr lang="en-US" baseline="0" dirty="0" err="1"/>
              <a:t>www.youtube.com</a:t>
            </a:r>
            <a:r>
              <a:rPr lang="en-US" baseline="0" dirty="0"/>
              <a:t>/</a:t>
            </a:r>
            <a:r>
              <a:rPr lang="en-US" baseline="0" dirty="0" err="1"/>
              <a:t>watch?v</a:t>
            </a:r>
            <a:r>
              <a:rPr lang="en-US" baseline="0" dirty="0"/>
              <a:t>=iF4qq39NsGY for the correct orientation of the pinhole and the screen.</a:t>
            </a:r>
          </a:p>
          <a:p>
            <a:endParaRPr lang="en-US" baseline="0" dirty="0"/>
          </a:p>
          <a:p>
            <a:r>
              <a:rPr lang="en-US" baseline="0" dirty="0"/>
              <a:t>An alternate pinhole viewer uses the inside wall of the box, opposite the pinhole, as the viewing screen. Do not cut the large square hole on this side, but tape a piece of white paper on the inside to use as a screen. In this case leave the bottom of the box open. To see the image,  hold the box over your head, point the pinhole at the light source and see the image on the inside white paper.  It’s awkward, but it makes a sharper image than waxed paper.</a:t>
            </a: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12</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make a sturdier pinhole from a piece of</a:t>
            </a:r>
            <a:r>
              <a:rPr lang="en-US" baseline="0" dirty="0"/>
              <a:t> an aluminum soda can. Carefully cut a piece out of the side of the can (the edges may be sharp!). Place on a piece of cardboard and poke a small hole using an awl, a large needle or other sharp, </a:t>
            </a:r>
            <a:r>
              <a:rPr lang="en-US" baseline="0" dirty="0" err="1"/>
              <a:t>poined</a:t>
            </a:r>
            <a:r>
              <a:rPr lang="en-US" baseline="0" dirty="0"/>
              <a:t> tool. You can sand the edges to make it smooth, but it really doesn’t matter for this crude pinhole viewer.</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13</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It is easiest to image bright sources like light bulbs, but outside scenes also work from a dark room on a bright day. The pinhole must be facing a brightly lit scene and the screen should be in dim light.  For example, close all but one window shade and stand on the opposite side of the room. Point the pinhole toward the window. The idea is to be standing in a darkened place but pointing the pinhole toward a source of light.</a:t>
            </a:r>
          </a:p>
          <a:p>
            <a:endParaRPr lang="en-US" baseline="0" dirty="0"/>
          </a:p>
          <a:p>
            <a:r>
              <a:rPr lang="en-US" baseline="0" dirty="0"/>
              <a:t>For more on pinhole cameras, see </a:t>
            </a:r>
            <a:r>
              <a:rPr lang="en-US" baseline="0" dirty="0" err="1"/>
              <a:t>www.pinhole.org</a:t>
            </a: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14</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Walk around outside and look at</a:t>
            </a:r>
            <a:r>
              <a:rPr lang="en-US" baseline="0" dirty="0"/>
              <a:t> the patches of light under leafy trees. Can you spot the overlapping round shapes? </a:t>
            </a: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15</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You really need a photographic darkroom for pinhole photography, both for loading and developing the film. (I use my basement at night.) The results are definitely worth it though.</a:t>
            </a:r>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There are a lot of instructions online for making oatmeal box cameras. Here are step-by-step instructions: http://</a:t>
            </a:r>
            <a:r>
              <a:rPr lang="en-US" baseline="0" dirty="0" err="1"/>
              <a:t>users.rcn.com</a:t>
            </a:r>
            <a:r>
              <a:rPr lang="en-US" baseline="0" dirty="0"/>
              <a:t>/</a:t>
            </a:r>
            <a:r>
              <a:rPr lang="en-US" baseline="0" dirty="0" err="1"/>
              <a:t>stewoody</a:t>
            </a:r>
            <a:r>
              <a:rPr lang="en-US" baseline="0" dirty="0"/>
              <a:t>/</a:t>
            </a:r>
          </a:p>
          <a:p>
            <a:endParaRPr lang="en-US" baseline="0" dirty="0"/>
          </a:p>
          <a:p>
            <a:r>
              <a:rPr lang="en-US" baseline="0" dirty="0"/>
              <a:t>The box must be light-tight so the ONLY way for light to enter is through the tiny pinhole. Spray paint the interior flat black and line the cover with black cardboard.  For a small oatmeal box, the pinhole is about 0.5 mm diameter. (There are calculators online.) The pinhole is made with a needle, drilled into a piece of soda can. To make a drill, stick the eye end of the needle into the end of a pencil eraser so the pencil is the holder.  We use a USB microscope to check the roundness of the hole and measure its size.</a:t>
            </a:r>
          </a:p>
          <a:p>
            <a:endParaRPr lang="en-US" baseline="0" dirty="0"/>
          </a:p>
          <a:p>
            <a:r>
              <a:rPr lang="en-US" baseline="0" dirty="0"/>
              <a:t>Black and white film paper is loaded into the box in a darkroom. (Covering the top of the box with foil before taking it out provides an extra measure of light block.) The exposures are several seconds outside in the bright sun to 20-30 minutes indoors. Liquid photographic developers (e.g. </a:t>
            </a:r>
            <a:r>
              <a:rPr lang="en-US" baseline="0" dirty="0" err="1"/>
              <a:t>Ilford</a:t>
            </a:r>
            <a:r>
              <a:rPr lang="en-US" baseline="0" dirty="0"/>
              <a:t> brand) are easiest to use in the darkroom. Note that the used fixer is considered hazardous waste in some jurisdictions because it contains silver.   It must be disposed of properly.</a:t>
            </a:r>
          </a:p>
          <a:p>
            <a:endParaRPr lang="en-US" baseline="0" dirty="0"/>
          </a:p>
          <a:p>
            <a:r>
              <a:rPr lang="en-US" baseline="0" dirty="0"/>
              <a:t>For more on pinhole cameras, see </a:t>
            </a:r>
            <a:r>
              <a:rPr lang="en-US" baseline="0" dirty="0" err="1"/>
              <a:t>www.pinhole.org</a:t>
            </a: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16</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Ask students for their predictions before handing out the materials for each step. Remind them that it isn’t a contest (who is right and who is wrong) and that you learn by making and correcting mistakes.</a:t>
            </a:r>
          </a:p>
        </p:txBody>
      </p:sp>
      <p:sp>
        <p:nvSpPr>
          <p:cNvPr id="4" name="Slide Number Placeholder 3"/>
          <p:cNvSpPr>
            <a:spLocks noGrp="1"/>
          </p:cNvSpPr>
          <p:nvPr>
            <p:ph type="sldNum" sz="quarter" idx="10"/>
          </p:nvPr>
        </p:nvSpPr>
        <p:spPr/>
        <p:txBody>
          <a:bodyPr/>
          <a:lstStyle/>
          <a:p>
            <a:fld id="{F9FD314B-32C5-B34C-A9D8-27ABBE555FDC}" type="slidenum">
              <a:rPr lang="en-US" smtClean="0"/>
              <a:t>2</a:t>
            </a:fld>
            <a:endParaRPr lang="en-US" dirty="0"/>
          </a:p>
        </p:txBody>
      </p:sp>
    </p:spTree>
    <p:extLst>
      <p:ext uri="{BB962C8B-B14F-4D97-AF65-F5344CB8AC3E}">
        <p14:creationId xmlns:p14="http://schemas.microsoft.com/office/powerpoint/2010/main" val="3234776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Words</a:t>
            </a:r>
            <a:r>
              <a:rPr lang="en-US" baseline="0" dirty="0"/>
              <a:t> students need to know to complete the lesson.</a:t>
            </a: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3</a:t>
            </a:fld>
            <a:endParaRPr lang="en-US" dirty="0"/>
          </a:p>
        </p:txBody>
      </p:sp>
    </p:spTree>
    <p:extLst>
      <p:ext uri="{BB962C8B-B14F-4D97-AF65-F5344CB8AC3E}">
        <p14:creationId xmlns:p14="http://schemas.microsoft.com/office/powerpoint/2010/main" val="148504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Dimensions</a:t>
            </a:r>
            <a:r>
              <a:rPr lang="en-US" baseline="0" dirty="0"/>
              <a:t> aren’t critical, but the triangle must be less than 1 cm on the short sides.  Dark cover stock is fine for this activity. The cardboard with the triangular hole will be referred to as the </a:t>
            </a:r>
            <a:r>
              <a:rPr lang="en-US" i="1" baseline="0" dirty="0"/>
              <a:t>cardboard</a:t>
            </a:r>
            <a:r>
              <a:rPr lang="en-US" baseline="0" dirty="0"/>
              <a:t> </a:t>
            </a:r>
            <a:r>
              <a:rPr lang="en-US" i="1" baseline="0" dirty="0"/>
              <a:t>mask</a:t>
            </a:r>
            <a:r>
              <a:rPr lang="en-US" baseline="0" dirty="0"/>
              <a:t>.</a:t>
            </a:r>
          </a:p>
          <a:p>
            <a:endParaRPr lang="en-US" baseline="0" dirty="0"/>
          </a:p>
          <a:p>
            <a:r>
              <a:rPr lang="en-US" baseline="0" dirty="0"/>
              <a:t>The room doesn’t need to be exceptionally dark but for best viewing of the dim images it’s best not to have too much competing light. Experiment!</a:t>
            </a: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4</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screen can be any vertical piece of paper or cardboard</a:t>
            </a:r>
            <a:r>
              <a:rPr lang="en-US" baseline="0" dirty="0"/>
              <a:t> or it can be an undecorated portion of the wall of the room. Away from the windows is best.</a:t>
            </a:r>
          </a:p>
          <a:p>
            <a:endParaRPr lang="en-US" baseline="0" dirty="0"/>
          </a:p>
          <a:p>
            <a:r>
              <a:rPr lang="en-US" dirty="0"/>
              <a:t>A triangular patch of light should be seen on the wall</a:t>
            </a:r>
            <a:r>
              <a:rPr lang="en-US" baseline="0" dirty="0"/>
              <a:t> or screen. The size of the triangle depends on the exact distances used. The orientation should be the same as the mask, that is, the triangle points in the same direction. </a:t>
            </a:r>
          </a:p>
          <a:p>
            <a:endParaRPr lang="en-US" baseline="0" dirty="0"/>
          </a:p>
          <a:p>
            <a:r>
              <a:rPr lang="en-US" baseline="0" dirty="0"/>
              <a:t>Be sure students make predictions by drawing what they expect to see before trying the experiment. If the predictions are incorrect, students should explain why before proceeding.</a:t>
            </a: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5</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b</a:t>
            </a:r>
            <a:r>
              <a:rPr lang="en-US" baseline="0" dirty="0"/>
              <a:t>e sure students make predictions before trying the experiment. If the predictions are incorrect, students should explain why before proceeding.</a:t>
            </a:r>
          </a:p>
          <a:p>
            <a:endParaRPr lang="en-US" baseline="0" dirty="0"/>
          </a:p>
          <a:p>
            <a:r>
              <a:rPr lang="en-US" baseline="0" dirty="0"/>
              <a:t>Moving the bulb up causes the triangle of light to move down. Moving the bulb down causes the triangle of light to move up. You only need to move the light a couple of inches in either direction, just enough to see which way the light spot moves.</a:t>
            </a: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6</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animated slide. Use “slide show” to see the animations.</a:t>
            </a:r>
          </a:p>
          <a:p>
            <a:endParaRPr lang="en-US" dirty="0"/>
          </a:p>
          <a:p>
            <a:r>
              <a:rPr lang="en-US" dirty="0"/>
              <a:t>Light</a:t>
            </a:r>
            <a:r>
              <a:rPr lang="en-US" baseline="0" dirty="0"/>
              <a:t> travels in a straight line from the bulb, through the hole to the screen. When the bulb moves up, the line “tilts” and the spot on the screen moves down.  The path from light bulb, through cardboard to screen traces a “ray” of light. In this case, it does not matter what shape the hole is, students are simply indicating the direction of light travel.</a:t>
            </a:r>
          </a:p>
          <a:p>
            <a:endParaRPr lang="en-US" baseline="0" dirty="0"/>
          </a:p>
          <a:p>
            <a:r>
              <a:rPr lang="en-US" baseline="0" dirty="0"/>
              <a:t>The path of the light is called a “ray”.  Other rays leave the bulb traveling in different directions but they are blocked by the cardboard and do not contribute to the light seen on the screen. These rays are are shown as dashed lines.</a:t>
            </a:r>
          </a:p>
          <a:p>
            <a:endParaRPr lang="en-US" baseline="0" dirty="0"/>
          </a:p>
          <a:p>
            <a:r>
              <a:rPr lang="en-US" baseline="0" dirty="0"/>
              <a:t>To show animated ray (after students have made their drawings) play this slide as a slide show.</a:t>
            </a: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7</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Hold</a:t>
            </a:r>
            <a:r>
              <a:rPr lang="en-US" baseline="0" dirty="0"/>
              <a:t> the two sources of light so the bulbs are close to each other, one above the other.</a:t>
            </a:r>
            <a:endParaRPr lang="en-US" dirty="0"/>
          </a:p>
          <a:p>
            <a:endParaRPr lang="en-US" dirty="0"/>
          </a:p>
          <a:p>
            <a:r>
              <a:rPr lang="en-US" dirty="0"/>
              <a:t>Based</a:t>
            </a:r>
            <a:r>
              <a:rPr lang="en-US" baseline="0" dirty="0"/>
              <a:t> on the previous activity, students should understand that they will see two triangular patches of light. In this case, one triangle will appear below the other triangle on the screen. If two color bulbs are not available, wiggle the top bulb slightly so it’s clear which bulb is producing which patch of light.</a:t>
            </a: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8</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Each added bulb will produce its own triangular patch of light, one above the other. It’s difficult to position</a:t>
            </a:r>
            <a:r>
              <a:rPr lang="en-US" baseline="0" dirty="0"/>
              <a:t> more than two bulbs in front of the screen, but you can try. The bulbs need to be one above the other in a straight line, as close together as possible.</a:t>
            </a:r>
          </a:p>
          <a:p>
            <a:endParaRPr lang="en-US" baseline="0" dirty="0"/>
          </a:p>
          <a:p>
            <a:r>
              <a:rPr lang="en-US" baseline="0" dirty="0"/>
              <a:t>If you can’t get three (or more) bulbs aligned this is a thought problem. With enough bulbs, the triangles begin to overlap.</a:t>
            </a: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9</a:t>
            </a:fld>
            <a:endParaRPr lang="en-US" dirty="0"/>
          </a:p>
        </p:txBody>
      </p:sp>
    </p:spTree>
    <p:extLst>
      <p:ext uri="{BB962C8B-B14F-4D97-AF65-F5344CB8AC3E}">
        <p14:creationId xmlns:p14="http://schemas.microsoft.com/office/powerpoint/2010/main" val="375408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F2FC677-0CEE-244E-9288-AA117475C7AD}" type="datetime1">
              <a:rPr lang="en-US" smtClean="0"/>
              <a:t>5/6/22</a:t>
            </a:fld>
            <a:endParaRPr lang="en-US" dirty="0"/>
          </a:p>
        </p:txBody>
      </p:sp>
      <p:sp>
        <p:nvSpPr>
          <p:cNvPr id="5" name="Footer Placeholder 4"/>
          <p:cNvSpPr>
            <a:spLocks noGrp="1"/>
          </p:cNvSpPr>
          <p:nvPr>
            <p:ph type="ftr" sz="quarter" idx="11"/>
          </p:nvPr>
        </p:nvSpPr>
        <p:spPr/>
        <p:txBody>
          <a:bodyPr/>
          <a:lstStyle/>
          <a:p>
            <a:r>
              <a:rPr lang="en-US" dirty="0"/>
              <a:t>Three Rivers CC  Jr Laser Camp</a:t>
            </a:r>
          </a:p>
        </p:txBody>
      </p:sp>
      <p:sp>
        <p:nvSpPr>
          <p:cNvPr id="6" name="Slide Number Placeholder 5"/>
          <p:cNvSpPr>
            <a:spLocks noGrp="1"/>
          </p:cNvSpPr>
          <p:nvPr>
            <p:ph type="sldNum" sz="quarter" idx="12"/>
          </p:nvPr>
        </p:nvSpPr>
        <p:spPr/>
        <p:txBody>
          <a:bodyPr/>
          <a:lstStyle/>
          <a:p>
            <a:fld id="{EFEC2051-ACFE-0341-B553-F21C8D400B20}" type="slidenum">
              <a:rPr lang="en-US" smtClean="0"/>
              <a:pPr/>
              <a:t>‹#›</a:t>
            </a:fld>
            <a:endParaRPr lang="en-US" dirty="0"/>
          </a:p>
        </p:txBody>
      </p:sp>
    </p:spTree>
    <p:extLst>
      <p:ext uri="{BB962C8B-B14F-4D97-AF65-F5344CB8AC3E}">
        <p14:creationId xmlns:p14="http://schemas.microsoft.com/office/powerpoint/2010/main" val="3867554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0FACFC-C8D8-AC4A-A9C9-F88E3D96EDEC}" type="datetime1">
              <a:rPr lang="en-US" smtClean="0"/>
              <a:t>5/6/22</a:t>
            </a:fld>
            <a:endParaRPr lang="en-US" dirty="0"/>
          </a:p>
        </p:txBody>
      </p:sp>
      <p:sp>
        <p:nvSpPr>
          <p:cNvPr id="5" name="Footer Placeholder 4"/>
          <p:cNvSpPr>
            <a:spLocks noGrp="1"/>
          </p:cNvSpPr>
          <p:nvPr>
            <p:ph type="ftr" sz="quarter" idx="11"/>
          </p:nvPr>
        </p:nvSpPr>
        <p:spPr/>
        <p:txBody>
          <a:bodyPr/>
          <a:lstStyle/>
          <a:p>
            <a:r>
              <a:rPr lang="en-US" dirty="0"/>
              <a:t>Three Rivers CC  Jr Laser Camp</a:t>
            </a:r>
          </a:p>
        </p:txBody>
      </p:sp>
      <p:sp>
        <p:nvSpPr>
          <p:cNvPr id="6" name="Slide Number Placeholder 5"/>
          <p:cNvSpPr>
            <a:spLocks noGrp="1"/>
          </p:cNvSpPr>
          <p:nvPr>
            <p:ph type="sldNum" sz="quarter" idx="12"/>
          </p:nvPr>
        </p:nvSpPr>
        <p:spPr/>
        <p:txBody>
          <a:bodyPr/>
          <a:lstStyle/>
          <a:p>
            <a:fld id="{EFEC2051-ACFE-0341-B553-F21C8D400B20}" type="slidenum">
              <a:rPr lang="en-US" smtClean="0"/>
              <a:pPr/>
              <a:t>‹#›</a:t>
            </a:fld>
            <a:endParaRPr lang="en-US" dirty="0"/>
          </a:p>
        </p:txBody>
      </p:sp>
    </p:spTree>
    <p:extLst>
      <p:ext uri="{BB962C8B-B14F-4D97-AF65-F5344CB8AC3E}">
        <p14:creationId xmlns:p14="http://schemas.microsoft.com/office/powerpoint/2010/main" val="2300967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09E315-97F3-924D-88DF-BD0B29185948}" type="datetime1">
              <a:rPr lang="en-US" smtClean="0"/>
              <a:t>5/6/22</a:t>
            </a:fld>
            <a:endParaRPr lang="en-US" dirty="0"/>
          </a:p>
        </p:txBody>
      </p:sp>
      <p:sp>
        <p:nvSpPr>
          <p:cNvPr id="5" name="Footer Placeholder 4"/>
          <p:cNvSpPr>
            <a:spLocks noGrp="1"/>
          </p:cNvSpPr>
          <p:nvPr>
            <p:ph type="ftr" sz="quarter" idx="11"/>
          </p:nvPr>
        </p:nvSpPr>
        <p:spPr/>
        <p:txBody>
          <a:bodyPr/>
          <a:lstStyle/>
          <a:p>
            <a:r>
              <a:rPr lang="en-US" dirty="0"/>
              <a:t>Three Rivers CC  Jr Laser Camp</a:t>
            </a:r>
          </a:p>
        </p:txBody>
      </p:sp>
      <p:sp>
        <p:nvSpPr>
          <p:cNvPr id="6" name="Slide Number Placeholder 5"/>
          <p:cNvSpPr>
            <a:spLocks noGrp="1"/>
          </p:cNvSpPr>
          <p:nvPr>
            <p:ph type="sldNum" sz="quarter" idx="12"/>
          </p:nvPr>
        </p:nvSpPr>
        <p:spPr/>
        <p:txBody>
          <a:bodyPr/>
          <a:lstStyle/>
          <a:p>
            <a:fld id="{EFEC2051-ACFE-0341-B553-F21C8D400B20}" type="slidenum">
              <a:rPr lang="en-US" smtClean="0"/>
              <a:pPr/>
              <a:t>‹#›</a:t>
            </a:fld>
            <a:endParaRPr lang="en-US" dirty="0"/>
          </a:p>
        </p:txBody>
      </p:sp>
    </p:spTree>
    <p:extLst>
      <p:ext uri="{BB962C8B-B14F-4D97-AF65-F5344CB8AC3E}">
        <p14:creationId xmlns:p14="http://schemas.microsoft.com/office/powerpoint/2010/main" val="2991225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62EC61-A66A-7B47-AE62-E9D3D04BD32C}" type="datetime1">
              <a:rPr lang="en-US" smtClean="0"/>
              <a:t>5/6/22</a:t>
            </a:fld>
            <a:endParaRPr lang="en-US" dirty="0"/>
          </a:p>
        </p:txBody>
      </p:sp>
      <p:sp>
        <p:nvSpPr>
          <p:cNvPr id="5" name="Footer Placeholder 4"/>
          <p:cNvSpPr>
            <a:spLocks noGrp="1"/>
          </p:cNvSpPr>
          <p:nvPr>
            <p:ph type="ftr" sz="quarter" idx="11"/>
          </p:nvPr>
        </p:nvSpPr>
        <p:spPr/>
        <p:txBody>
          <a:bodyPr/>
          <a:lstStyle/>
          <a:p>
            <a:r>
              <a:rPr lang="en-US" dirty="0"/>
              <a:t>Three Rivers CC  Jr Laser Camp</a:t>
            </a:r>
          </a:p>
        </p:txBody>
      </p:sp>
      <p:sp>
        <p:nvSpPr>
          <p:cNvPr id="6" name="Slide Number Placeholder 5"/>
          <p:cNvSpPr>
            <a:spLocks noGrp="1"/>
          </p:cNvSpPr>
          <p:nvPr>
            <p:ph type="sldNum" sz="quarter" idx="12"/>
          </p:nvPr>
        </p:nvSpPr>
        <p:spPr/>
        <p:txBody>
          <a:bodyPr/>
          <a:lstStyle/>
          <a:p>
            <a:fld id="{EFEC2051-ACFE-0341-B553-F21C8D400B20}" type="slidenum">
              <a:rPr lang="en-US" smtClean="0"/>
              <a:pPr/>
              <a:t>‹#›</a:t>
            </a:fld>
            <a:endParaRPr lang="en-US" dirty="0"/>
          </a:p>
        </p:txBody>
      </p:sp>
    </p:spTree>
    <p:extLst>
      <p:ext uri="{BB962C8B-B14F-4D97-AF65-F5344CB8AC3E}">
        <p14:creationId xmlns:p14="http://schemas.microsoft.com/office/powerpoint/2010/main" val="5333021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80C3165-4D68-7C42-92EC-EEDD02A3840A}" type="datetime1">
              <a:rPr lang="en-US" smtClean="0"/>
              <a:t>5/6/22</a:t>
            </a:fld>
            <a:endParaRPr lang="en-US" dirty="0"/>
          </a:p>
        </p:txBody>
      </p:sp>
      <p:sp>
        <p:nvSpPr>
          <p:cNvPr id="5" name="Footer Placeholder 4"/>
          <p:cNvSpPr>
            <a:spLocks noGrp="1"/>
          </p:cNvSpPr>
          <p:nvPr>
            <p:ph type="ftr" sz="quarter" idx="11"/>
          </p:nvPr>
        </p:nvSpPr>
        <p:spPr/>
        <p:txBody>
          <a:bodyPr/>
          <a:lstStyle/>
          <a:p>
            <a:r>
              <a:rPr lang="en-US" dirty="0"/>
              <a:t>Three Rivers CC  Jr Laser Camp</a:t>
            </a:r>
          </a:p>
        </p:txBody>
      </p:sp>
      <p:sp>
        <p:nvSpPr>
          <p:cNvPr id="6" name="Slide Number Placeholder 5"/>
          <p:cNvSpPr>
            <a:spLocks noGrp="1"/>
          </p:cNvSpPr>
          <p:nvPr>
            <p:ph type="sldNum" sz="quarter" idx="12"/>
          </p:nvPr>
        </p:nvSpPr>
        <p:spPr/>
        <p:txBody>
          <a:bodyPr/>
          <a:lstStyle/>
          <a:p>
            <a:fld id="{EFEC2051-ACFE-0341-B553-F21C8D400B20}" type="slidenum">
              <a:rPr lang="en-US" smtClean="0"/>
              <a:pPr/>
              <a:t>‹#›</a:t>
            </a:fld>
            <a:endParaRPr lang="en-US" dirty="0"/>
          </a:p>
        </p:txBody>
      </p:sp>
    </p:spTree>
    <p:extLst>
      <p:ext uri="{BB962C8B-B14F-4D97-AF65-F5344CB8AC3E}">
        <p14:creationId xmlns:p14="http://schemas.microsoft.com/office/powerpoint/2010/main" val="147545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E43C646-84E7-AE41-869C-3BC926D815AF}" type="datetime1">
              <a:rPr lang="en-US" smtClean="0"/>
              <a:t>5/6/22</a:t>
            </a:fld>
            <a:endParaRPr lang="en-US" dirty="0"/>
          </a:p>
        </p:txBody>
      </p:sp>
      <p:sp>
        <p:nvSpPr>
          <p:cNvPr id="6" name="Footer Placeholder 5"/>
          <p:cNvSpPr>
            <a:spLocks noGrp="1"/>
          </p:cNvSpPr>
          <p:nvPr>
            <p:ph type="ftr" sz="quarter" idx="11"/>
          </p:nvPr>
        </p:nvSpPr>
        <p:spPr/>
        <p:txBody>
          <a:bodyPr/>
          <a:lstStyle/>
          <a:p>
            <a:r>
              <a:rPr lang="en-US" dirty="0"/>
              <a:t>Three Rivers CC  Jr Laser Camp</a:t>
            </a:r>
          </a:p>
        </p:txBody>
      </p:sp>
      <p:sp>
        <p:nvSpPr>
          <p:cNvPr id="7" name="Slide Number Placeholder 6"/>
          <p:cNvSpPr>
            <a:spLocks noGrp="1"/>
          </p:cNvSpPr>
          <p:nvPr>
            <p:ph type="sldNum" sz="quarter" idx="12"/>
          </p:nvPr>
        </p:nvSpPr>
        <p:spPr/>
        <p:txBody>
          <a:bodyPr/>
          <a:lstStyle/>
          <a:p>
            <a:fld id="{EFEC2051-ACFE-0341-B553-F21C8D400B20}" type="slidenum">
              <a:rPr lang="en-US" smtClean="0"/>
              <a:pPr/>
              <a:t>‹#›</a:t>
            </a:fld>
            <a:endParaRPr lang="en-US" dirty="0"/>
          </a:p>
        </p:txBody>
      </p:sp>
    </p:spTree>
    <p:extLst>
      <p:ext uri="{BB962C8B-B14F-4D97-AF65-F5344CB8AC3E}">
        <p14:creationId xmlns:p14="http://schemas.microsoft.com/office/powerpoint/2010/main" val="1818930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0A4ADC1-0A96-974B-9187-1AC4CC56FE40}" type="datetime1">
              <a:rPr lang="en-US" smtClean="0"/>
              <a:t>5/6/22</a:t>
            </a:fld>
            <a:endParaRPr lang="en-US" dirty="0"/>
          </a:p>
        </p:txBody>
      </p:sp>
      <p:sp>
        <p:nvSpPr>
          <p:cNvPr id="8" name="Footer Placeholder 7"/>
          <p:cNvSpPr>
            <a:spLocks noGrp="1"/>
          </p:cNvSpPr>
          <p:nvPr>
            <p:ph type="ftr" sz="quarter" idx="11"/>
          </p:nvPr>
        </p:nvSpPr>
        <p:spPr/>
        <p:txBody>
          <a:bodyPr/>
          <a:lstStyle/>
          <a:p>
            <a:r>
              <a:rPr lang="en-US" dirty="0"/>
              <a:t>Three Rivers CC  Jr Laser Camp</a:t>
            </a:r>
          </a:p>
        </p:txBody>
      </p:sp>
      <p:sp>
        <p:nvSpPr>
          <p:cNvPr id="9" name="Slide Number Placeholder 8"/>
          <p:cNvSpPr>
            <a:spLocks noGrp="1"/>
          </p:cNvSpPr>
          <p:nvPr>
            <p:ph type="sldNum" sz="quarter" idx="12"/>
          </p:nvPr>
        </p:nvSpPr>
        <p:spPr/>
        <p:txBody>
          <a:bodyPr/>
          <a:lstStyle/>
          <a:p>
            <a:fld id="{EFEC2051-ACFE-0341-B553-F21C8D400B20}" type="slidenum">
              <a:rPr lang="en-US" smtClean="0"/>
              <a:pPr/>
              <a:t>‹#›</a:t>
            </a:fld>
            <a:endParaRPr lang="en-US" dirty="0"/>
          </a:p>
        </p:txBody>
      </p:sp>
    </p:spTree>
    <p:extLst>
      <p:ext uri="{BB962C8B-B14F-4D97-AF65-F5344CB8AC3E}">
        <p14:creationId xmlns:p14="http://schemas.microsoft.com/office/powerpoint/2010/main" val="3531167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DBC166E-8947-DB48-BD15-F8CEEEA854BE}" type="datetime1">
              <a:rPr lang="en-US" smtClean="0"/>
              <a:t>5/6/22</a:t>
            </a:fld>
            <a:endParaRPr lang="en-US" dirty="0"/>
          </a:p>
        </p:txBody>
      </p:sp>
      <p:sp>
        <p:nvSpPr>
          <p:cNvPr id="4" name="Footer Placeholder 3"/>
          <p:cNvSpPr>
            <a:spLocks noGrp="1"/>
          </p:cNvSpPr>
          <p:nvPr>
            <p:ph type="ftr" sz="quarter" idx="11"/>
          </p:nvPr>
        </p:nvSpPr>
        <p:spPr/>
        <p:txBody>
          <a:bodyPr/>
          <a:lstStyle/>
          <a:p>
            <a:r>
              <a:rPr lang="en-US" dirty="0"/>
              <a:t>Three Rivers CC  Jr Laser Camp</a:t>
            </a:r>
          </a:p>
        </p:txBody>
      </p:sp>
      <p:sp>
        <p:nvSpPr>
          <p:cNvPr id="5" name="Slide Number Placeholder 4"/>
          <p:cNvSpPr>
            <a:spLocks noGrp="1"/>
          </p:cNvSpPr>
          <p:nvPr>
            <p:ph type="sldNum" sz="quarter" idx="12"/>
          </p:nvPr>
        </p:nvSpPr>
        <p:spPr/>
        <p:txBody>
          <a:bodyPr/>
          <a:lstStyle/>
          <a:p>
            <a:fld id="{EFEC2051-ACFE-0341-B553-F21C8D400B20}" type="slidenum">
              <a:rPr lang="en-US" smtClean="0"/>
              <a:pPr/>
              <a:t>‹#›</a:t>
            </a:fld>
            <a:endParaRPr lang="en-US" dirty="0"/>
          </a:p>
        </p:txBody>
      </p:sp>
    </p:spTree>
    <p:extLst>
      <p:ext uri="{BB962C8B-B14F-4D97-AF65-F5344CB8AC3E}">
        <p14:creationId xmlns:p14="http://schemas.microsoft.com/office/powerpoint/2010/main" val="2186459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5F8D3C-2273-1940-9C97-3CAD530A13E1}" type="datetime1">
              <a:rPr lang="en-US" smtClean="0"/>
              <a:t>5/6/22</a:t>
            </a:fld>
            <a:endParaRPr lang="en-US" dirty="0"/>
          </a:p>
        </p:txBody>
      </p:sp>
      <p:sp>
        <p:nvSpPr>
          <p:cNvPr id="3" name="Footer Placeholder 2"/>
          <p:cNvSpPr>
            <a:spLocks noGrp="1"/>
          </p:cNvSpPr>
          <p:nvPr>
            <p:ph type="ftr" sz="quarter" idx="11"/>
          </p:nvPr>
        </p:nvSpPr>
        <p:spPr/>
        <p:txBody>
          <a:bodyPr/>
          <a:lstStyle/>
          <a:p>
            <a:r>
              <a:rPr lang="en-US" dirty="0"/>
              <a:t>Three Rivers CC  Jr Laser Camp</a:t>
            </a:r>
          </a:p>
        </p:txBody>
      </p:sp>
      <p:sp>
        <p:nvSpPr>
          <p:cNvPr id="4" name="Slide Number Placeholder 3"/>
          <p:cNvSpPr>
            <a:spLocks noGrp="1"/>
          </p:cNvSpPr>
          <p:nvPr>
            <p:ph type="sldNum" sz="quarter" idx="12"/>
          </p:nvPr>
        </p:nvSpPr>
        <p:spPr/>
        <p:txBody>
          <a:bodyPr/>
          <a:lstStyle/>
          <a:p>
            <a:fld id="{EFEC2051-ACFE-0341-B553-F21C8D400B20}" type="slidenum">
              <a:rPr lang="en-US" smtClean="0"/>
              <a:pPr/>
              <a:t>‹#›</a:t>
            </a:fld>
            <a:endParaRPr lang="en-US" dirty="0"/>
          </a:p>
        </p:txBody>
      </p:sp>
    </p:spTree>
    <p:extLst>
      <p:ext uri="{BB962C8B-B14F-4D97-AF65-F5344CB8AC3E}">
        <p14:creationId xmlns:p14="http://schemas.microsoft.com/office/powerpoint/2010/main" val="2913701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21B1B4-C771-BC4A-88AF-28B72F35C8F2}" type="datetime1">
              <a:rPr lang="en-US" smtClean="0"/>
              <a:t>5/6/22</a:t>
            </a:fld>
            <a:endParaRPr lang="en-US" dirty="0"/>
          </a:p>
        </p:txBody>
      </p:sp>
      <p:sp>
        <p:nvSpPr>
          <p:cNvPr id="6" name="Footer Placeholder 5"/>
          <p:cNvSpPr>
            <a:spLocks noGrp="1"/>
          </p:cNvSpPr>
          <p:nvPr>
            <p:ph type="ftr" sz="quarter" idx="11"/>
          </p:nvPr>
        </p:nvSpPr>
        <p:spPr/>
        <p:txBody>
          <a:bodyPr/>
          <a:lstStyle/>
          <a:p>
            <a:r>
              <a:rPr lang="en-US" dirty="0"/>
              <a:t>Three Rivers CC  Jr Laser Camp</a:t>
            </a:r>
          </a:p>
        </p:txBody>
      </p:sp>
      <p:sp>
        <p:nvSpPr>
          <p:cNvPr id="7" name="Slide Number Placeholder 6"/>
          <p:cNvSpPr>
            <a:spLocks noGrp="1"/>
          </p:cNvSpPr>
          <p:nvPr>
            <p:ph type="sldNum" sz="quarter" idx="12"/>
          </p:nvPr>
        </p:nvSpPr>
        <p:spPr/>
        <p:txBody>
          <a:bodyPr/>
          <a:lstStyle/>
          <a:p>
            <a:fld id="{EFEC2051-ACFE-0341-B553-F21C8D400B20}" type="slidenum">
              <a:rPr lang="en-US" smtClean="0"/>
              <a:pPr/>
              <a:t>‹#›</a:t>
            </a:fld>
            <a:endParaRPr lang="en-US" dirty="0"/>
          </a:p>
        </p:txBody>
      </p:sp>
    </p:spTree>
    <p:extLst>
      <p:ext uri="{BB962C8B-B14F-4D97-AF65-F5344CB8AC3E}">
        <p14:creationId xmlns:p14="http://schemas.microsoft.com/office/powerpoint/2010/main" val="1714510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9FA446A-8B37-2F48-ACA7-0798BA1EFF95}" type="datetime1">
              <a:rPr lang="en-US" smtClean="0"/>
              <a:t>5/6/22</a:t>
            </a:fld>
            <a:endParaRPr lang="en-US" dirty="0"/>
          </a:p>
        </p:txBody>
      </p:sp>
      <p:sp>
        <p:nvSpPr>
          <p:cNvPr id="6" name="Footer Placeholder 5"/>
          <p:cNvSpPr>
            <a:spLocks noGrp="1"/>
          </p:cNvSpPr>
          <p:nvPr>
            <p:ph type="ftr" sz="quarter" idx="11"/>
          </p:nvPr>
        </p:nvSpPr>
        <p:spPr/>
        <p:txBody>
          <a:bodyPr/>
          <a:lstStyle/>
          <a:p>
            <a:r>
              <a:rPr lang="en-US" dirty="0"/>
              <a:t>Three Rivers CC  Jr Laser Camp</a:t>
            </a:r>
          </a:p>
        </p:txBody>
      </p:sp>
      <p:sp>
        <p:nvSpPr>
          <p:cNvPr id="7" name="Slide Number Placeholder 6"/>
          <p:cNvSpPr>
            <a:spLocks noGrp="1"/>
          </p:cNvSpPr>
          <p:nvPr>
            <p:ph type="sldNum" sz="quarter" idx="12"/>
          </p:nvPr>
        </p:nvSpPr>
        <p:spPr/>
        <p:txBody>
          <a:bodyPr/>
          <a:lstStyle/>
          <a:p>
            <a:fld id="{EFEC2051-ACFE-0341-B553-F21C8D400B20}" type="slidenum">
              <a:rPr lang="en-US" smtClean="0"/>
              <a:pPr/>
              <a:t>‹#›</a:t>
            </a:fld>
            <a:endParaRPr lang="en-US" dirty="0"/>
          </a:p>
        </p:txBody>
      </p:sp>
    </p:spTree>
    <p:extLst>
      <p:ext uri="{BB962C8B-B14F-4D97-AF65-F5344CB8AC3E}">
        <p14:creationId xmlns:p14="http://schemas.microsoft.com/office/powerpoint/2010/main" val="655993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2B1F62-5698-134E-8DF3-558CAFCEA85A}" type="datetime1">
              <a:rPr lang="en-US" smtClean="0"/>
              <a:t>5/6/22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Three Rivers CC  Jr Laser Camp</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C2051-ACFE-0341-B553-F21C8D400B20}" type="slidenum">
              <a:rPr lang="en-US" smtClean="0"/>
              <a:pPr/>
              <a:t>‹#›</a:t>
            </a:fld>
            <a:endParaRPr lang="en-US" dirty="0"/>
          </a:p>
        </p:txBody>
      </p:sp>
      <p:sp>
        <p:nvSpPr>
          <p:cNvPr id="7" name="Rectangle 6"/>
          <p:cNvSpPr/>
          <p:nvPr userDrawn="1"/>
        </p:nvSpPr>
        <p:spPr>
          <a:xfrm>
            <a:off x="0" y="1417638"/>
            <a:ext cx="9144000" cy="182562"/>
          </a:xfrm>
          <a:prstGeom prst="rect">
            <a:avLst/>
          </a:prstGeom>
          <a:gradFill flip="none" rotWithShape="1">
            <a:gsLst>
              <a:gs pos="0">
                <a:schemeClr val="accent1">
                  <a:tint val="100000"/>
                  <a:shade val="100000"/>
                  <a:satMod val="130000"/>
                </a:schemeClr>
              </a:gs>
              <a:gs pos="1000">
                <a:srgbClr val="660066"/>
              </a:gs>
              <a:gs pos="24000">
                <a:srgbClr val="0000FF"/>
              </a:gs>
              <a:gs pos="44000">
                <a:srgbClr val="008000"/>
              </a:gs>
              <a:gs pos="64000">
                <a:srgbClr val="FFFF00"/>
              </a:gs>
              <a:gs pos="81000">
                <a:srgbClr val="FF6600"/>
              </a:gs>
              <a:gs pos="96000">
                <a:srgbClr val="FF0000"/>
              </a:gs>
            </a:gsLst>
            <a:lin ang="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descr="dumpster optics.pn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5776" y="6126163"/>
            <a:ext cx="786018" cy="620869"/>
          </a:xfrm>
          <a:prstGeom prst="rect">
            <a:avLst/>
          </a:prstGeom>
        </p:spPr>
      </p:pic>
    </p:spTree>
    <p:extLst>
      <p:ext uri="{BB962C8B-B14F-4D97-AF65-F5344CB8AC3E}">
        <p14:creationId xmlns:p14="http://schemas.microsoft.com/office/powerpoint/2010/main" val="38385240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9" name="Rectangle 11"/>
          <p:cNvSpPr>
            <a:spLocks noChangeArrowheads="1"/>
          </p:cNvSpPr>
          <p:nvPr/>
        </p:nvSpPr>
        <p:spPr bwMode="auto">
          <a:xfrm>
            <a:off x="8289925" y="4549775"/>
            <a:ext cx="184150"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dirty="0">
              <a:latin typeface="Arial" charset="0"/>
              <a:cs typeface="+mn-cs"/>
            </a:endParaRPr>
          </a:p>
        </p:txBody>
      </p:sp>
      <p:sp>
        <p:nvSpPr>
          <p:cNvPr id="227340" name="Rectangle 12"/>
          <p:cNvSpPr>
            <a:spLocks noChangeArrowheads="1"/>
          </p:cNvSpPr>
          <p:nvPr/>
        </p:nvSpPr>
        <p:spPr bwMode="auto">
          <a:xfrm>
            <a:off x="8467725" y="3749675"/>
            <a:ext cx="184150"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dirty="0">
              <a:latin typeface="Arial" charset="0"/>
              <a:cs typeface="+mn-cs"/>
            </a:endParaRPr>
          </a:p>
        </p:txBody>
      </p:sp>
      <p:sp>
        <p:nvSpPr>
          <p:cNvPr id="7" name="TextBox 6"/>
          <p:cNvSpPr txBox="1"/>
          <p:nvPr/>
        </p:nvSpPr>
        <p:spPr>
          <a:xfrm>
            <a:off x="646316" y="2426236"/>
            <a:ext cx="8152091" cy="1323439"/>
          </a:xfrm>
          <a:prstGeom prst="rect">
            <a:avLst/>
          </a:prstGeom>
          <a:noFill/>
        </p:spPr>
        <p:txBody>
          <a:bodyPr wrap="none" rtlCol="0">
            <a:spAutoFit/>
          </a:bodyPr>
          <a:lstStyle/>
          <a:p>
            <a:r>
              <a:rPr lang="en-US" sz="8000" b="1" dirty="0">
                <a:solidFill>
                  <a:srgbClr val="000090"/>
                </a:solidFill>
                <a:effectLst>
                  <a:outerShdw blurRad="50800" dist="38100" dir="2700000" algn="tl" rotWithShape="0">
                    <a:srgbClr val="000000">
                      <a:alpha val="43000"/>
                    </a:srgbClr>
                  </a:outerShdw>
                  <a:reflection stA="50000" endPos="75000" dist="12700" dir="5400000" sy="-100000" algn="bl" rotWithShape="0"/>
                </a:effectLst>
              </a:rPr>
              <a:t>Light and Shadows</a:t>
            </a:r>
            <a:endParaRPr lang="en-US" sz="8000" b="1" dirty="0">
              <a:solidFill>
                <a:schemeClr val="tx2"/>
              </a:solidFill>
              <a:effectLst>
                <a:outerShdw blurRad="50800" dist="38100" dir="2700000" algn="tl" rotWithShape="0">
                  <a:srgbClr val="000000">
                    <a:alpha val="43000"/>
                  </a:srgbClr>
                </a:outerShdw>
                <a:reflection stA="50000" endPos="75000" dist="12700" dir="5400000" sy="-100000" algn="bl" rotWithShape="0"/>
              </a:effectLst>
            </a:endParaRPr>
          </a:p>
        </p:txBody>
      </p:sp>
      <p:sp>
        <p:nvSpPr>
          <p:cNvPr id="3" name="TextBox 2"/>
          <p:cNvSpPr txBox="1"/>
          <p:nvPr/>
        </p:nvSpPr>
        <p:spPr>
          <a:xfrm>
            <a:off x="199535" y="348451"/>
            <a:ext cx="6755726" cy="707886"/>
          </a:xfrm>
          <a:prstGeom prst="rect">
            <a:avLst/>
          </a:prstGeom>
          <a:noFill/>
        </p:spPr>
        <p:txBody>
          <a:bodyPr wrap="none" rtlCol="0">
            <a:spAutoFit/>
          </a:bodyPr>
          <a:lstStyle/>
          <a:p>
            <a:r>
              <a:rPr lang="en-US" sz="4000" b="1" dirty="0">
                <a:solidFill>
                  <a:srgbClr val="000090"/>
                </a:solidFill>
              </a:rPr>
              <a:t>LEARNING HOW LIGHT WORKS</a:t>
            </a:r>
          </a:p>
        </p:txBody>
      </p:sp>
      <p:pic>
        <p:nvPicPr>
          <p:cNvPr id="4" name="Picture 3" descr="IYL_Logo_Color-horiz.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7600" y="404458"/>
            <a:ext cx="1192325" cy="651879"/>
          </a:xfrm>
          <a:prstGeom prst="rect">
            <a:avLst/>
          </a:prstGeom>
        </p:spPr>
      </p:pic>
      <p:sp>
        <p:nvSpPr>
          <p:cNvPr id="2" name="TextBox 1"/>
          <p:cNvSpPr txBox="1"/>
          <p:nvPr/>
        </p:nvSpPr>
        <p:spPr>
          <a:xfrm>
            <a:off x="892006" y="4553963"/>
            <a:ext cx="7689876" cy="923330"/>
          </a:xfrm>
          <a:prstGeom prst="rect">
            <a:avLst/>
          </a:prstGeom>
          <a:noFill/>
        </p:spPr>
        <p:txBody>
          <a:bodyPr wrap="none" rtlCol="0">
            <a:spAutoFit/>
          </a:bodyPr>
          <a:lstStyle/>
          <a:p>
            <a:pPr algn="ctr"/>
            <a:r>
              <a:rPr lang="en-US" dirty="0"/>
              <a:t>(Adapted from </a:t>
            </a:r>
            <a:r>
              <a:rPr lang="en-US" i="1" dirty="0"/>
              <a:t>Tutorials in Introductory Physics, McDermott and Schaffer,</a:t>
            </a:r>
            <a:r>
              <a:rPr lang="en-US" b="1" dirty="0"/>
              <a:t> </a:t>
            </a:r>
            <a:r>
              <a:rPr lang="en-US" dirty="0"/>
              <a:t>, 2002 </a:t>
            </a:r>
            <a:br>
              <a:rPr lang="en-US" dirty="0"/>
            </a:br>
            <a:r>
              <a:rPr lang="en-US" dirty="0"/>
              <a:t>and the PHOTON Explorations in Optics, 2013)</a:t>
            </a:r>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3: More light sources</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n-US" i="1" dirty="0">
                <a:solidFill>
                  <a:srgbClr val="E46C0A"/>
                </a:solidFill>
              </a:rPr>
              <a:t>If you use many, many bulbs in a row, what do you think you would see on the screen?</a:t>
            </a:r>
          </a:p>
          <a:p>
            <a:pPr marL="0" indent="0">
              <a:buNone/>
            </a:pPr>
            <a:endParaRPr lang="en-US" i="1" dirty="0">
              <a:solidFill>
                <a:srgbClr val="E46C0A"/>
              </a:solidFill>
            </a:endParaRPr>
          </a:p>
        </p:txBody>
      </p:sp>
      <p:grpSp>
        <p:nvGrpSpPr>
          <p:cNvPr id="10" name="Group 9"/>
          <p:cNvGrpSpPr/>
          <p:nvPr/>
        </p:nvGrpSpPr>
        <p:grpSpPr>
          <a:xfrm>
            <a:off x="4307158" y="3997023"/>
            <a:ext cx="135554" cy="1288348"/>
            <a:chOff x="3345506" y="3856899"/>
            <a:chExt cx="2743200" cy="2743200"/>
          </a:xfrm>
        </p:grpSpPr>
        <p:sp>
          <p:nvSpPr>
            <p:cNvPr id="11" name="Rectangle 10"/>
            <p:cNvSpPr/>
            <p:nvPr/>
          </p:nvSpPr>
          <p:spPr>
            <a:xfrm>
              <a:off x="3345506" y="3856899"/>
              <a:ext cx="2743200" cy="274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ight Triangle 11"/>
            <p:cNvSpPr/>
            <p:nvPr/>
          </p:nvSpPr>
          <p:spPr>
            <a:xfrm>
              <a:off x="4584583" y="5080575"/>
              <a:ext cx="309769" cy="304943"/>
            </a:xfrm>
            <a:prstGeom prst="r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7" name="Straight Connector 16"/>
          <p:cNvCxnSpPr/>
          <p:nvPr/>
        </p:nvCxnSpPr>
        <p:spPr>
          <a:xfrm>
            <a:off x="6297411" y="3578554"/>
            <a:ext cx="0" cy="2088943"/>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535763" y="5667497"/>
            <a:ext cx="5665245" cy="369332"/>
          </a:xfrm>
          <a:prstGeom prst="rect">
            <a:avLst/>
          </a:prstGeom>
          <a:noFill/>
        </p:spPr>
        <p:txBody>
          <a:bodyPr wrap="none" rtlCol="0">
            <a:spAutoFit/>
          </a:bodyPr>
          <a:lstStyle/>
          <a:p>
            <a:r>
              <a:rPr lang="en-US" dirty="0"/>
              <a:t>point source of light       cardboard mask        wall or screen</a:t>
            </a:r>
          </a:p>
        </p:txBody>
      </p:sp>
      <p:cxnSp>
        <p:nvCxnSpPr>
          <p:cNvPr id="34" name="Straight Connector 33"/>
          <p:cNvCxnSpPr/>
          <p:nvPr/>
        </p:nvCxnSpPr>
        <p:spPr>
          <a:xfrm>
            <a:off x="1279201" y="4664092"/>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sp>
        <p:nvSpPr>
          <p:cNvPr id="27" name="Right Triangle 26"/>
          <p:cNvSpPr/>
          <p:nvPr/>
        </p:nvSpPr>
        <p:spPr>
          <a:xfrm>
            <a:off x="4385159" y="4593963"/>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 name="Group 4"/>
          <p:cNvGrpSpPr/>
          <p:nvPr/>
        </p:nvGrpSpPr>
        <p:grpSpPr>
          <a:xfrm>
            <a:off x="2169934" y="2780872"/>
            <a:ext cx="617483" cy="1138649"/>
            <a:chOff x="2239209" y="3125832"/>
            <a:chExt cx="743385" cy="1683181"/>
          </a:xfrm>
        </p:grpSpPr>
        <p:pic>
          <p:nvPicPr>
            <p:cNvPr id="30" name="Picture 29"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8130" y="3917709"/>
              <a:ext cx="698797" cy="346772"/>
            </a:xfrm>
            <a:prstGeom prst="rect">
              <a:avLst/>
            </a:prstGeom>
          </p:spPr>
        </p:pic>
        <p:grpSp>
          <p:nvGrpSpPr>
            <p:cNvPr id="4" name="Group 3"/>
            <p:cNvGrpSpPr/>
            <p:nvPr/>
          </p:nvGrpSpPr>
          <p:grpSpPr>
            <a:xfrm>
              <a:off x="2239209" y="3125832"/>
              <a:ext cx="743385" cy="1683181"/>
              <a:chOff x="2239209" y="3125832"/>
              <a:chExt cx="743385" cy="1683181"/>
            </a:xfrm>
          </p:grpSpPr>
          <p:pic>
            <p:nvPicPr>
              <p:cNvPr id="25" name="Picture 24"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3797" y="3125832"/>
                <a:ext cx="698797" cy="346772"/>
              </a:xfrm>
              <a:prstGeom prst="rect">
                <a:avLst/>
              </a:prstGeom>
            </p:spPr>
          </p:pic>
          <p:pic>
            <p:nvPicPr>
              <p:cNvPr id="26" name="Picture 25"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876" y="3392842"/>
                <a:ext cx="698797" cy="346772"/>
              </a:xfrm>
              <a:prstGeom prst="rect">
                <a:avLst/>
              </a:prstGeom>
            </p:spPr>
          </p:pic>
          <p:pic>
            <p:nvPicPr>
              <p:cNvPr id="28" name="Picture 27"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876" y="3670364"/>
                <a:ext cx="698797" cy="346772"/>
              </a:xfrm>
              <a:prstGeom prst="rect">
                <a:avLst/>
              </a:prstGeom>
            </p:spPr>
          </p:pic>
          <p:pic>
            <p:nvPicPr>
              <p:cNvPr id="31" name="Picture 30"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9209" y="4184719"/>
                <a:ext cx="698797" cy="346772"/>
              </a:xfrm>
              <a:prstGeom prst="rect">
                <a:avLst/>
              </a:prstGeom>
            </p:spPr>
          </p:pic>
          <p:pic>
            <p:nvPicPr>
              <p:cNvPr id="32" name="Picture 31"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9209" y="4462241"/>
                <a:ext cx="698797" cy="346772"/>
              </a:xfrm>
              <a:prstGeom prst="rect">
                <a:avLst/>
              </a:prstGeom>
            </p:spPr>
          </p:pic>
        </p:grpSp>
      </p:grpSp>
      <p:grpSp>
        <p:nvGrpSpPr>
          <p:cNvPr id="49" name="Group 48"/>
          <p:cNvGrpSpPr/>
          <p:nvPr/>
        </p:nvGrpSpPr>
        <p:grpSpPr>
          <a:xfrm>
            <a:off x="2183821" y="3868081"/>
            <a:ext cx="617483" cy="1138649"/>
            <a:chOff x="2239209" y="3125832"/>
            <a:chExt cx="743385" cy="1683181"/>
          </a:xfrm>
        </p:grpSpPr>
        <p:pic>
          <p:nvPicPr>
            <p:cNvPr id="50" name="Picture 49"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8130" y="3917709"/>
              <a:ext cx="698797" cy="346772"/>
            </a:xfrm>
            <a:prstGeom prst="rect">
              <a:avLst/>
            </a:prstGeom>
          </p:spPr>
        </p:pic>
        <p:grpSp>
          <p:nvGrpSpPr>
            <p:cNvPr id="51" name="Group 50"/>
            <p:cNvGrpSpPr/>
            <p:nvPr/>
          </p:nvGrpSpPr>
          <p:grpSpPr>
            <a:xfrm>
              <a:off x="2239209" y="3125832"/>
              <a:ext cx="743385" cy="1683181"/>
              <a:chOff x="2239209" y="3125832"/>
              <a:chExt cx="743385" cy="1683181"/>
            </a:xfrm>
          </p:grpSpPr>
          <p:pic>
            <p:nvPicPr>
              <p:cNvPr id="52" name="Picture 51"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3797" y="3125832"/>
                <a:ext cx="698797" cy="346772"/>
              </a:xfrm>
              <a:prstGeom prst="rect">
                <a:avLst/>
              </a:prstGeom>
            </p:spPr>
          </p:pic>
          <p:pic>
            <p:nvPicPr>
              <p:cNvPr id="53" name="Picture 52"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876" y="3392842"/>
                <a:ext cx="698797" cy="346772"/>
              </a:xfrm>
              <a:prstGeom prst="rect">
                <a:avLst/>
              </a:prstGeom>
            </p:spPr>
          </p:pic>
          <p:pic>
            <p:nvPicPr>
              <p:cNvPr id="54" name="Picture 53"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876" y="3670364"/>
                <a:ext cx="698797" cy="346772"/>
              </a:xfrm>
              <a:prstGeom prst="rect">
                <a:avLst/>
              </a:prstGeom>
            </p:spPr>
          </p:pic>
          <p:pic>
            <p:nvPicPr>
              <p:cNvPr id="55" name="Picture 54"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9209" y="4184719"/>
                <a:ext cx="698797" cy="346772"/>
              </a:xfrm>
              <a:prstGeom prst="rect">
                <a:avLst/>
              </a:prstGeom>
            </p:spPr>
          </p:pic>
          <p:pic>
            <p:nvPicPr>
              <p:cNvPr id="56" name="Picture 55"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9209" y="4462241"/>
                <a:ext cx="698797" cy="346772"/>
              </a:xfrm>
              <a:prstGeom prst="rect">
                <a:avLst/>
              </a:prstGeom>
            </p:spPr>
          </p:pic>
        </p:grpSp>
      </p:grpSp>
    </p:spTree>
    <p:extLst>
      <p:ext uri="{BB962C8B-B14F-4D97-AF65-F5344CB8AC3E}">
        <p14:creationId xmlns:p14="http://schemas.microsoft.com/office/powerpoint/2010/main" val="3403095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3: More light sources</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n-US" dirty="0"/>
              <a:t>It would be difficult to stack that many bulbs so closely, but we can use a single straight line source of light instead.</a:t>
            </a:r>
          </a:p>
          <a:p>
            <a:pPr marL="0" indent="0">
              <a:buNone/>
            </a:pPr>
            <a:r>
              <a:rPr lang="en-US" i="1" dirty="0">
                <a:solidFill>
                  <a:srgbClr val="E46C0A"/>
                </a:solidFill>
              </a:rPr>
              <a:t>What do you think you will see on the screen?</a:t>
            </a:r>
          </a:p>
          <a:p>
            <a:pPr marL="0" indent="0">
              <a:buNone/>
            </a:pPr>
            <a:endParaRPr lang="en-US" i="1" dirty="0">
              <a:solidFill>
                <a:srgbClr val="E46C0A"/>
              </a:solidFill>
            </a:endParaRPr>
          </a:p>
        </p:txBody>
      </p:sp>
      <p:sp>
        <p:nvSpPr>
          <p:cNvPr id="11" name="Rectangle 10"/>
          <p:cNvSpPr/>
          <p:nvPr/>
        </p:nvSpPr>
        <p:spPr>
          <a:xfrm>
            <a:off x="4307158" y="4208715"/>
            <a:ext cx="135554" cy="12883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7" name="Straight Connector 16"/>
          <p:cNvCxnSpPr/>
          <p:nvPr/>
        </p:nvCxnSpPr>
        <p:spPr>
          <a:xfrm>
            <a:off x="6297411" y="3790246"/>
            <a:ext cx="0" cy="2088943"/>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535763" y="5879189"/>
            <a:ext cx="5665245" cy="646331"/>
          </a:xfrm>
          <a:prstGeom prst="rect">
            <a:avLst/>
          </a:prstGeom>
          <a:noFill/>
        </p:spPr>
        <p:txBody>
          <a:bodyPr wrap="none" rtlCol="0">
            <a:spAutoFit/>
          </a:bodyPr>
          <a:lstStyle/>
          <a:p>
            <a:r>
              <a:rPr lang="en-US" dirty="0"/>
              <a:t>point source of light       cardboard mask        wall or screen</a:t>
            </a:r>
          </a:p>
          <a:p>
            <a:r>
              <a:rPr lang="en-US" dirty="0"/>
              <a:t>					(round hole)</a:t>
            </a:r>
          </a:p>
        </p:txBody>
      </p:sp>
      <p:pic>
        <p:nvPicPr>
          <p:cNvPr id="4" name="Picture 3" descr="Screen Shot 2015-03-24 at 10.57.0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720219">
            <a:off x="2103327" y="4050367"/>
            <a:ext cx="1099511" cy="881263"/>
          </a:xfrm>
          <a:prstGeom prst="rect">
            <a:avLst/>
          </a:prstGeom>
        </p:spPr>
      </p:pic>
      <p:cxnSp>
        <p:nvCxnSpPr>
          <p:cNvPr id="27" name="Straight Connector 26"/>
          <p:cNvCxnSpPr/>
          <p:nvPr/>
        </p:nvCxnSpPr>
        <p:spPr>
          <a:xfrm>
            <a:off x="1279201" y="4967144"/>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sp>
        <p:nvSpPr>
          <p:cNvPr id="10" name="Right Triangle 9"/>
          <p:cNvSpPr/>
          <p:nvPr/>
        </p:nvSpPr>
        <p:spPr>
          <a:xfrm>
            <a:off x="4385159" y="4869607"/>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806495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4: Make a pinhole viewer</a:t>
            </a:r>
          </a:p>
        </p:txBody>
      </p:sp>
      <p:sp>
        <p:nvSpPr>
          <p:cNvPr id="3" name="Content Placeholder 2"/>
          <p:cNvSpPr>
            <a:spLocks noGrp="1"/>
          </p:cNvSpPr>
          <p:nvPr>
            <p:ph idx="1"/>
          </p:nvPr>
        </p:nvSpPr>
        <p:spPr>
          <a:xfrm>
            <a:off x="457199" y="1600200"/>
            <a:ext cx="8510619" cy="4923180"/>
          </a:xfrm>
        </p:spPr>
        <p:txBody>
          <a:bodyPr>
            <a:normAutofit lnSpcReduction="10000"/>
          </a:bodyPr>
          <a:lstStyle/>
          <a:p>
            <a:pPr marL="514350" indent="-514350">
              <a:buFont typeface="+mj-lt"/>
              <a:buAutoNum type="arabicPeriod"/>
            </a:pPr>
            <a:r>
              <a:rPr lang="en-US" dirty="0">
                <a:solidFill>
                  <a:srgbClr val="000000"/>
                </a:solidFill>
              </a:rPr>
              <a:t>Make sure the box is solid, with no place for light to leak in. If there are small holes at the corners, cover them with electrical tape.</a:t>
            </a:r>
          </a:p>
          <a:p>
            <a:pPr marL="514350" indent="-514350">
              <a:buFont typeface="+mj-lt"/>
              <a:buAutoNum type="arabicPeriod"/>
            </a:pPr>
            <a:r>
              <a:rPr lang="en-US" dirty="0">
                <a:solidFill>
                  <a:srgbClr val="000000"/>
                </a:solidFill>
              </a:rPr>
              <a:t>Make a small (about 3 cm) square hole on one side. </a:t>
            </a:r>
          </a:p>
          <a:p>
            <a:pPr marL="514350" indent="-514350">
              <a:buFont typeface="+mj-lt"/>
              <a:buAutoNum type="arabicPeriod"/>
            </a:pPr>
            <a:r>
              <a:rPr lang="en-US" dirty="0">
                <a:solidFill>
                  <a:srgbClr val="000000"/>
                </a:solidFill>
              </a:rPr>
              <a:t>Make a larger (about 15 cm) square hole on the side opposite. Seal up the box.</a:t>
            </a:r>
          </a:p>
          <a:p>
            <a:pPr marL="514350" indent="-514350">
              <a:buFont typeface="+mj-lt"/>
              <a:buAutoNum type="arabicPeriod"/>
            </a:pPr>
            <a:r>
              <a:rPr lang="en-US" dirty="0">
                <a:solidFill>
                  <a:srgbClr val="000000"/>
                </a:solidFill>
              </a:rPr>
              <a:t>Cut a square of transparency paper or waxed paper larger than the large square and tape it over the hole.</a:t>
            </a:r>
          </a:p>
          <a:p>
            <a:pPr marL="0" indent="0">
              <a:buNone/>
            </a:pPr>
            <a:endParaRPr lang="en-US" dirty="0">
              <a:solidFill>
                <a:srgbClr val="000000"/>
              </a:solidFill>
            </a:endParaRPr>
          </a:p>
        </p:txBody>
      </p:sp>
    </p:spTree>
    <p:extLst>
      <p:ext uri="{BB962C8B-B14F-4D97-AF65-F5344CB8AC3E}">
        <p14:creationId xmlns:p14="http://schemas.microsoft.com/office/powerpoint/2010/main" val="5041294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4: Make a pinhole viewer</a:t>
            </a:r>
          </a:p>
        </p:txBody>
      </p:sp>
      <p:sp>
        <p:nvSpPr>
          <p:cNvPr id="3" name="Content Placeholder 2"/>
          <p:cNvSpPr>
            <a:spLocks noGrp="1"/>
          </p:cNvSpPr>
          <p:nvPr>
            <p:ph idx="1"/>
          </p:nvPr>
        </p:nvSpPr>
        <p:spPr>
          <a:xfrm>
            <a:off x="457199" y="1600200"/>
            <a:ext cx="8510619" cy="2163991"/>
          </a:xfrm>
        </p:spPr>
        <p:txBody>
          <a:bodyPr>
            <a:normAutofit fontScale="92500"/>
          </a:bodyPr>
          <a:lstStyle/>
          <a:p>
            <a:pPr marL="514350" indent="-514350">
              <a:buFont typeface="+mj-lt"/>
              <a:buAutoNum type="arabicPeriod"/>
            </a:pPr>
            <a:r>
              <a:rPr lang="en-US" dirty="0">
                <a:solidFill>
                  <a:srgbClr val="000000"/>
                </a:solidFill>
              </a:rPr>
              <a:t>Make a pinhole: Use a very sharp pencil to poke a small hole (2-3 mm) in a 5 cm square of aluminum foil. The hold should be smooth and round.</a:t>
            </a:r>
          </a:p>
          <a:p>
            <a:pPr marL="514350" indent="-514350">
              <a:buFont typeface="+mj-lt"/>
              <a:buAutoNum type="arabicPeriod"/>
            </a:pPr>
            <a:r>
              <a:rPr lang="en-US" dirty="0">
                <a:solidFill>
                  <a:srgbClr val="000000"/>
                </a:solidFill>
              </a:rPr>
              <a:t>Tape the foil hole over the smaller hole in the box.</a:t>
            </a:r>
          </a:p>
          <a:p>
            <a:pPr marL="514350" indent="-514350">
              <a:buFont typeface="+mj-lt"/>
              <a:buAutoNum type="arabicPeriod"/>
            </a:pPr>
            <a:endParaRPr lang="en-US" dirty="0">
              <a:solidFill>
                <a:srgbClr val="000000"/>
              </a:solidFill>
            </a:endParaRPr>
          </a:p>
        </p:txBody>
      </p:sp>
      <p:pic>
        <p:nvPicPr>
          <p:cNvPr id="4" name="Picture 3" descr="SDC1096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1961" y="3928646"/>
            <a:ext cx="2438400" cy="1828800"/>
          </a:xfrm>
          <a:prstGeom prst="rect">
            <a:avLst/>
          </a:prstGeom>
        </p:spPr>
      </p:pic>
      <p:sp>
        <p:nvSpPr>
          <p:cNvPr id="5" name="TextBox 4"/>
          <p:cNvSpPr txBox="1"/>
          <p:nvPr/>
        </p:nvSpPr>
        <p:spPr>
          <a:xfrm>
            <a:off x="6149300" y="4504233"/>
            <a:ext cx="891027" cy="369332"/>
          </a:xfrm>
          <a:prstGeom prst="rect">
            <a:avLst/>
          </a:prstGeom>
          <a:noFill/>
        </p:spPr>
        <p:txBody>
          <a:bodyPr wrap="none" rtlCol="0">
            <a:spAutoFit/>
          </a:bodyPr>
          <a:lstStyle/>
          <a:p>
            <a:r>
              <a:rPr lang="en-US" dirty="0"/>
              <a:t>pinhole</a:t>
            </a:r>
          </a:p>
        </p:txBody>
      </p:sp>
      <p:cxnSp>
        <p:nvCxnSpPr>
          <p:cNvPr id="7" name="Straight Arrow Connector 6"/>
          <p:cNvCxnSpPr/>
          <p:nvPr/>
        </p:nvCxnSpPr>
        <p:spPr>
          <a:xfrm flipH="1">
            <a:off x="4979746" y="4754797"/>
            <a:ext cx="1169554" cy="32503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8911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4: Make a pinhole viewer</a:t>
            </a:r>
          </a:p>
        </p:txBody>
      </p:sp>
      <p:sp>
        <p:nvSpPr>
          <p:cNvPr id="3" name="Content Placeholder 2"/>
          <p:cNvSpPr>
            <a:spLocks noGrp="1"/>
          </p:cNvSpPr>
          <p:nvPr>
            <p:ph idx="1"/>
          </p:nvPr>
        </p:nvSpPr>
        <p:spPr>
          <a:xfrm>
            <a:off x="457199" y="1600200"/>
            <a:ext cx="8510619" cy="2163991"/>
          </a:xfrm>
        </p:spPr>
        <p:txBody>
          <a:bodyPr>
            <a:normAutofit/>
          </a:bodyPr>
          <a:lstStyle/>
          <a:p>
            <a:pPr marL="514350" indent="-514350">
              <a:buFont typeface="+mj-lt"/>
              <a:buAutoNum type="arabicPeriod"/>
            </a:pPr>
            <a:r>
              <a:rPr lang="en-US" dirty="0">
                <a:solidFill>
                  <a:srgbClr val="000000"/>
                </a:solidFill>
              </a:rPr>
              <a:t>Point the pinhole toward a source of light and look at the screen on the other side.</a:t>
            </a:r>
          </a:p>
          <a:p>
            <a:pPr marL="514350" indent="-514350">
              <a:buFont typeface="+mj-lt"/>
              <a:buAutoNum type="arabicPeriod"/>
            </a:pPr>
            <a:r>
              <a:rPr lang="en-US" dirty="0">
                <a:solidFill>
                  <a:srgbClr val="000000"/>
                </a:solidFill>
              </a:rPr>
              <a:t>Describe the image- is it upside down or right side up?</a:t>
            </a:r>
          </a:p>
        </p:txBody>
      </p:sp>
      <p:sp>
        <p:nvSpPr>
          <p:cNvPr id="5" name="TextBox 4"/>
          <p:cNvSpPr txBox="1"/>
          <p:nvPr/>
        </p:nvSpPr>
        <p:spPr>
          <a:xfrm>
            <a:off x="5866048" y="5150559"/>
            <a:ext cx="1556836" cy="646331"/>
          </a:xfrm>
          <a:prstGeom prst="rect">
            <a:avLst/>
          </a:prstGeom>
          <a:noFill/>
        </p:spPr>
        <p:txBody>
          <a:bodyPr wrap="none" rtlCol="0">
            <a:spAutoFit/>
          </a:bodyPr>
          <a:lstStyle/>
          <a:p>
            <a:r>
              <a:rPr lang="en-US" dirty="0"/>
              <a:t>Image of a CFL</a:t>
            </a:r>
            <a:br>
              <a:rPr lang="en-US" dirty="0"/>
            </a:br>
            <a:r>
              <a:rPr lang="en-US" dirty="0"/>
              <a:t>light bulb</a:t>
            </a:r>
          </a:p>
        </p:txBody>
      </p:sp>
      <p:pic>
        <p:nvPicPr>
          <p:cNvPr id="6" name="Picture 5" descr="Screen Shot 2015-03-25 at 10.28.0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5768" y="4192834"/>
            <a:ext cx="2479863" cy="1828800"/>
          </a:xfrm>
          <a:prstGeom prst="rect">
            <a:avLst/>
          </a:prstGeom>
        </p:spPr>
      </p:pic>
    </p:spTree>
    <p:extLst>
      <p:ext uri="{BB962C8B-B14F-4D97-AF65-F5344CB8AC3E}">
        <p14:creationId xmlns:p14="http://schemas.microsoft.com/office/powerpoint/2010/main" val="2159108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Optional: Everyday Pinhole Images</a:t>
            </a:r>
          </a:p>
        </p:txBody>
      </p:sp>
      <p:sp>
        <p:nvSpPr>
          <p:cNvPr id="3" name="Content Placeholder 2"/>
          <p:cNvSpPr>
            <a:spLocks noGrp="1"/>
          </p:cNvSpPr>
          <p:nvPr>
            <p:ph idx="1"/>
          </p:nvPr>
        </p:nvSpPr>
        <p:spPr>
          <a:xfrm>
            <a:off x="457199" y="1600200"/>
            <a:ext cx="8510619" cy="2163991"/>
          </a:xfrm>
        </p:spPr>
        <p:txBody>
          <a:bodyPr>
            <a:normAutofit/>
          </a:bodyPr>
          <a:lstStyle/>
          <a:p>
            <a:pPr marL="0" indent="0">
              <a:buNone/>
            </a:pPr>
            <a:r>
              <a:rPr lang="en-US" dirty="0">
                <a:solidFill>
                  <a:srgbClr val="000000"/>
                </a:solidFill>
              </a:rPr>
              <a:t>The small openings between overlapping leaves of trees can act like pinholes.  Check the ground below for pinhole images of the sun. What would these look like during a solar eclipse?</a:t>
            </a:r>
          </a:p>
        </p:txBody>
      </p:sp>
      <p:pic>
        <p:nvPicPr>
          <p:cNvPr id="6" name="Picture 5" descr="pergol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582" y="4075107"/>
            <a:ext cx="2444018" cy="1828800"/>
          </a:xfrm>
          <a:prstGeom prst="rect">
            <a:avLst/>
          </a:prstGeom>
        </p:spPr>
      </p:pic>
      <p:pic>
        <p:nvPicPr>
          <p:cNvPr id="8" name="Picture 7" descr="pinhole_imag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6371" y="4075107"/>
            <a:ext cx="2444018" cy="1828800"/>
          </a:xfrm>
          <a:prstGeom prst="rect">
            <a:avLst/>
          </a:prstGeom>
        </p:spPr>
      </p:pic>
      <p:pic>
        <p:nvPicPr>
          <p:cNvPr id="9" name="Picture 8" descr="pinhole_image_closeup.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2359" y="4078252"/>
            <a:ext cx="2399621" cy="1825244"/>
          </a:xfrm>
          <a:prstGeom prst="rect">
            <a:avLst/>
          </a:prstGeom>
        </p:spPr>
      </p:pic>
      <p:sp>
        <p:nvSpPr>
          <p:cNvPr id="5" name="TextBox 4"/>
          <p:cNvSpPr txBox="1"/>
          <p:nvPr/>
        </p:nvSpPr>
        <p:spPr>
          <a:xfrm>
            <a:off x="1072582" y="5917437"/>
            <a:ext cx="7439398" cy="646331"/>
          </a:xfrm>
          <a:prstGeom prst="rect">
            <a:avLst/>
          </a:prstGeom>
          <a:noFill/>
        </p:spPr>
        <p:txBody>
          <a:bodyPr wrap="square" rtlCol="0">
            <a:spAutoFit/>
          </a:bodyPr>
          <a:lstStyle/>
          <a:p>
            <a:pPr algn="ctr"/>
            <a:r>
              <a:rPr lang="en-US" dirty="0"/>
              <a:t>Roses climbing on the pergola in the Balboa Park Rose Garden (San Diego)</a:t>
            </a:r>
            <a:br>
              <a:rPr lang="en-US" dirty="0"/>
            </a:br>
            <a:r>
              <a:rPr lang="en-US" dirty="0"/>
              <a:t> make pinhole images of the sun.</a:t>
            </a:r>
          </a:p>
        </p:txBody>
      </p:sp>
    </p:spTree>
    <p:extLst>
      <p:ext uri="{BB962C8B-B14F-4D97-AF65-F5344CB8AC3E}">
        <p14:creationId xmlns:p14="http://schemas.microsoft.com/office/powerpoint/2010/main" val="362782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alpha val="78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10618" cy="1143000"/>
          </a:xfrm>
        </p:spPr>
        <p:txBody>
          <a:bodyPr>
            <a:normAutofit fontScale="90000"/>
          </a:bodyPr>
          <a:lstStyle/>
          <a:p>
            <a:r>
              <a:rPr lang="en-US" dirty="0"/>
              <a:t>Optional: Oatmeal Box Pinhole Camera</a:t>
            </a:r>
          </a:p>
        </p:txBody>
      </p:sp>
      <p:sp>
        <p:nvSpPr>
          <p:cNvPr id="3" name="Content Placeholder 2"/>
          <p:cNvSpPr>
            <a:spLocks noGrp="1"/>
          </p:cNvSpPr>
          <p:nvPr>
            <p:ph idx="1"/>
          </p:nvPr>
        </p:nvSpPr>
        <p:spPr>
          <a:xfrm>
            <a:off x="457199" y="1600200"/>
            <a:ext cx="8510619" cy="2792448"/>
          </a:xfrm>
        </p:spPr>
        <p:txBody>
          <a:bodyPr>
            <a:normAutofit/>
          </a:bodyPr>
          <a:lstStyle/>
          <a:p>
            <a:r>
              <a:rPr lang="en-US" dirty="0">
                <a:solidFill>
                  <a:srgbClr val="000000"/>
                </a:solidFill>
              </a:rPr>
              <a:t>Need: Oatmeal box, piece of soda can, flat black spray paint, lots of electrical tape</a:t>
            </a:r>
          </a:p>
          <a:p>
            <a:r>
              <a:rPr lang="en-US" dirty="0">
                <a:solidFill>
                  <a:srgbClr val="000000"/>
                </a:solidFill>
              </a:rPr>
              <a:t>Darkroom for loading/developing film</a:t>
            </a:r>
          </a:p>
          <a:p>
            <a:r>
              <a:rPr lang="en-US" dirty="0">
                <a:solidFill>
                  <a:srgbClr val="000000"/>
                </a:solidFill>
              </a:rPr>
              <a:t>Why? Introduce chemistry, hazardous waste handling, basic photography concepts</a:t>
            </a:r>
          </a:p>
        </p:txBody>
      </p:sp>
      <p:pic>
        <p:nvPicPr>
          <p:cNvPr id="4" name="Picture 3" descr="IMG_012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2313" y="4586702"/>
            <a:ext cx="2804160" cy="2103120"/>
          </a:xfrm>
          <a:prstGeom prst="rect">
            <a:avLst/>
          </a:prstGeom>
        </p:spPr>
      </p:pic>
      <p:pic>
        <p:nvPicPr>
          <p:cNvPr id="7" name="Picture 6" descr="IMG_2146.jpg"/>
          <p:cNvPicPr>
            <a:picLocks noChangeAspect="1"/>
          </p:cNvPicPr>
          <p:nvPr/>
        </p:nvPicPr>
        <p:blipFill rotWithShape="1">
          <a:blip r:embed="rId4">
            <a:extLst>
              <a:ext uri="{28A0092B-C50C-407E-A947-70E740481C1C}">
                <a14:useLocalDpi xmlns:a14="http://schemas.microsoft.com/office/drawing/2010/main" val="0"/>
              </a:ext>
            </a:extLst>
          </a:blip>
          <a:srcRect l="26150" r="21550"/>
          <a:stretch/>
        </p:blipFill>
        <p:spPr>
          <a:xfrm>
            <a:off x="3971939" y="4604343"/>
            <a:ext cx="1466588" cy="2103120"/>
          </a:xfrm>
          <a:prstGeom prst="rect">
            <a:avLst/>
          </a:prstGeom>
        </p:spPr>
      </p:pic>
      <p:pic>
        <p:nvPicPr>
          <p:cNvPr id="8" name="Picture 7" descr="pinhol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0078" y="4652045"/>
            <a:ext cx="2304781" cy="2100109"/>
          </a:xfrm>
          <a:prstGeom prst="rect">
            <a:avLst/>
          </a:prstGeom>
        </p:spPr>
      </p:pic>
    </p:spTree>
    <p:extLst>
      <p:ext uri="{BB962C8B-B14F-4D97-AF65-F5344CB8AC3E}">
        <p14:creationId xmlns:p14="http://schemas.microsoft.com/office/powerpoint/2010/main" val="350223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a:t>
            </a:r>
          </a:p>
        </p:txBody>
      </p:sp>
      <p:sp>
        <p:nvSpPr>
          <p:cNvPr id="3" name="Content Placeholder 2"/>
          <p:cNvSpPr>
            <a:spLocks noGrp="1"/>
          </p:cNvSpPr>
          <p:nvPr>
            <p:ph idx="1"/>
          </p:nvPr>
        </p:nvSpPr>
        <p:spPr/>
        <p:txBody>
          <a:bodyPr>
            <a:normAutofit lnSpcReduction="10000"/>
          </a:bodyPr>
          <a:lstStyle/>
          <a:p>
            <a:pPr marL="0" indent="0">
              <a:buNone/>
            </a:pPr>
            <a:r>
              <a:rPr lang="en-US" dirty="0"/>
              <a:t>Each of the following activities shows a picture and asks what you think you will see on a screen. </a:t>
            </a:r>
            <a:r>
              <a:rPr lang="en-US" i="1" dirty="0"/>
              <a:t>Make your prediction by drawing what you think you will see before trying the experiment!</a:t>
            </a:r>
          </a:p>
          <a:p>
            <a:pPr marL="0" indent="0">
              <a:buNone/>
            </a:pPr>
            <a:endParaRPr lang="en-US" i="1" dirty="0"/>
          </a:p>
          <a:p>
            <a:pPr marL="0" indent="0">
              <a:buNone/>
            </a:pPr>
            <a:r>
              <a:rPr lang="en-US" dirty="0"/>
              <a:t>If your prediction is correct, proceed to the next activity. If it’s not correct, try to figure out why before continuing.</a:t>
            </a:r>
          </a:p>
        </p:txBody>
      </p:sp>
    </p:spTree>
    <p:extLst>
      <p:ext uri="{BB962C8B-B14F-4D97-AF65-F5344CB8AC3E}">
        <p14:creationId xmlns:p14="http://schemas.microsoft.com/office/powerpoint/2010/main" val="967752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Vocabulary </a:t>
            </a:r>
          </a:p>
        </p:txBody>
      </p:sp>
      <p:sp>
        <p:nvSpPr>
          <p:cNvPr id="6" name="Content Placeholder 5"/>
          <p:cNvSpPr txBox="1">
            <a:spLocks noGrp="1"/>
          </p:cNvSpPr>
          <p:nvPr>
            <p:ph idx="1"/>
          </p:nvPr>
        </p:nvSpPr>
        <p:spPr>
          <a:xfrm>
            <a:off x="1783225" y="2382977"/>
            <a:ext cx="6097359" cy="2419124"/>
          </a:xfrm>
          <a:prstGeom prst="rect">
            <a:avLst/>
          </a:prstGeom>
          <a:noFill/>
        </p:spPr>
        <p:txBody>
          <a:bodyPr wrap="square" numCol="2" rtlCol="0">
            <a:spAutoFit/>
          </a:bodyPr>
          <a:lstStyle/>
          <a:p>
            <a:pPr marL="342900" indent="-342900">
              <a:buFont typeface="Arial"/>
              <a:buChar char="•"/>
            </a:pPr>
            <a:r>
              <a:rPr lang="en-US" sz="3600" dirty="0"/>
              <a:t>Illuminate</a:t>
            </a:r>
          </a:p>
          <a:p>
            <a:pPr marL="342900" indent="-342900">
              <a:buFont typeface="Arial"/>
              <a:buChar char="•"/>
            </a:pPr>
            <a:r>
              <a:rPr lang="en-US" sz="3600" dirty="0"/>
              <a:t>Ray</a:t>
            </a:r>
          </a:p>
          <a:p>
            <a:pPr marL="342900" indent="-342900">
              <a:buFont typeface="Arial"/>
              <a:buChar char="•"/>
            </a:pPr>
            <a:r>
              <a:rPr lang="en-US" sz="3600" dirty="0"/>
              <a:t>Shadow</a:t>
            </a:r>
          </a:p>
          <a:p>
            <a:pPr marL="342900" indent="-342900">
              <a:buFont typeface="Arial"/>
              <a:buChar char="•"/>
            </a:pPr>
            <a:r>
              <a:rPr lang="en-US" sz="3600" dirty="0"/>
              <a:t>Point source of light</a:t>
            </a:r>
          </a:p>
          <a:p>
            <a:pPr marL="342900" indent="-342900">
              <a:buFont typeface="Arial"/>
              <a:buChar char="•"/>
            </a:pPr>
            <a:r>
              <a:rPr lang="en-US" sz="3600" dirty="0"/>
              <a:t>Pinhole image</a:t>
            </a:r>
          </a:p>
        </p:txBody>
      </p:sp>
    </p:spTree>
    <p:extLst>
      <p:ext uri="{BB962C8B-B14F-4D97-AF65-F5344CB8AC3E}">
        <p14:creationId xmlns:p14="http://schemas.microsoft.com/office/powerpoint/2010/main" val="2244942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1: How does light travel?</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n-US" dirty="0">
                <a:solidFill>
                  <a:srgbClr val="000000"/>
                </a:solidFill>
              </a:rPr>
              <a:t>Turn off all the lights and close the shades. Cut a small right triangle in the center of a piece of cardboard. A good size for the cardboard is about 10 cm x 10 cm and the hole should be about 0.5 cm on a side. </a:t>
            </a:r>
          </a:p>
          <a:p>
            <a:pPr marL="0" indent="0">
              <a:buNone/>
            </a:pPr>
            <a:endParaRPr lang="en-US" dirty="0">
              <a:solidFill>
                <a:srgbClr val="0000FF"/>
              </a:solidFill>
            </a:endParaRPr>
          </a:p>
        </p:txBody>
      </p:sp>
      <p:grpSp>
        <p:nvGrpSpPr>
          <p:cNvPr id="6" name="Group 5"/>
          <p:cNvGrpSpPr/>
          <p:nvPr/>
        </p:nvGrpSpPr>
        <p:grpSpPr>
          <a:xfrm>
            <a:off x="3345506" y="4081085"/>
            <a:ext cx="2502264" cy="2397884"/>
            <a:chOff x="3345506" y="3856899"/>
            <a:chExt cx="2743200" cy="2743200"/>
          </a:xfrm>
        </p:grpSpPr>
        <p:sp>
          <p:nvSpPr>
            <p:cNvPr id="4" name="Rectangle 3"/>
            <p:cNvSpPr/>
            <p:nvPr/>
          </p:nvSpPr>
          <p:spPr>
            <a:xfrm>
              <a:off x="3345506" y="3856899"/>
              <a:ext cx="2743200" cy="274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ight Triangle 4"/>
            <p:cNvSpPr/>
            <p:nvPr/>
          </p:nvSpPr>
          <p:spPr>
            <a:xfrm>
              <a:off x="4584583" y="5080575"/>
              <a:ext cx="309769" cy="304943"/>
            </a:xfrm>
            <a:prstGeom prst="r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extBox 6"/>
          <p:cNvSpPr txBox="1"/>
          <p:nvPr/>
        </p:nvSpPr>
        <p:spPr>
          <a:xfrm>
            <a:off x="6265875" y="5782194"/>
            <a:ext cx="2420925" cy="646331"/>
          </a:xfrm>
          <a:prstGeom prst="rect">
            <a:avLst/>
          </a:prstGeom>
          <a:noFill/>
        </p:spPr>
        <p:txBody>
          <a:bodyPr wrap="square" rtlCol="0">
            <a:spAutoFit/>
          </a:bodyPr>
          <a:lstStyle/>
          <a:p>
            <a:r>
              <a:rPr lang="en-US" dirty="0"/>
              <a:t>the cardboard mask </a:t>
            </a:r>
          </a:p>
          <a:p>
            <a:r>
              <a:rPr lang="en-US" dirty="0"/>
              <a:t>with a triangle hole</a:t>
            </a:r>
          </a:p>
        </p:txBody>
      </p:sp>
    </p:spTree>
    <p:extLst>
      <p:ext uri="{BB962C8B-B14F-4D97-AF65-F5344CB8AC3E}">
        <p14:creationId xmlns:p14="http://schemas.microsoft.com/office/powerpoint/2010/main" val="704198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1: How does light travel?</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n-US" dirty="0">
                <a:solidFill>
                  <a:srgbClr val="000000"/>
                </a:solidFill>
              </a:rPr>
              <a:t>Place the cardboard with the hole about 30 cm from a wall or screen, and the point source of light about 30 cm to the other side. </a:t>
            </a:r>
          </a:p>
          <a:p>
            <a:pPr marL="0" indent="0">
              <a:buNone/>
            </a:pPr>
            <a:r>
              <a:rPr lang="en-US" i="1" dirty="0">
                <a:solidFill>
                  <a:schemeClr val="accent6">
                    <a:lumMod val="75000"/>
                  </a:schemeClr>
                </a:solidFill>
              </a:rPr>
              <a:t>What will you see on the wall? Make your prediction!</a:t>
            </a:r>
          </a:p>
          <a:p>
            <a:pPr marL="0" indent="0">
              <a:buNone/>
            </a:pPr>
            <a:endParaRPr lang="en-US" dirty="0">
              <a:solidFill>
                <a:srgbClr val="0000FF"/>
              </a:solidFill>
            </a:endParaRPr>
          </a:p>
        </p:txBody>
      </p:sp>
      <p:sp>
        <p:nvSpPr>
          <p:cNvPr id="11" name="Rectangle 10"/>
          <p:cNvSpPr/>
          <p:nvPr/>
        </p:nvSpPr>
        <p:spPr>
          <a:xfrm>
            <a:off x="4442712" y="4541880"/>
            <a:ext cx="135554" cy="12883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ight Triangle 11"/>
          <p:cNvSpPr/>
          <p:nvPr/>
        </p:nvSpPr>
        <p:spPr>
          <a:xfrm>
            <a:off x="4503940" y="5116581"/>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7" name="Straight Connector 16"/>
          <p:cNvCxnSpPr/>
          <p:nvPr/>
        </p:nvCxnSpPr>
        <p:spPr>
          <a:xfrm>
            <a:off x="6432965" y="4123411"/>
            <a:ext cx="0" cy="2088943"/>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620773" y="6135906"/>
            <a:ext cx="5665245" cy="369332"/>
          </a:xfrm>
          <a:prstGeom prst="rect">
            <a:avLst/>
          </a:prstGeom>
          <a:noFill/>
        </p:spPr>
        <p:txBody>
          <a:bodyPr wrap="none" rtlCol="0">
            <a:spAutoFit/>
          </a:bodyPr>
          <a:lstStyle/>
          <a:p>
            <a:r>
              <a:rPr lang="en-US" dirty="0"/>
              <a:t>point source of light       cardboard mask        wall or screen</a:t>
            </a:r>
          </a:p>
        </p:txBody>
      </p:sp>
      <p:cxnSp>
        <p:nvCxnSpPr>
          <p:cNvPr id="22" name="Straight Connector 21"/>
          <p:cNvCxnSpPr/>
          <p:nvPr/>
        </p:nvCxnSpPr>
        <p:spPr>
          <a:xfrm>
            <a:off x="1279201" y="5214118"/>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pic>
        <p:nvPicPr>
          <p:cNvPr id="5" name="Picture 4" descr="From Clipboard.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5899" y="4954608"/>
            <a:ext cx="823724" cy="578243"/>
          </a:xfrm>
          <a:prstGeom prst="rect">
            <a:avLst/>
          </a:prstGeom>
        </p:spPr>
      </p:pic>
    </p:spTree>
    <p:extLst>
      <p:ext uri="{BB962C8B-B14F-4D97-AF65-F5344CB8AC3E}">
        <p14:creationId xmlns:p14="http://schemas.microsoft.com/office/powerpoint/2010/main" val="3088675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H="1">
            <a:off x="2623313" y="4491744"/>
            <a:ext cx="0" cy="1443796"/>
          </a:xfrm>
          <a:prstGeom prst="straightConnector1">
            <a:avLst/>
          </a:prstGeom>
          <a:ln w="76200" cmpd="sng">
            <a:solidFill>
              <a:schemeClr val="accent6"/>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dirty="0"/>
              <a:t>Activity 1: How does light travel?</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n-US" dirty="0">
                <a:solidFill>
                  <a:srgbClr val="000000"/>
                </a:solidFill>
              </a:rPr>
              <a:t>Turn off the light source but leave everything in place.</a:t>
            </a:r>
          </a:p>
          <a:p>
            <a:pPr marL="0" indent="0">
              <a:buNone/>
            </a:pPr>
            <a:r>
              <a:rPr lang="en-US" i="1" dirty="0">
                <a:solidFill>
                  <a:schemeClr val="accent6">
                    <a:lumMod val="75000"/>
                  </a:schemeClr>
                </a:solidFill>
              </a:rPr>
              <a:t>What will happen if you move the light source UP? What will happen if you move the light source DOWN?</a:t>
            </a:r>
          </a:p>
          <a:p>
            <a:pPr marL="0" indent="0">
              <a:buNone/>
            </a:pPr>
            <a:endParaRPr lang="en-US" dirty="0">
              <a:solidFill>
                <a:srgbClr val="0000FF"/>
              </a:solidFill>
            </a:endParaRPr>
          </a:p>
        </p:txBody>
      </p:sp>
      <p:grpSp>
        <p:nvGrpSpPr>
          <p:cNvPr id="10" name="Group 9"/>
          <p:cNvGrpSpPr/>
          <p:nvPr/>
        </p:nvGrpSpPr>
        <p:grpSpPr>
          <a:xfrm>
            <a:off x="4442712" y="4541880"/>
            <a:ext cx="135554" cy="1288348"/>
            <a:chOff x="3345506" y="3856899"/>
            <a:chExt cx="2743200" cy="2743200"/>
          </a:xfrm>
        </p:grpSpPr>
        <p:sp>
          <p:nvSpPr>
            <p:cNvPr id="11" name="Rectangle 10"/>
            <p:cNvSpPr/>
            <p:nvPr/>
          </p:nvSpPr>
          <p:spPr>
            <a:xfrm>
              <a:off x="3345506" y="3856899"/>
              <a:ext cx="2743200" cy="274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ight Triangle 11"/>
            <p:cNvSpPr/>
            <p:nvPr/>
          </p:nvSpPr>
          <p:spPr>
            <a:xfrm>
              <a:off x="4584583" y="5080575"/>
              <a:ext cx="309769" cy="304943"/>
            </a:xfrm>
            <a:prstGeom prst="r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7" name="Straight Connector 16"/>
          <p:cNvCxnSpPr/>
          <p:nvPr/>
        </p:nvCxnSpPr>
        <p:spPr>
          <a:xfrm>
            <a:off x="6432965" y="4123411"/>
            <a:ext cx="0" cy="2088943"/>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620773" y="6153547"/>
            <a:ext cx="5665245" cy="369332"/>
          </a:xfrm>
          <a:prstGeom prst="rect">
            <a:avLst/>
          </a:prstGeom>
          <a:noFill/>
        </p:spPr>
        <p:txBody>
          <a:bodyPr wrap="none" rtlCol="0">
            <a:spAutoFit/>
          </a:bodyPr>
          <a:lstStyle/>
          <a:p>
            <a:r>
              <a:rPr lang="en-US" dirty="0"/>
              <a:t>point source of light       cardboard mask        wall or screen</a:t>
            </a:r>
          </a:p>
        </p:txBody>
      </p:sp>
      <p:cxnSp>
        <p:nvCxnSpPr>
          <p:cNvPr id="13" name="Straight Connector 12"/>
          <p:cNvCxnSpPr/>
          <p:nvPr/>
        </p:nvCxnSpPr>
        <p:spPr>
          <a:xfrm>
            <a:off x="1279201" y="5214118"/>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sp>
        <p:nvSpPr>
          <p:cNvPr id="15" name="Right Triangle 14"/>
          <p:cNvSpPr/>
          <p:nvPr/>
        </p:nvSpPr>
        <p:spPr>
          <a:xfrm>
            <a:off x="4510148" y="5141077"/>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15" descr="From Clipboard.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8097" y="4970676"/>
            <a:ext cx="823724" cy="578243"/>
          </a:xfrm>
          <a:prstGeom prst="rect">
            <a:avLst/>
          </a:prstGeom>
        </p:spPr>
      </p:pic>
    </p:spTree>
    <p:extLst>
      <p:ext uri="{BB962C8B-B14F-4D97-AF65-F5344CB8AC3E}">
        <p14:creationId xmlns:p14="http://schemas.microsoft.com/office/powerpoint/2010/main" val="458081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1: How does light travel?</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n-US" dirty="0">
                <a:solidFill>
                  <a:srgbClr val="000000"/>
                </a:solidFill>
              </a:rPr>
              <a:t>Draw the path light takes when it goes from the bulb through the hole in the cardboard to the screen.</a:t>
            </a:r>
            <a:endParaRPr lang="en-US" dirty="0">
              <a:solidFill>
                <a:srgbClr val="0000FF"/>
              </a:solidFill>
            </a:endParaRPr>
          </a:p>
        </p:txBody>
      </p:sp>
      <p:grpSp>
        <p:nvGrpSpPr>
          <p:cNvPr id="10" name="Group 9"/>
          <p:cNvGrpSpPr/>
          <p:nvPr/>
        </p:nvGrpSpPr>
        <p:grpSpPr>
          <a:xfrm>
            <a:off x="4307158" y="3479237"/>
            <a:ext cx="135554" cy="1288348"/>
            <a:chOff x="3345506" y="3856899"/>
            <a:chExt cx="2743200" cy="2743200"/>
          </a:xfrm>
        </p:grpSpPr>
        <p:sp>
          <p:nvSpPr>
            <p:cNvPr id="11" name="Rectangle 10"/>
            <p:cNvSpPr/>
            <p:nvPr/>
          </p:nvSpPr>
          <p:spPr>
            <a:xfrm>
              <a:off x="3345506" y="3856899"/>
              <a:ext cx="2743200" cy="274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ight Triangle 11"/>
            <p:cNvSpPr/>
            <p:nvPr/>
          </p:nvSpPr>
          <p:spPr>
            <a:xfrm>
              <a:off x="4584583" y="5080575"/>
              <a:ext cx="309769" cy="304943"/>
            </a:xfrm>
            <a:prstGeom prst="r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7" name="Straight Connector 16"/>
          <p:cNvCxnSpPr/>
          <p:nvPr/>
        </p:nvCxnSpPr>
        <p:spPr>
          <a:xfrm>
            <a:off x="6297411" y="3060768"/>
            <a:ext cx="0" cy="2088943"/>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305919" y="5149711"/>
            <a:ext cx="6002477" cy="369332"/>
          </a:xfrm>
          <a:prstGeom prst="rect">
            <a:avLst/>
          </a:prstGeom>
          <a:noFill/>
        </p:spPr>
        <p:txBody>
          <a:bodyPr wrap="none" rtlCol="0">
            <a:spAutoFit/>
          </a:bodyPr>
          <a:lstStyle/>
          <a:p>
            <a:r>
              <a:rPr lang="en-US" dirty="0"/>
              <a:t>point source of light       cardboard with hole       wall or screen</a:t>
            </a:r>
          </a:p>
        </p:txBody>
      </p:sp>
      <p:sp>
        <p:nvSpPr>
          <p:cNvPr id="6" name="TextBox 5"/>
          <p:cNvSpPr txBox="1"/>
          <p:nvPr/>
        </p:nvSpPr>
        <p:spPr>
          <a:xfrm>
            <a:off x="4561557" y="3325597"/>
            <a:ext cx="595498" cy="369332"/>
          </a:xfrm>
          <a:prstGeom prst="rect">
            <a:avLst/>
          </a:prstGeom>
          <a:noFill/>
        </p:spPr>
        <p:txBody>
          <a:bodyPr wrap="none" rtlCol="0">
            <a:spAutoFit/>
          </a:bodyPr>
          <a:lstStyle/>
          <a:p>
            <a:r>
              <a:rPr lang="en-US" dirty="0"/>
              <a:t>hole</a:t>
            </a:r>
          </a:p>
        </p:txBody>
      </p:sp>
      <p:cxnSp>
        <p:nvCxnSpPr>
          <p:cNvPr id="8" name="Straight Arrow Connector 7"/>
          <p:cNvCxnSpPr>
            <a:endCxn id="11" idx="3"/>
          </p:cNvCxnSpPr>
          <p:nvPr/>
        </p:nvCxnSpPr>
        <p:spPr>
          <a:xfrm flipH="1">
            <a:off x="4442712" y="3694929"/>
            <a:ext cx="285935" cy="42848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1279201" y="4133203"/>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sp>
        <p:nvSpPr>
          <p:cNvPr id="16" name="Right Triangle 15"/>
          <p:cNvSpPr/>
          <p:nvPr/>
        </p:nvSpPr>
        <p:spPr>
          <a:xfrm>
            <a:off x="4368386" y="4053938"/>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a:off x="2584478" y="3774374"/>
            <a:ext cx="3712933" cy="72412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4" name="Picture 3" descr="Screen Shot 2016-02-17 at 2.24.5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587971">
            <a:off x="1610878" y="3420802"/>
            <a:ext cx="954804" cy="547927"/>
          </a:xfrm>
          <a:prstGeom prst="rect">
            <a:avLst/>
          </a:prstGeom>
        </p:spPr>
      </p:pic>
      <p:cxnSp>
        <p:nvCxnSpPr>
          <p:cNvPr id="18" name="Straight Arrow Connector 17">
            <a:extLst>
              <a:ext uri="{FF2B5EF4-FFF2-40B4-BE49-F238E27FC236}">
                <a16:creationId xmlns:a16="http://schemas.microsoft.com/office/drawing/2014/main" id="{FDD4B3A6-43CC-D36B-41A3-81CCDDE8D519}"/>
              </a:ext>
            </a:extLst>
          </p:cNvPr>
          <p:cNvCxnSpPr>
            <a:cxnSpLocks/>
          </p:cNvCxnSpPr>
          <p:nvPr/>
        </p:nvCxnSpPr>
        <p:spPr>
          <a:xfrm flipV="1">
            <a:off x="2421181" y="3694929"/>
            <a:ext cx="1879765" cy="27128"/>
          </a:xfrm>
          <a:prstGeom prst="straightConnector1">
            <a:avLst/>
          </a:prstGeom>
          <a:ln w="19050">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62B07951-D670-52EF-9DA6-C677FEF9423F}"/>
              </a:ext>
            </a:extLst>
          </p:cNvPr>
          <p:cNvCxnSpPr>
            <a:cxnSpLocks/>
          </p:cNvCxnSpPr>
          <p:nvPr/>
        </p:nvCxnSpPr>
        <p:spPr>
          <a:xfrm>
            <a:off x="2537860" y="3818075"/>
            <a:ext cx="1763086" cy="673672"/>
          </a:xfrm>
          <a:prstGeom prst="straightConnector1">
            <a:avLst/>
          </a:prstGeom>
          <a:ln w="19050">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86193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2: Two light sources</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n-US" dirty="0">
                <a:solidFill>
                  <a:srgbClr val="000000"/>
                </a:solidFill>
              </a:rPr>
              <a:t>Repeat Activity 1 but with TWO different color point sources of light, one above the other.</a:t>
            </a:r>
          </a:p>
          <a:p>
            <a:pPr marL="0" indent="0">
              <a:buNone/>
            </a:pPr>
            <a:r>
              <a:rPr lang="en-US" i="1" dirty="0">
                <a:solidFill>
                  <a:srgbClr val="E46C0A"/>
                </a:solidFill>
              </a:rPr>
              <a:t>What do you think you will see on the screen?</a:t>
            </a:r>
          </a:p>
        </p:txBody>
      </p:sp>
      <p:grpSp>
        <p:nvGrpSpPr>
          <p:cNvPr id="10" name="Group 9"/>
          <p:cNvGrpSpPr/>
          <p:nvPr/>
        </p:nvGrpSpPr>
        <p:grpSpPr>
          <a:xfrm>
            <a:off x="4307158" y="4067587"/>
            <a:ext cx="135554" cy="1288348"/>
            <a:chOff x="3345506" y="3856899"/>
            <a:chExt cx="2743200" cy="2743200"/>
          </a:xfrm>
        </p:grpSpPr>
        <p:sp>
          <p:nvSpPr>
            <p:cNvPr id="11" name="Rectangle 10"/>
            <p:cNvSpPr/>
            <p:nvPr/>
          </p:nvSpPr>
          <p:spPr>
            <a:xfrm>
              <a:off x="3345506" y="3856899"/>
              <a:ext cx="2743200" cy="274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ight Triangle 11"/>
            <p:cNvSpPr/>
            <p:nvPr/>
          </p:nvSpPr>
          <p:spPr>
            <a:xfrm>
              <a:off x="4584583" y="5080575"/>
              <a:ext cx="309769" cy="304943"/>
            </a:xfrm>
            <a:prstGeom prst="r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7" name="Straight Connector 16"/>
          <p:cNvCxnSpPr/>
          <p:nvPr/>
        </p:nvCxnSpPr>
        <p:spPr>
          <a:xfrm>
            <a:off x="6297411" y="3649118"/>
            <a:ext cx="0" cy="2088943"/>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535763" y="5738061"/>
            <a:ext cx="5665245" cy="369332"/>
          </a:xfrm>
          <a:prstGeom prst="rect">
            <a:avLst/>
          </a:prstGeom>
          <a:noFill/>
        </p:spPr>
        <p:txBody>
          <a:bodyPr wrap="none" rtlCol="0">
            <a:spAutoFit/>
          </a:bodyPr>
          <a:lstStyle/>
          <a:p>
            <a:r>
              <a:rPr lang="en-US" dirty="0"/>
              <a:t>point source of light       cardboard mask        wall or screen</a:t>
            </a:r>
          </a:p>
        </p:txBody>
      </p:sp>
      <p:cxnSp>
        <p:nvCxnSpPr>
          <p:cNvPr id="15" name="Straight Connector 14"/>
          <p:cNvCxnSpPr/>
          <p:nvPr/>
        </p:nvCxnSpPr>
        <p:spPr>
          <a:xfrm>
            <a:off x="1279201" y="4752928"/>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sp>
        <p:nvSpPr>
          <p:cNvPr id="13" name="Right Triangle 12"/>
          <p:cNvSpPr/>
          <p:nvPr/>
        </p:nvSpPr>
        <p:spPr>
          <a:xfrm>
            <a:off x="4376022" y="4655391"/>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red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8425" y="3707537"/>
            <a:ext cx="996851" cy="494678"/>
          </a:xfrm>
          <a:prstGeom prst="rect">
            <a:avLst/>
          </a:prstGeom>
        </p:spPr>
      </p:pic>
      <p:pic>
        <p:nvPicPr>
          <p:cNvPr id="6" name="Picture 5" descr="white bulb.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7790" y="4083824"/>
            <a:ext cx="983560" cy="488083"/>
          </a:xfrm>
          <a:prstGeom prst="rect">
            <a:avLst/>
          </a:prstGeom>
        </p:spPr>
      </p:pic>
    </p:spTree>
    <p:extLst>
      <p:ext uri="{BB962C8B-B14F-4D97-AF65-F5344CB8AC3E}">
        <p14:creationId xmlns:p14="http://schemas.microsoft.com/office/powerpoint/2010/main" val="1328707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3: More light sources</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n-US" i="1" dirty="0">
                <a:solidFill>
                  <a:srgbClr val="E46C0A"/>
                </a:solidFill>
              </a:rPr>
              <a:t>If you use 3 bulbs in a row, what do you think you will see on the screen?</a:t>
            </a:r>
          </a:p>
          <a:p>
            <a:pPr marL="0" indent="0">
              <a:buNone/>
            </a:pPr>
            <a:endParaRPr lang="en-US" i="1" dirty="0">
              <a:solidFill>
                <a:srgbClr val="E46C0A"/>
              </a:solidFill>
            </a:endParaRPr>
          </a:p>
        </p:txBody>
      </p:sp>
      <p:grpSp>
        <p:nvGrpSpPr>
          <p:cNvPr id="10" name="Group 9"/>
          <p:cNvGrpSpPr/>
          <p:nvPr/>
        </p:nvGrpSpPr>
        <p:grpSpPr>
          <a:xfrm>
            <a:off x="4307158" y="3855895"/>
            <a:ext cx="135554" cy="1288348"/>
            <a:chOff x="3345506" y="3856899"/>
            <a:chExt cx="2743200" cy="2743200"/>
          </a:xfrm>
        </p:grpSpPr>
        <p:sp>
          <p:nvSpPr>
            <p:cNvPr id="11" name="Rectangle 10"/>
            <p:cNvSpPr/>
            <p:nvPr/>
          </p:nvSpPr>
          <p:spPr>
            <a:xfrm>
              <a:off x="3345506" y="3856899"/>
              <a:ext cx="2743200" cy="274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ight Triangle 11"/>
            <p:cNvSpPr/>
            <p:nvPr/>
          </p:nvSpPr>
          <p:spPr>
            <a:xfrm>
              <a:off x="4584583" y="5080575"/>
              <a:ext cx="309769" cy="304943"/>
            </a:xfrm>
            <a:prstGeom prst="r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7" name="Straight Connector 16"/>
          <p:cNvCxnSpPr/>
          <p:nvPr/>
        </p:nvCxnSpPr>
        <p:spPr>
          <a:xfrm>
            <a:off x="6297411" y="3437426"/>
            <a:ext cx="0" cy="2088943"/>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535763" y="5526369"/>
            <a:ext cx="5665245" cy="369332"/>
          </a:xfrm>
          <a:prstGeom prst="rect">
            <a:avLst/>
          </a:prstGeom>
          <a:noFill/>
        </p:spPr>
        <p:txBody>
          <a:bodyPr wrap="none" rtlCol="0">
            <a:spAutoFit/>
          </a:bodyPr>
          <a:lstStyle/>
          <a:p>
            <a:r>
              <a:rPr lang="en-US" dirty="0"/>
              <a:t>point source of light       cardboard mask        wall or screen</a:t>
            </a:r>
          </a:p>
        </p:txBody>
      </p:sp>
      <p:cxnSp>
        <p:nvCxnSpPr>
          <p:cNvPr id="15" name="Straight Connector 14"/>
          <p:cNvCxnSpPr/>
          <p:nvPr/>
        </p:nvCxnSpPr>
        <p:spPr>
          <a:xfrm>
            <a:off x="1279201" y="4541236"/>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sp>
        <p:nvSpPr>
          <p:cNvPr id="16" name="Right Triangle 15"/>
          <p:cNvSpPr/>
          <p:nvPr/>
        </p:nvSpPr>
        <p:spPr>
          <a:xfrm>
            <a:off x="4376022" y="4452835"/>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17"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2112" y="3682509"/>
            <a:ext cx="698797" cy="346772"/>
          </a:xfrm>
          <a:prstGeom prst="rect">
            <a:avLst/>
          </a:prstGeom>
        </p:spPr>
      </p:pic>
      <p:pic>
        <p:nvPicPr>
          <p:cNvPr id="20" name="Picture 19"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3191" y="3949519"/>
            <a:ext cx="698797" cy="346772"/>
          </a:xfrm>
          <a:prstGeom prst="rect">
            <a:avLst/>
          </a:prstGeom>
        </p:spPr>
      </p:pic>
      <p:pic>
        <p:nvPicPr>
          <p:cNvPr id="21" name="Picture 20"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3191" y="4227041"/>
            <a:ext cx="698797" cy="346772"/>
          </a:xfrm>
          <a:prstGeom prst="rect">
            <a:avLst/>
          </a:prstGeom>
        </p:spPr>
      </p:pic>
    </p:spTree>
    <p:extLst>
      <p:ext uri="{BB962C8B-B14F-4D97-AF65-F5344CB8AC3E}">
        <p14:creationId xmlns:p14="http://schemas.microsoft.com/office/powerpoint/2010/main" val="2588789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1744</TotalTime>
  <Words>2799</Words>
  <Application>Microsoft Macintosh PowerPoint</Application>
  <PresentationFormat>On-screen Show (4:3)</PresentationFormat>
  <Paragraphs>145</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PowerPoint Presentation</vt:lpstr>
      <vt:lpstr>RULES</vt:lpstr>
      <vt:lpstr>Vocabulary </vt:lpstr>
      <vt:lpstr>Activity 1: How does light travel?</vt:lpstr>
      <vt:lpstr>Activity 1: How does light travel?</vt:lpstr>
      <vt:lpstr>Activity 1: How does light travel?</vt:lpstr>
      <vt:lpstr>Activity 1: How does light travel?</vt:lpstr>
      <vt:lpstr>Activity 2: Two light sources</vt:lpstr>
      <vt:lpstr>Activity 3: More light sources</vt:lpstr>
      <vt:lpstr>Activity 3: More light sources</vt:lpstr>
      <vt:lpstr>Activity 3: More light sources</vt:lpstr>
      <vt:lpstr>Activity 4: Make a pinhole viewer</vt:lpstr>
      <vt:lpstr>Activity 4: Make a pinhole viewer</vt:lpstr>
      <vt:lpstr>Activity 4: Make a pinhole viewer</vt:lpstr>
      <vt:lpstr>Optional: Everyday Pinhole Images</vt:lpstr>
      <vt:lpstr>Optional: Oatmeal Box Pinhole Camera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Judy Donnelly</dc:creator>
  <cp:lastModifiedBy>Judy Donnelly</cp:lastModifiedBy>
  <cp:revision>162</cp:revision>
  <cp:lastPrinted>2015-01-19T22:45:22Z</cp:lastPrinted>
  <dcterms:created xsi:type="dcterms:W3CDTF">2012-03-31T00:07:46Z</dcterms:created>
  <dcterms:modified xsi:type="dcterms:W3CDTF">2022-05-07T02:43:46Z</dcterms:modified>
</cp:coreProperties>
</file>