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Lst>
  <p:notesMasterIdLst>
    <p:notesMasterId r:id="rId22"/>
  </p:notesMasterIdLst>
  <p:handoutMasterIdLst>
    <p:handoutMasterId r:id="rId23"/>
  </p:handoutMasterIdLst>
  <p:sldIdLst>
    <p:sldId id="260" r:id="rId3"/>
    <p:sldId id="306" r:id="rId4"/>
    <p:sldId id="308" r:id="rId5"/>
    <p:sldId id="332" r:id="rId6"/>
    <p:sldId id="333" r:id="rId7"/>
    <p:sldId id="341" r:id="rId8"/>
    <p:sldId id="342" r:id="rId9"/>
    <p:sldId id="343" r:id="rId10"/>
    <p:sldId id="344" r:id="rId11"/>
    <p:sldId id="346" r:id="rId12"/>
    <p:sldId id="345" r:id="rId13"/>
    <p:sldId id="347" r:id="rId14"/>
    <p:sldId id="335" r:id="rId15"/>
    <p:sldId id="336" r:id="rId16"/>
    <p:sldId id="334" r:id="rId17"/>
    <p:sldId id="337" r:id="rId18"/>
    <p:sldId id="338" r:id="rId19"/>
    <p:sldId id="339" r:id="rId20"/>
    <p:sldId id="340"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3371C"/>
    <a:srgbClr val="996633"/>
    <a:srgbClr val="E6E6E6"/>
    <a:srgbClr val="FFFFFF"/>
    <a:srgbClr val="DEDED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734" autoAdjust="0"/>
  </p:normalViewPr>
  <p:slideViewPr>
    <p:cSldViewPr snapToGrid="0" snapToObjects="1">
      <p:cViewPr>
        <p:scale>
          <a:sx n="72" d="100"/>
          <a:sy n="72" d="100"/>
        </p:scale>
        <p:origin x="-1136"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notesMaster" Target="notesMasters/notesMaster1.xml"/><Relationship Id="rId23" Type="http://schemas.openxmlformats.org/officeDocument/2006/relationships/handoutMaster" Target="handoutMasters/handout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3E7F25-3177-EE48-A5E7-04A0041584D1}" type="datetimeFigureOut">
              <a:rPr lang="en-US" smtClean="0"/>
              <a:t>1/23/17</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8BE0ED6-209A-F54F-A63C-20E70B616992}" type="slidenum">
              <a:rPr lang="en-US" smtClean="0"/>
              <a:t>‹#›</a:t>
            </a:fld>
            <a:endParaRPr lang="en-US" dirty="0"/>
          </a:p>
        </p:txBody>
      </p:sp>
    </p:spTree>
    <p:extLst>
      <p:ext uri="{BB962C8B-B14F-4D97-AF65-F5344CB8AC3E}">
        <p14:creationId xmlns:p14="http://schemas.microsoft.com/office/powerpoint/2010/main" val="40960795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E9A2B9-149F-6A48-8477-24AA0C30D447}" type="datetimeFigureOut">
              <a:rPr lang="en-US" smtClean="0"/>
              <a:t>1/23/17</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FD314B-32C5-B34C-A9D8-27ABBE555FDC}" type="slidenum">
              <a:rPr lang="en-US" smtClean="0"/>
              <a:t>‹#›</a:t>
            </a:fld>
            <a:endParaRPr lang="en-US" dirty="0"/>
          </a:p>
        </p:txBody>
      </p:sp>
    </p:spTree>
    <p:extLst>
      <p:ext uri="{BB962C8B-B14F-4D97-AF65-F5344CB8AC3E}">
        <p14:creationId xmlns:p14="http://schemas.microsoft.com/office/powerpoint/2010/main" val="9259062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Rectangle 2"/>
          <p:cNvSpPr>
            <a:spLocks noGrp="1" noRot="1" noChangeAspect="1" noChangeArrowheads="1"/>
          </p:cNvSpPr>
          <p:nvPr>
            <p:ph type="sldImg"/>
          </p:nvPr>
        </p:nvSpPr>
        <p:spPr>
          <a:xfrm>
            <a:off x="1143000" y="685800"/>
            <a:ext cx="4572000" cy="3429000"/>
          </a:xfrm>
          <a:solidFill>
            <a:srgbClr val="FFFFFF"/>
          </a:solidFill>
          <a:ln/>
          <a:extLst>
            <a:ext uri="{FAA26D3D-D897-4be2-8F04-BA451C77F1D7}">
              <ma14:placeholderFlag xmlns:ma14="http://schemas.microsoft.com/office/mac/drawingml/2011/main" val="1"/>
            </a:ext>
          </a:extLst>
        </p:spPr>
      </p:sp>
      <p:sp>
        <p:nvSpPr>
          <p:cNvPr id="228355"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lvl="0"/>
            <a:endParaRPr lang="en-US" sz="12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9625933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10</a:t>
            </a:fld>
            <a:endParaRPr lang="en-US" dirty="0"/>
          </a:p>
        </p:txBody>
      </p:sp>
    </p:spTree>
    <p:extLst>
      <p:ext uri="{BB962C8B-B14F-4D97-AF65-F5344CB8AC3E}">
        <p14:creationId xmlns:p14="http://schemas.microsoft.com/office/powerpoint/2010/main" val="206652668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11</a:t>
            </a:fld>
            <a:endParaRPr lang="en-US" dirty="0"/>
          </a:p>
        </p:txBody>
      </p:sp>
    </p:spTree>
    <p:extLst>
      <p:ext uri="{BB962C8B-B14F-4D97-AF65-F5344CB8AC3E}">
        <p14:creationId xmlns:p14="http://schemas.microsoft.com/office/powerpoint/2010/main" val="12626095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12</a:t>
            </a:fld>
            <a:endParaRPr lang="en-US" dirty="0"/>
          </a:p>
        </p:txBody>
      </p:sp>
    </p:spTree>
    <p:extLst>
      <p:ext uri="{BB962C8B-B14F-4D97-AF65-F5344CB8AC3E}">
        <p14:creationId xmlns:p14="http://schemas.microsoft.com/office/powerpoint/2010/main" val="20913914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13</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14</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15</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16</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17</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18</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19</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2</a:t>
            </a:fld>
            <a:endParaRPr lang="en-US" dirty="0"/>
          </a:p>
        </p:txBody>
      </p:sp>
    </p:spTree>
    <p:extLst>
      <p:ext uri="{BB962C8B-B14F-4D97-AF65-F5344CB8AC3E}">
        <p14:creationId xmlns:p14="http://schemas.microsoft.com/office/powerpoint/2010/main" val="3234776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3</a:t>
            </a:fld>
            <a:endParaRPr lang="en-US" dirty="0"/>
          </a:p>
        </p:txBody>
      </p:sp>
    </p:spTree>
    <p:extLst>
      <p:ext uri="{BB962C8B-B14F-4D97-AF65-F5344CB8AC3E}">
        <p14:creationId xmlns:p14="http://schemas.microsoft.com/office/powerpoint/2010/main" val="148504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4</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a:t>
            </a:r>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5</a:t>
            </a:fld>
            <a:endParaRPr lang="en-US" dirty="0"/>
          </a:p>
        </p:txBody>
      </p:sp>
    </p:spTree>
    <p:extLst>
      <p:ext uri="{BB962C8B-B14F-4D97-AF65-F5344CB8AC3E}">
        <p14:creationId xmlns:p14="http://schemas.microsoft.com/office/powerpoint/2010/main" val="3754081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6</a:t>
            </a:fld>
            <a:endParaRPr lang="en-US" dirty="0"/>
          </a:p>
        </p:txBody>
      </p:sp>
    </p:spTree>
    <p:extLst>
      <p:ext uri="{BB962C8B-B14F-4D97-AF65-F5344CB8AC3E}">
        <p14:creationId xmlns:p14="http://schemas.microsoft.com/office/powerpoint/2010/main" val="42691697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7</a:t>
            </a:fld>
            <a:endParaRPr lang="en-US" dirty="0"/>
          </a:p>
        </p:txBody>
      </p:sp>
    </p:spTree>
    <p:extLst>
      <p:ext uri="{BB962C8B-B14F-4D97-AF65-F5344CB8AC3E}">
        <p14:creationId xmlns:p14="http://schemas.microsoft.com/office/powerpoint/2010/main" val="974646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F9FD314B-32C5-B34C-A9D8-27ABBE555FDC}" type="slidenum">
              <a:rPr lang="en-US" smtClean="0"/>
              <a:t>8</a:t>
            </a:fld>
            <a:endParaRPr lang="en-US" dirty="0"/>
          </a:p>
        </p:txBody>
      </p:sp>
    </p:spTree>
    <p:extLst>
      <p:ext uri="{BB962C8B-B14F-4D97-AF65-F5344CB8AC3E}">
        <p14:creationId xmlns:p14="http://schemas.microsoft.com/office/powerpoint/2010/main" val="26816225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a:t>
            </a:r>
            <a:endParaRPr lang="en-US" dirty="0"/>
          </a:p>
        </p:txBody>
      </p:sp>
      <p:sp>
        <p:nvSpPr>
          <p:cNvPr id="4" name="Slide Number Placeholder 3"/>
          <p:cNvSpPr>
            <a:spLocks noGrp="1"/>
          </p:cNvSpPr>
          <p:nvPr>
            <p:ph type="sldNum" sz="quarter" idx="10"/>
          </p:nvPr>
        </p:nvSpPr>
        <p:spPr/>
        <p:txBody>
          <a:bodyPr/>
          <a:lstStyle/>
          <a:p>
            <a:fld id="{F9FD314B-32C5-B34C-A9D8-27ABBE555FDC}" type="slidenum">
              <a:rPr lang="en-US" smtClean="0"/>
              <a:t>9</a:t>
            </a:fld>
            <a:endParaRPr lang="en-US" dirty="0"/>
          </a:p>
        </p:txBody>
      </p:sp>
    </p:spTree>
    <p:extLst>
      <p:ext uri="{BB962C8B-B14F-4D97-AF65-F5344CB8AC3E}">
        <p14:creationId xmlns:p14="http://schemas.microsoft.com/office/powerpoint/2010/main" val="30259936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3867554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0FACFC-C8D8-AC4A-A9C9-F88E3D96EDEC}"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3009670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Tree>
    <p:extLst>
      <p:ext uri="{BB962C8B-B14F-4D97-AF65-F5344CB8AC3E}">
        <p14:creationId xmlns:p14="http://schemas.microsoft.com/office/powerpoint/2010/main" val="2194971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B62EC61-A66A-7B47-AE62-E9D3D04BD32C}" type="datetime1">
              <a:rPr lang="en-US" smtClean="0"/>
              <a:t>1/23/17</a:t>
            </a:fld>
            <a:endParaRPr lang="en-US" dirty="0"/>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5333021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p:txBody>
          <a:bodyPr/>
          <a:lstStyle/>
          <a:p>
            <a:r>
              <a:rPr lang="en-US" dirty="0" smtClean="0"/>
              <a:t>Three Rivers CC  Jr Laser Camp</a:t>
            </a:r>
            <a:endParaRPr lang="en-US" dirty="0"/>
          </a:p>
        </p:txBody>
      </p:sp>
      <p:sp>
        <p:nvSpPr>
          <p:cNvPr id="6" name="Slide Number Placeholder 5"/>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475450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E43C646-84E7-AE41-869C-3BC926D815AF}" type="datetime1">
              <a:rPr lang="en-US" smtClean="0"/>
              <a:t>1/23/17</a:t>
            </a:fld>
            <a:endParaRPr lang="en-US" dirty="0"/>
          </a:p>
        </p:txBody>
      </p:sp>
      <p:sp>
        <p:nvSpPr>
          <p:cNvPr id="6" name="Footer Placeholder 5"/>
          <p:cNvSpPr>
            <a:spLocks noGrp="1"/>
          </p:cNvSpPr>
          <p:nvPr>
            <p:ph type="ftr" sz="quarter" idx="11"/>
          </p:nvPr>
        </p:nvSpPr>
        <p:spPr/>
        <p:txBody>
          <a:bodyPr/>
          <a:lstStyle/>
          <a:p>
            <a:r>
              <a:rPr lang="en-US" dirty="0" smtClean="0"/>
              <a:t>Three Rivers CC  Jr Laser Camp</a:t>
            </a:r>
            <a:endParaRPr lang="en-US" dirty="0"/>
          </a:p>
        </p:txBody>
      </p:sp>
      <p:sp>
        <p:nvSpPr>
          <p:cNvPr id="7" name="Slide Number Placeholder 6"/>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818930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A4ADC1-0A96-974B-9187-1AC4CC56FE40}" type="datetime1">
              <a:rPr lang="en-US" smtClean="0"/>
              <a:t>1/23/17</a:t>
            </a:fld>
            <a:endParaRPr lang="en-US" dirty="0"/>
          </a:p>
        </p:txBody>
      </p:sp>
      <p:sp>
        <p:nvSpPr>
          <p:cNvPr id="8" name="Footer Placeholder 7"/>
          <p:cNvSpPr>
            <a:spLocks noGrp="1"/>
          </p:cNvSpPr>
          <p:nvPr>
            <p:ph type="ftr" sz="quarter" idx="11"/>
          </p:nvPr>
        </p:nvSpPr>
        <p:spPr/>
        <p:txBody>
          <a:bodyPr/>
          <a:lstStyle/>
          <a:p>
            <a:r>
              <a:rPr lang="en-US" dirty="0" smtClean="0"/>
              <a:t>Three Rivers CC  Jr Laser Camp</a:t>
            </a:r>
            <a:endParaRPr lang="en-US" dirty="0"/>
          </a:p>
        </p:txBody>
      </p:sp>
      <p:sp>
        <p:nvSpPr>
          <p:cNvPr id="9" name="Slide Number Placeholder 8"/>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3531167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DBC166E-8947-DB48-BD15-F8CEEEA854BE}" type="datetime1">
              <a:rPr lang="en-US" smtClean="0"/>
              <a:t>1/23/17</a:t>
            </a:fld>
            <a:endParaRPr lang="en-US" dirty="0"/>
          </a:p>
        </p:txBody>
      </p:sp>
      <p:sp>
        <p:nvSpPr>
          <p:cNvPr id="4" name="Footer Placeholder 3"/>
          <p:cNvSpPr>
            <a:spLocks noGrp="1"/>
          </p:cNvSpPr>
          <p:nvPr>
            <p:ph type="ftr" sz="quarter" idx="11"/>
          </p:nvPr>
        </p:nvSpPr>
        <p:spPr/>
        <p:txBody>
          <a:bodyPr/>
          <a:lstStyle/>
          <a:p>
            <a:r>
              <a:rPr lang="en-US" dirty="0" smtClean="0"/>
              <a:t>Three Rivers CC  Jr Laser Camp</a:t>
            </a:r>
            <a:endParaRPr lang="en-US" dirty="0"/>
          </a:p>
        </p:txBody>
      </p:sp>
      <p:sp>
        <p:nvSpPr>
          <p:cNvPr id="5" name="Slide Number Placeholder 4"/>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186459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5F8D3C-2273-1940-9C97-3CAD530A13E1}" type="datetime1">
              <a:rPr lang="en-US" smtClean="0"/>
              <a:t>1/23/17</a:t>
            </a:fld>
            <a:endParaRPr lang="en-US" dirty="0"/>
          </a:p>
        </p:txBody>
      </p:sp>
      <p:sp>
        <p:nvSpPr>
          <p:cNvPr id="3" name="Footer Placeholder 2"/>
          <p:cNvSpPr>
            <a:spLocks noGrp="1"/>
          </p:cNvSpPr>
          <p:nvPr>
            <p:ph type="ftr" sz="quarter" idx="11"/>
          </p:nvPr>
        </p:nvSpPr>
        <p:spPr/>
        <p:txBody>
          <a:bodyPr/>
          <a:lstStyle/>
          <a:p>
            <a:r>
              <a:rPr lang="en-US" dirty="0" smtClean="0"/>
              <a:t>Three Rivers CC  Jr Laser Camp</a:t>
            </a:r>
            <a:endParaRPr lang="en-US" dirty="0"/>
          </a:p>
        </p:txBody>
      </p:sp>
      <p:sp>
        <p:nvSpPr>
          <p:cNvPr id="4" name="Slide Number Placeholder 3"/>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29137010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A21B1B4-C771-BC4A-88AF-28B72F35C8F2}" type="datetime1">
              <a:rPr lang="en-US" smtClean="0"/>
              <a:t>1/23/17</a:t>
            </a:fld>
            <a:endParaRPr lang="en-US" dirty="0"/>
          </a:p>
        </p:txBody>
      </p:sp>
      <p:sp>
        <p:nvSpPr>
          <p:cNvPr id="6" name="Footer Placeholder 5"/>
          <p:cNvSpPr>
            <a:spLocks noGrp="1"/>
          </p:cNvSpPr>
          <p:nvPr>
            <p:ph type="ftr" sz="quarter" idx="11"/>
          </p:nvPr>
        </p:nvSpPr>
        <p:spPr/>
        <p:txBody>
          <a:bodyPr/>
          <a:lstStyle/>
          <a:p>
            <a:r>
              <a:rPr lang="en-US" dirty="0" smtClean="0"/>
              <a:t>Three Rivers CC  Jr Laser Camp</a:t>
            </a:r>
            <a:endParaRPr lang="en-US" dirty="0"/>
          </a:p>
        </p:txBody>
      </p:sp>
      <p:sp>
        <p:nvSpPr>
          <p:cNvPr id="7" name="Slide Number Placeholder 6"/>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17145108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FA446A-8B37-2F48-ACA7-0798BA1EFF95}" type="datetime1">
              <a:rPr lang="en-US" smtClean="0"/>
              <a:t>1/23/17</a:t>
            </a:fld>
            <a:endParaRPr lang="en-US" dirty="0"/>
          </a:p>
        </p:txBody>
      </p:sp>
      <p:sp>
        <p:nvSpPr>
          <p:cNvPr id="6" name="Footer Placeholder 5"/>
          <p:cNvSpPr>
            <a:spLocks noGrp="1"/>
          </p:cNvSpPr>
          <p:nvPr>
            <p:ph type="ftr" sz="quarter" idx="11"/>
          </p:nvPr>
        </p:nvSpPr>
        <p:spPr/>
        <p:txBody>
          <a:bodyPr/>
          <a:lstStyle/>
          <a:p>
            <a:r>
              <a:rPr lang="en-US" dirty="0" smtClean="0"/>
              <a:t>Three Rivers CC  Jr Laser Camp</a:t>
            </a:r>
            <a:endParaRPr lang="en-US" dirty="0"/>
          </a:p>
        </p:txBody>
      </p:sp>
      <p:sp>
        <p:nvSpPr>
          <p:cNvPr id="7" name="Slide Number Placeholder 6"/>
          <p:cNvSpPr>
            <a:spLocks noGrp="1"/>
          </p:cNvSpPr>
          <p:nvPr>
            <p:ph type="sldNum" sz="quarter" idx="12"/>
          </p:nvPr>
        </p:nvSpPr>
        <p:spPr/>
        <p:txBody>
          <a:bodyPr/>
          <a:lstStyle/>
          <a:p>
            <a:fld id="{EFEC2051-ACFE-0341-B553-F21C8D400B20}" type="slidenum">
              <a:rPr lang="en-US" smtClean="0"/>
              <a:pPr/>
              <a:t>‹#›</a:t>
            </a:fld>
            <a:endParaRPr lang="en-US" dirty="0"/>
          </a:p>
        </p:txBody>
      </p:sp>
    </p:spTree>
    <p:extLst>
      <p:ext uri="{BB962C8B-B14F-4D97-AF65-F5344CB8AC3E}">
        <p14:creationId xmlns:p14="http://schemas.microsoft.com/office/powerpoint/2010/main" val="6559936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theme" Target="../theme/theme2.xml"/><Relationship Id="rId3"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2B1F62-5698-134E-8DF3-558CAFCEA85A}" type="datetime1">
              <a:rPr lang="en-US" smtClean="0"/>
              <a:t>1/23/17</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Three Rivers CC  Jr Laser Camp</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EC2051-ACFE-0341-B553-F21C8D400B20}" type="slidenum">
              <a:rPr lang="en-US" smtClean="0"/>
              <a:pPr/>
              <a:t>‹#›</a:t>
            </a:fld>
            <a:endParaRPr lang="en-US" dirty="0"/>
          </a:p>
        </p:txBody>
      </p:sp>
      <p:sp>
        <p:nvSpPr>
          <p:cNvPr id="7" name="Rectangle 6"/>
          <p:cNvSpPr/>
          <p:nvPr userDrawn="1"/>
        </p:nvSpPr>
        <p:spPr>
          <a:xfrm>
            <a:off x="0" y="1417638"/>
            <a:ext cx="9144000" cy="182562"/>
          </a:xfrm>
          <a:prstGeom prst="rect">
            <a:avLst/>
          </a:prstGeom>
          <a:gradFill flip="none" rotWithShape="1">
            <a:gsLst>
              <a:gs pos="0">
                <a:schemeClr val="accent1">
                  <a:tint val="100000"/>
                  <a:shade val="100000"/>
                  <a:satMod val="130000"/>
                </a:schemeClr>
              </a:gs>
              <a:gs pos="1000">
                <a:srgbClr val="660066"/>
              </a:gs>
              <a:gs pos="24000">
                <a:srgbClr val="0000FF"/>
              </a:gs>
              <a:gs pos="44000">
                <a:srgbClr val="008000"/>
              </a:gs>
              <a:gs pos="64000">
                <a:srgbClr val="FFFF00"/>
              </a:gs>
              <a:gs pos="81000">
                <a:srgbClr val="FF6600"/>
              </a:gs>
              <a:gs pos="96000">
                <a:srgbClr val="FF0000"/>
              </a:gs>
            </a:gsLst>
            <a:lin ang="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8" name="Picture 7" descr="dumpster optics.png"/>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a:off x="85776" y="6126163"/>
            <a:ext cx="786018" cy="620869"/>
          </a:xfrm>
          <a:prstGeom prst="rect">
            <a:avLst/>
          </a:prstGeom>
        </p:spPr>
      </p:pic>
    </p:spTree>
    <p:extLst>
      <p:ext uri="{BB962C8B-B14F-4D97-AF65-F5344CB8AC3E}">
        <p14:creationId xmlns:p14="http://schemas.microsoft.com/office/powerpoint/2010/main" val="38385240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dumpster optics.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312188" y="6164781"/>
            <a:ext cx="743612" cy="587372"/>
          </a:xfrm>
          <a:prstGeom prst="rect">
            <a:avLst/>
          </a:prstGeom>
        </p:spPr>
      </p:pic>
    </p:spTree>
    <p:extLst>
      <p:ext uri="{BB962C8B-B14F-4D97-AF65-F5344CB8AC3E}">
        <p14:creationId xmlns:p14="http://schemas.microsoft.com/office/powerpoint/2010/main" val="2079444062"/>
      </p:ext>
    </p:extLst>
  </p:cSld>
  <p:clrMap bg1="lt1" tx1="dk1" bg2="lt2" tx2="dk2" accent1="accent1" accent2="accent2" accent3="accent3" accent4="accent4" accent5="accent5" accent6="accent6" hlink="hlink" folHlink="folHlink"/>
  <p:sldLayoutIdLst>
    <p:sldLayoutId id="2147483671"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0" indent="0" algn="l" defTabSz="457200" rtl="0" eaLnBrk="1" latinLnBrk="0" hangingPunct="1">
        <a:spcBef>
          <a:spcPct val="20000"/>
        </a:spcBef>
        <a:buFont typeface="Arial"/>
        <a:buNone/>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9" name="Rectangle 11"/>
          <p:cNvSpPr>
            <a:spLocks noChangeArrowheads="1"/>
          </p:cNvSpPr>
          <p:nvPr/>
        </p:nvSpPr>
        <p:spPr bwMode="auto">
          <a:xfrm>
            <a:off x="8289925" y="4549775"/>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dirty="0">
              <a:latin typeface="Arial" charset="0"/>
              <a:cs typeface="+mn-cs"/>
            </a:endParaRPr>
          </a:p>
        </p:txBody>
      </p:sp>
      <p:sp>
        <p:nvSpPr>
          <p:cNvPr id="227340" name="Rectangle 12"/>
          <p:cNvSpPr>
            <a:spLocks noChangeArrowheads="1"/>
          </p:cNvSpPr>
          <p:nvPr/>
        </p:nvSpPr>
        <p:spPr bwMode="auto">
          <a:xfrm>
            <a:off x="8467725" y="3749675"/>
            <a:ext cx="1841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endParaRPr lang="en-US" dirty="0">
              <a:latin typeface="Arial" charset="0"/>
              <a:cs typeface="+mn-cs"/>
            </a:endParaRPr>
          </a:p>
        </p:txBody>
      </p:sp>
      <p:sp>
        <p:nvSpPr>
          <p:cNvPr id="7" name="TextBox 6"/>
          <p:cNvSpPr txBox="1"/>
          <p:nvPr/>
        </p:nvSpPr>
        <p:spPr>
          <a:xfrm>
            <a:off x="646316" y="2426236"/>
            <a:ext cx="7484340" cy="1323439"/>
          </a:xfrm>
          <a:prstGeom prst="rect">
            <a:avLst/>
          </a:prstGeom>
          <a:noFill/>
        </p:spPr>
        <p:txBody>
          <a:bodyPr wrap="none" rtlCol="0">
            <a:spAutoFit/>
          </a:bodyPr>
          <a:lstStyle/>
          <a:p>
            <a:r>
              <a:rPr lang="en-US" sz="8000" b="1" dirty="0" smtClean="0">
                <a:solidFill>
                  <a:srgbClr val="000090"/>
                </a:solidFill>
                <a:effectLst>
                  <a:outerShdw blurRad="50800" dist="38100" dir="2700000" algn="tl" rotWithShape="0">
                    <a:srgbClr val="000000">
                      <a:alpha val="43000"/>
                    </a:srgbClr>
                  </a:outerShdw>
                  <a:reflection stA="50000" endPos="75000" dist="12700" dir="5400000" sy="-100000" algn="bl" rotWithShape="0"/>
                </a:effectLst>
              </a:rPr>
              <a:t>What is a LASER?</a:t>
            </a:r>
            <a:endParaRPr lang="en-US" sz="8000" b="1" dirty="0">
              <a:solidFill>
                <a:schemeClr val="tx2"/>
              </a:solidFill>
              <a:effectLst>
                <a:outerShdw blurRad="50800" dist="38100" dir="2700000" algn="tl" rotWithShape="0">
                  <a:srgbClr val="000000">
                    <a:alpha val="43000"/>
                  </a:srgbClr>
                </a:outerShdw>
                <a:reflection stA="50000" endPos="75000" dist="12700" dir="5400000" sy="-100000" algn="bl" rotWithShape="0"/>
              </a:effectLst>
            </a:endParaRPr>
          </a:p>
        </p:txBody>
      </p:sp>
      <p:sp>
        <p:nvSpPr>
          <p:cNvPr id="3" name="TextBox 2"/>
          <p:cNvSpPr txBox="1"/>
          <p:nvPr/>
        </p:nvSpPr>
        <p:spPr>
          <a:xfrm>
            <a:off x="199535" y="348451"/>
            <a:ext cx="6755726" cy="707886"/>
          </a:xfrm>
          <a:prstGeom prst="rect">
            <a:avLst/>
          </a:prstGeom>
          <a:noFill/>
        </p:spPr>
        <p:txBody>
          <a:bodyPr wrap="none" rtlCol="0">
            <a:spAutoFit/>
          </a:bodyPr>
          <a:lstStyle/>
          <a:p>
            <a:r>
              <a:rPr lang="en-US" sz="4000" b="1" dirty="0" smtClean="0">
                <a:solidFill>
                  <a:srgbClr val="000090"/>
                </a:solidFill>
              </a:rPr>
              <a:t>LEARNING HOW LIGHT WORKS</a:t>
            </a:r>
            <a:endParaRPr lang="en-US" sz="4000" b="1" dirty="0">
              <a:solidFill>
                <a:srgbClr val="000090"/>
              </a:solidFill>
            </a:endParaRPr>
          </a:p>
        </p:txBody>
      </p:sp>
      <p:pic>
        <p:nvPicPr>
          <p:cNvPr id="4" name="Picture 3" descr="IYL_Logo_Color-horiz.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7600" y="404458"/>
            <a:ext cx="1192325" cy="651879"/>
          </a:xfrm>
          <a:prstGeom prst="rect">
            <a:avLst/>
          </a:prstGeom>
        </p:spPr>
      </p:pic>
      <p:sp>
        <p:nvSpPr>
          <p:cNvPr id="2" name="TextBox 1"/>
          <p:cNvSpPr txBox="1"/>
          <p:nvPr/>
        </p:nvSpPr>
        <p:spPr>
          <a:xfrm>
            <a:off x="1985669" y="4553963"/>
            <a:ext cx="4790607" cy="646331"/>
          </a:xfrm>
          <a:prstGeom prst="rect">
            <a:avLst/>
          </a:prstGeom>
          <a:noFill/>
        </p:spPr>
        <p:txBody>
          <a:bodyPr wrap="none" rtlCol="0">
            <a:spAutoFit/>
          </a:bodyPr>
          <a:lstStyle/>
          <a:p>
            <a:r>
              <a:rPr lang="en-US" dirty="0" smtClean="0"/>
              <a:t>(Adapted from the PHOTON Explorations, 20013)</a:t>
            </a:r>
            <a:endParaRPr lang="en-US" dirty="0"/>
          </a:p>
          <a:p>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3700480" y="507804"/>
            <a:ext cx="1397000" cy="1371600"/>
            <a:chOff x="1206500" y="1285875"/>
            <a:chExt cx="1397000" cy="1371600"/>
          </a:xfrm>
        </p:grpSpPr>
        <p:sp>
          <p:nvSpPr>
            <p:cNvPr id="15" name="Oval 14"/>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sp>
        <p:nvSpPr>
          <p:cNvPr id="26" name="Smiley Face 25"/>
          <p:cNvSpPr/>
          <p:nvPr/>
        </p:nvSpPr>
        <p:spPr>
          <a:xfrm>
            <a:off x="4799030" y="2634800"/>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 name="Subtitle 2"/>
          <p:cNvSpPr>
            <a:spLocks noGrp="1"/>
          </p:cNvSpPr>
          <p:nvPr>
            <p:ph type="subTitle" idx="4294967295"/>
          </p:nvPr>
        </p:nvSpPr>
        <p:spPr>
          <a:xfrm>
            <a:off x="264600" y="4506020"/>
            <a:ext cx="8801100" cy="2263775"/>
          </a:xfrm>
          <a:prstGeom prst="rect">
            <a:avLst/>
          </a:prstGeom>
        </p:spPr>
        <p:txBody>
          <a:bodyPr>
            <a:normAutofit fontScale="92500" lnSpcReduction="10000"/>
          </a:bodyPr>
          <a:lstStyle/>
          <a:p>
            <a:r>
              <a:rPr lang="en-US" dirty="0" smtClean="0">
                <a:solidFill>
                  <a:srgbClr val="000000"/>
                </a:solidFill>
              </a:rPr>
              <a:t>If an excited atom interacts with the right wavelength photon, it can be forced to produce a photon by a process called </a:t>
            </a:r>
            <a:r>
              <a:rPr lang="en-US" b="1" dirty="0" smtClean="0">
                <a:solidFill>
                  <a:srgbClr val="000000"/>
                </a:solidFill>
              </a:rPr>
              <a:t>STIMULATED EMISSION.</a:t>
            </a:r>
            <a:endParaRPr lang="en-US" sz="2400" b="1" dirty="0">
              <a:solidFill>
                <a:srgbClr val="000000"/>
              </a:solidFill>
            </a:endParaRPr>
          </a:p>
          <a:p>
            <a:r>
              <a:rPr lang="en-US" dirty="0" smtClean="0">
                <a:solidFill>
                  <a:srgbClr val="000000"/>
                </a:solidFill>
              </a:rPr>
              <a:t>The photon that is produced is </a:t>
            </a:r>
            <a:r>
              <a:rPr lang="en-US" b="1" dirty="0" smtClean="0">
                <a:solidFill>
                  <a:srgbClr val="000000"/>
                </a:solidFill>
              </a:rPr>
              <a:t>IDENTICAL</a:t>
            </a:r>
            <a:r>
              <a:rPr lang="en-US" b="1" i="1" dirty="0" smtClean="0">
                <a:solidFill>
                  <a:srgbClr val="000000"/>
                </a:solidFill>
              </a:rPr>
              <a:t> </a:t>
            </a:r>
            <a:r>
              <a:rPr lang="en-US" dirty="0" smtClean="0">
                <a:solidFill>
                  <a:srgbClr val="000000"/>
                </a:solidFill>
              </a:rPr>
              <a:t>to the photon that passed by! </a:t>
            </a:r>
            <a:endParaRPr lang="en-US" b="1" dirty="0" smtClean="0">
              <a:solidFill>
                <a:srgbClr val="000000"/>
              </a:solidFill>
            </a:endParaRPr>
          </a:p>
        </p:txBody>
      </p:sp>
      <p:grpSp>
        <p:nvGrpSpPr>
          <p:cNvPr id="3" name="Group 2"/>
          <p:cNvGrpSpPr/>
          <p:nvPr/>
        </p:nvGrpSpPr>
        <p:grpSpPr>
          <a:xfrm>
            <a:off x="-51196" y="2970185"/>
            <a:ext cx="2709364" cy="822106"/>
            <a:chOff x="810234" y="2456630"/>
            <a:chExt cx="2709364" cy="822106"/>
          </a:xfrm>
        </p:grpSpPr>
        <p:grpSp>
          <p:nvGrpSpPr>
            <p:cNvPr id="42" name="Group 41"/>
            <p:cNvGrpSpPr/>
            <p:nvPr/>
          </p:nvGrpSpPr>
          <p:grpSpPr>
            <a:xfrm rot="20524615">
              <a:off x="810234" y="2812206"/>
              <a:ext cx="2533731" cy="466530"/>
              <a:chOff x="3854302" y="495676"/>
              <a:chExt cx="3980750" cy="433150"/>
            </a:xfrm>
          </p:grpSpPr>
          <p:sp>
            <p:nvSpPr>
              <p:cNvPr id="43" name="Freeform 42"/>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6" name="Freeform 4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8" name="Freeform 47"/>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28" name="Group 27"/>
            <p:cNvGrpSpPr/>
            <p:nvPr/>
          </p:nvGrpSpPr>
          <p:grpSpPr>
            <a:xfrm>
              <a:off x="2997079" y="2456630"/>
              <a:ext cx="522519" cy="548628"/>
              <a:chOff x="1587528" y="3374722"/>
              <a:chExt cx="522519" cy="548628"/>
            </a:xfrm>
            <a:solidFill>
              <a:srgbClr val="86146C"/>
            </a:solidFill>
          </p:grpSpPr>
          <p:sp>
            <p:nvSpPr>
              <p:cNvPr id="29" name="Sun 28"/>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1777798" y="3586607"/>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31" name="Oval 30"/>
              <p:cNvSpPr/>
              <p:nvPr/>
            </p:nvSpPr>
            <p:spPr>
              <a:xfrm>
                <a:off x="1879546" y="359066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grpSp>
        <p:nvGrpSpPr>
          <p:cNvPr id="5" name="Group 4"/>
          <p:cNvGrpSpPr/>
          <p:nvPr/>
        </p:nvGrpSpPr>
        <p:grpSpPr>
          <a:xfrm>
            <a:off x="3700480" y="1477981"/>
            <a:ext cx="2821958" cy="1211913"/>
            <a:chOff x="3700480" y="1477981"/>
            <a:chExt cx="2821958" cy="1211913"/>
          </a:xfrm>
        </p:grpSpPr>
        <p:grpSp>
          <p:nvGrpSpPr>
            <p:cNvPr id="4" name="Group 3"/>
            <p:cNvGrpSpPr/>
            <p:nvPr/>
          </p:nvGrpSpPr>
          <p:grpSpPr>
            <a:xfrm>
              <a:off x="3700480" y="1879404"/>
              <a:ext cx="2587705" cy="810490"/>
              <a:chOff x="4075892" y="701001"/>
              <a:chExt cx="2587705" cy="810490"/>
            </a:xfrm>
          </p:grpSpPr>
          <p:grpSp>
            <p:nvGrpSpPr>
              <p:cNvPr id="70" name="Group 69"/>
              <p:cNvGrpSpPr/>
              <p:nvPr/>
            </p:nvGrpSpPr>
            <p:grpSpPr>
              <a:xfrm rot="20524615">
                <a:off x="4075892" y="701001"/>
                <a:ext cx="2533731" cy="466530"/>
                <a:chOff x="3854302" y="495676"/>
                <a:chExt cx="3980750" cy="433150"/>
              </a:xfrm>
            </p:grpSpPr>
            <p:sp>
              <p:nvSpPr>
                <p:cNvPr id="71" name="Freeform 70"/>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2" name="Freeform 71"/>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3" name="Freeform 72"/>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74" name="Group 73"/>
              <p:cNvGrpSpPr/>
              <p:nvPr/>
            </p:nvGrpSpPr>
            <p:grpSpPr>
              <a:xfrm rot="20524615">
                <a:off x="4129866" y="1044961"/>
                <a:ext cx="2533731" cy="466530"/>
                <a:chOff x="3854302" y="495676"/>
                <a:chExt cx="3980750" cy="433150"/>
              </a:xfrm>
            </p:grpSpPr>
            <p:sp>
              <p:nvSpPr>
                <p:cNvPr id="75" name="Freeform 7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6" name="Freeform 7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7" name="Freeform 7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nvGrpSpPr>
            <p:cNvPr id="32" name="Group 31"/>
            <p:cNvGrpSpPr/>
            <p:nvPr/>
          </p:nvGrpSpPr>
          <p:grpSpPr>
            <a:xfrm>
              <a:off x="5909370" y="1477981"/>
              <a:ext cx="522519" cy="548628"/>
              <a:chOff x="1587528" y="3374722"/>
              <a:chExt cx="522519" cy="548628"/>
            </a:xfrm>
            <a:solidFill>
              <a:srgbClr val="86146C"/>
            </a:solidFill>
          </p:grpSpPr>
          <p:sp>
            <p:nvSpPr>
              <p:cNvPr id="33" name="Sun 32"/>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35" name="Oval 34"/>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36" name="Group 35"/>
            <p:cNvGrpSpPr/>
            <p:nvPr/>
          </p:nvGrpSpPr>
          <p:grpSpPr>
            <a:xfrm>
              <a:off x="5999919" y="1879404"/>
              <a:ext cx="522519" cy="548628"/>
              <a:chOff x="1587528" y="3374722"/>
              <a:chExt cx="522519" cy="548628"/>
            </a:xfrm>
            <a:solidFill>
              <a:srgbClr val="86146C"/>
            </a:solidFill>
          </p:grpSpPr>
          <p:sp>
            <p:nvSpPr>
              <p:cNvPr id="37" name="Sun 36"/>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39" name="Oval 38"/>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spTree>
    <p:extLst>
      <p:ext uri="{BB962C8B-B14F-4D97-AF65-F5344CB8AC3E}">
        <p14:creationId xmlns:p14="http://schemas.microsoft.com/office/powerpoint/2010/main" val="24693674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nodeType="clickEffect">
                                  <p:stCondLst>
                                    <p:cond delay="0"/>
                                  </p:stCondLst>
                                  <p:childTnLst>
                                    <p:animMotion origin="layout" path="M 0.00452 0.0463 L 0.41893 -0.14028 " pathEditMode="relative" rAng="0" ptsTypes="AA">
                                      <p:cBhvr>
                                        <p:cTn id="6" dur="1000" fill="hold"/>
                                        <p:tgtEl>
                                          <p:spTgt spid="3"/>
                                        </p:tgtEl>
                                        <p:attrNameLst>
                                          <p:attrName>ppt_x</p:attrName>
                                          <p:attrName>ppt_y</p:attrName>
                                        </p:attrNameLst>
                                      </p:cBhvr>
                                      <p:rCtr x="20712" y="-9329"/>
                                    </p:animMotion>
                                  </p:childTnLst>
                                </p:cTn>
                              </p:par>
                            </p:childTnLst>
                          </p:cTn>
                        </p:par>
                        <p:par>
                          <p:cTn id="7" fill="hold">
                            <p:stCondLst>
                              <p:cond delay="1000"/>
                            </p:stCondLst>
                            <p:childTnLst>
                              <p:par>
                                <p:cTn id="8" presetID="0" presetClass="path" presetSubtype="0" fill="hold" nodeType="afterEffect">
                                  <p:stCondLst>
                                    <p:cond delay="0"/>
                                  </p:stCondLst>
                                  <p:childTnLst>
                                    <p:animMotion origin="layout" path="M 1.66667E-6 1.85185E-6 L 0.11579 0.32454 " pathEditMode="relative" ptsTypes="AA">
                                      <p:cBhvr>
                                        <p:cTn id="9" dur="1000" fill="hold"/>
                                        <p:tgtEl>
                                          <p:spTgt spid="14"/>
                                        </p:tgtEl>
                                        <p:attrNameLst>
                                          <p:attrName>ppt_x</p:attrName>
                                          <p:attrName>ppt_y</p:attrName>
                                        </p:attrNameLst>
                                      </p:cBhvr>
                                    </p:animMotion>
                                  </p:childTnLst>
                                  <p:subTnLst>
                                    <p:set>
                                      <p:cBhvr override="childStyle">
                                        <p:cTn dur="1" fill="hold" display="0" masterRel="sameClick" afterEffect="1">
                                          <p:stCondLst>
                                            <p:cond evt="end" delay="0">
                                              <p:tn val="8"/>
                                            </p:cond>
                                          </p:stCondLst>
                                        </p:cTn>
                                        <p:tgtEl>
                                          <p:spTgt spid="14"/>
                                        </p:tgtEl>
                                        <p:attrNameLst>
                                          <p:attrName>style.visibility</p:attrName>
                                        </p:attrNameLst>
                                      </p:cBhvr>
                                      <p:to>
                                        <p:strVal val="hidden"/>
                                      </p:to>
                                    </p:set>
                                  </p:subTnLst>
                                </p:cTn>
                              </p:par>
                            </p:childTnLst>
                          </p:cTn>
                        </p:par>
                        <p:par>
                          <p:cTn id="10" fill="hold">
                            <p:stCondLst>
                              <p:cond delay="2000"/>
                            </p:stCondLst>
                            <p:childTnLst>
                              <p:par>
                                <p:cTn id="11" presetID="1" presetClass="entr" presetSubtype="0"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xit" presetSubtype="0" fill="hold" nodeType="withEffect">
                                  <p:stCondLst>
                                    <p:cond delay="0"/>
                                  </p:stCondLst>
                                  <p:childTnLst>
                                    <p:set>
                                      <p:cBhvr>
                                        <p:cTn id="14" dur="1" fill="hold">
                                          <p:stCondLst>
                                            <p:cond delay="0"/>
                                          </p:stCondLst>
                                        </p:cTn>
                                        <p:tgtEl>
                                          <p:spTgt spid="3"/>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0" presetClass="path" presetSubtype="0" fill="hold" nodeType="withEffect">
                                  <p:stCondLst>
                                    <p:cond delay="0"/>
                                  </p:stCondLst>
                                  <p:childTnLst>
                                    <p:animMotion origin="layout" path="M -8.51286E-6 -1.85057E-8 L 0.40166 -0.17858 " pathEditMode="relative" ptsTypes="AA">
                                      <p:cBhvr>
                                        <p:cTn id="18" dur="2000" fill="hold"/>
                                        <p:tgtEl>
                                          <p:spTgt spid="5"/>
                                        </p:tgtEl>
                                        <p:attrNameLst>
                                          <p:attrName>ppt_x</p:attrName>
                                          <p:attrName>ppt_y</p:attrName>
                                        </p:attrNameLst>
                                      </p:cBhvr>
                                    </p:animMotion>
                                  </p:childTnLst>
                                  <p:subTnLst>
                                    <p:set>
                                      <p:cBhvr override="childStyle">
                                        <p:cTn dur="1" fill="hold" display="0" masterRel="sameClick" afterEffect="1">
                                          <p:stCondLst>
                                            <p:cond evt="end" delay="0">
                                              <p:tn val="17"/>
                                            </p:cond>
                                          </p:stCondLst>
                                        </p:cTn>
                                        <p:tgtEl>
                                          <p:spTgt spid="5"/>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1206500" y="788424"/>
            <a:ext cx="1397000" cy="1371600"/>
            <a:chOff x="1206500" y="1285875"/>
            <a:chExt cx="1397000" cy="1371600"/>
          </a:xfrm>
        </p:grpSpPr>
        <p:sp>
          <p:nvSpPr>
            <p:cNvPr id="2" name="Oval 1"/>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nvGrpSpPr>
          <p:cNvPr id="14" name="Group 13"/>
          <p:cNvGrpSpPr/>
          <p:nvPr/>
        </p:nvGrpSpPr>
        <p:grpSpPr>
          <a:xfrm>
            <a:off x="3648075" y="929340"/>
            <a:ext cx="1397000" cy="1371600"/>
            <a:chOff x="1206500" y="1285875"/>
            <a:chExt cx="1397000" cy="1371600"/>
          </a:xfrm>
        </p:grpSpPr>
        <p:sp>
          <p:nvSpPr>
            <p:cNvPr id="15" name="Oval 14"/>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nvGrpSpPr>
          <p:cNvPr id="19" name="Group 18"/>
          <p:cNvGrpSpPr/>
          <p:nvPr/>
        </p:nvGrpSpPr>
        <p:grpSpPr>
          <a:xfrm>
            <a:off x="6221602" y="669889"/>
            <a:ext cx="1397000" cy="1371600"/>
            <a:chOff x="1206500" y="1285875"/>
            <a:chExt cx="1397000" cy="1371600"/>
          </a:xfrm>
        </p:grpSpPr>
        <p:sp>
          <p:nvSpPr>
            <p:cNvPr id="20" name="Oval 19"/>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sp>
        <p:nvSpPr>
          <p:cNvPr id="5" name="Smiley Face 4"/>
          <p:cNvSpPr/>
          <p:nvPr/>
        </p:nvSpPr>
        <p:spPr>
          <a:xfrm>
            <a:off x="777875" y="3144274"/>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Smiley Face 6"/>
          <p:cNvSpPr/>
          <p:nvPr/>
        </p:nvSpPr>
        <p:spPr>
          <a:xfrm>
            <a:off x="7407275" y="3144274"/>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Smiley Face 24"/>
          <p:cNvSpPr/>
          <p:nvPr/>
        </p:nvSpPr>
        <p:spPr>
          <a:xfrm>
            <a:off x="2562225" y="3144274"/>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Smiley Face 25"/>
          <p:cNvSpPr/>
          <p:nvPr/>
        </p:nvSpPr>
        <p:spPr>
          <a:xfrm>
            <a:off x="4346575" y="3144274"/>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Smiley Face 26"/>
          <p:cNvSpPr/>
          <p:nvPr/>
        </p:nvSpPr>
        <p:spPr>
          <a:xfrm>
            <a:off x="5832475" y="3144274"/>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2" name="Subtitle 2"/>
          <p:cNvSpPr>
            <a:spLocks noGrp="1"/>
          </p:cNvSpPr>
          <p:nvPr>
            <p:ph type="subTitle" idx="4294967295"/>
          </p:nvPr>
        </p:nvSpPr>
        <p:spPr>
          <a:xfrm>
            <a:off x="123480" y="4594225"/>
            <a:ext cx="8801100" cy="2263775"/>
          </a:xfrm>
          <a:prstGeom prst="rect">
            <a:avLst/>
          </a:prstGeom>
        </p:spPr>
        <p:txBody>
          <a:bodyPr>
            <a:normAutofit/>
          </a:bodyPr>
          <a:lstStyle/>
          <a:p>
            <a:r>
              <a:rPr lang="en-US" dirty="0" smtClean="0">
                <a:solidFill>
                  <a:srgbClr val="000000"/>
                </a:solidFill>
              </a:rPr>
              <a:t>In a laser, the atoms stay excited for a while. They give off their extra energy when </a:t>
            </a:r>
            <a:r>
              <a:rPr lang="en-US" dirty="0">
                <a:solidFill>
                  <a:srgbClr val="000000"/>
                </a:solidFill>
              </a:rPr>
              <a:t>a</a:t>
            </a:r>
            <a:r>
              <a:rPr lang="en-US" dirty="0" smtClean="0">
                <a:solidFill>
                  <a:srgbClr val="000000"/>
                </a:solidFill>
              </a:rPr>
              <a:t> light wave (photon) passes by. That is, a laser produces light </a:t>
            </a:r>
            <a:br>
              <a:rPr lang="en-US" dirty="0" smtClean="0">
                <a:solidFill>
                  <a:srgbClr val="000000"/>
                </a:solidFill>
              </a:rPr>
            </a:br>
            <a:r>
              <a:rPr lang="en-US" dirty="0" smtClean="0">
                <a:solidFill>
                  <a:srgbClr val="000000"/>
                </a:solidFill>
              </a:rPr>
              <a:t>by </a:t>
            </a:r>
            <a:r>
              <a:rPr lang="en-US" b="1" dirty="0" smtClean="0">
                <a:solidFill>
                  <a:srgbClr val="000000"/>
                </a:solidFill>
              </a:rPr>
              <a:t>STIMULATED EMISSION.</a:t>
            </a:r>
            <a:endParaRPr lang="en-US" dirty="0" smtClean="0">
              <a:solidFill>
                <a:srgbClr val="000000"/>
              </a:solidFill>
            </a:endParaRPr>
          </a:p>
          <a:p>
            <a:endParaRPr lang="en-US" sz="2400" dirty="0" smtClean="0">
              <a:solidFill>
                <a:srgbClr val="000000"/>
              </a:solidFill>
            </a:endParaRPr>
          </a:p>
        </p:txBody>
      </p:sp>
      <p:grpSp>
        <p:nvGrpSpPr>
          <p:cNvPr id="9" name="Group 8"/>
          <p:cNvGrpSpPr/>
          <p:nvPr/>
        </p:nvGrpSpPr>
        <p:grpSpPr>
          <a:xfrm>
            <a:off x="3045131" y="1753648"/>
            <a:ext cx="2849681" cy="1506489"/>
            <a:chOff x="5884811" y="268605"/>
            <a:chExt cx="2849681" cy="1506489"/>
          </a:xfrm>
        </p:grpSpPr>
        <p:grpSp>
          <p:nvGrpSpPr>
            <p:cNvPr id="6" name="Group 5"/>
            <p:cNvGrpSpPr/>
            <p:nvPr/>
          </p:nvGrpSpPr>
          <p:grpSpPr>
            <a:xfrm rot="21405990">
              <a:off x="5884811" y="688647"/>
              <a:ext cx="2638528" cy="1086447"/>
              <a:chOff x="3685292" y="289120"/>
              <a:chExt cx="2638528" cy="1086447"/>
            </a:xfrm>
          </p:grpSpPr>
          <p:grpSp>
            <p:nvGrpSpPr>
              <p:cNvPr id="78" name="Group 77"/>
              <p:cNvGrpSpPr/>
              <p:nvPr/>
            </p:nvGrpSpPr>
            <p:grpSpPr>
              <a:xfrm>
                <a:off x="3685292" y="289120"/>
                <a:ext cx="2587705" cy="810490"/>
                <a:chOff x="4075892" y="701001"/>
                <a:chExt cx="2587705" cy="810490"/>
              </a:xfrm>
            </p:grpSpPr>
            <p:grpSp>
              <p:nvGrpSpPr>
                <p:cNvPr id="79" name="Group 78"/>
                <p:cNvGrpSpPr/>
                <p:nvPr/>
              </p:nvGrpSpPr>
              <p:grpSpPr>
                <a:xfrm rot="20524615">
                  <a:off x="4075892" y="701001"/>
                  <a:ext cx="2533731" cy="466530"/>
                  <a:chOff x="3854302" y="495676"/>
                  <a:chExt cx="3980750" cy="433150"/>
                </a:xfrm>
              </p:grpSpPr>
              <p:sp>
                <p:nvSpPr>
                  <p:cNvPr id="84" name="Freeform 83"/>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85" name="Freeform 84"/>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86" name="Freeform 85"/>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80" name="Group 79"/>
                <p:cNvGrpSpPr/>
                <p:nvPr/>
              </p:nvGrpSpPr>
              <p:grpSpPr>
                <a:xfrm rot="20524615">
                  <a:off x="4129866" y="1044961"/>
                  <a:ext cx="2533731" cy="466530"/>
                  <a:chOff x="3854302" y="495676"/>
                  <a:chExt cx="3980750" cy="433150"/>
                </a:xfrm>
              </p:grpSpPr>
              <p:sp>
                <p:nvSpPr>
                  <p:cNvPr id="81" name="Freeform 80"/>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82" name="Freeform 81"/>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83" name="Freeform 82"/>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nvGrpSpPr>
              <p:cNvPr id="87" name="Group 86"/>
              <p:cNvGrpSpPr/>
              <p:nvPr/>
            </p:nvGrpSpPr>
            <p:grpSpPr>
              <a:xfrm rot="20524615">
                <a:off x="3790089" y="909037"/>
                <a:ext cx="2533731" cy="466530"/>
                <a:chOff x="3854302" y="495676"/>
                <a:chExt cx="3980750" cy="433150"/>
              </a:xfrm>
            </p:grpSpPr>
            <p:sp>
              <p:nvSpPr>
                <p:cNvPr id="88" name="Freeform 87"/>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89" name="Freeform 88"/>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90" name="Freeform 89"/>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nvGrpSpPr>
            <p:cNvPr id="50" name="Group 49"/>
            <p:cNvGrpSpPr/>
            <p:nvPr/>
          </p:nvGrpSpPr>
          <p:grpSpPr>
            <a:xfrm>
              <a:off x="7950713" y="268605"/>
              <a:ext cx="522519" cy="548628"/>
              <a:chOff x="1587528" y="3374722"/>
              <a:chExt cx="522519" cy="548628"/>
            </a:xfrm>
            <a:solidFill>
              <a:srgbClr val="86146C"/>
            </a:solidFill>
          </p:grpSpPr>
          <p:sp>
            <p:nvSpPr>
              <p:cNvPr id="51" name="Sun 50"/>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Oval 51"/>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53" name="Oval 52"/>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54" name="Group 53"/>
            <p:cNvGrpSpPr/>
            <p:nvPr/>
          </p:nvGrpSpPr>
          <p:grpSpPr>
            <a:xfrm>
              <a:off x="8103668" y="605348"/>
              <a:ext cx="522519" cy="548628"/>
              <a:chOff x="1587528" y="3374722"/>
              <a:chExt cx="522519" cy="548628"/>
            </a:xfrm>
            <a:solidFill>
              <a:srgbClr val="86146C"/>
            </a:solidFill>
          </p:grpSpPr>
          <p:sp>
            <p:nvSpPr>
              <p:cNvPr id="55" name="Sun 54"/>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6" name="Oval 55"/>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57" name="Oval 56"/>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58" name="Group 57"/>
            <p:cNvGrpSpPr/>
            <p:nvPr/>
          </p:nvGrpSpPr>
          <p:grpSpPr>
            <a:xfrm>
              <a:off x="8211973" y="1010974"/>
              <a:ext cx="522519" cy="548628"/>
              <a:chOff x="1587528" y="3374722"/>
              <a:chExt cx="522519" cy="548628"/>
            </a:xfrm>
            <a:solidFill>
              <a:srgbClr val="86146C"/>
            </a:solidFill>
          </p:grpSpPr>
          <p:sp>
            <p:nvSpPr>
              <p:cNvPr id="59" name="Sun 58"/>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0" name="Oval 59"/>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61" name="Oval 60"/>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grpSp>
        <p:nvGrpSpPr>
          <p:cNvPr id="8" name="Group 7"/>
          <p:cNvGrpSpPr/>
          <p:nvPr/>
        </p:nvGrpSpPr>
        <p:grpSpPr>
          <a:xfrm>
            <a:off x="571484" y="2200250"/>
            <a:ext cx="2778434" cy="1076173"/>
            <a:chOff x="3576560" y="1268039"/>
            <a:chExt cx="2778434" cy="1076173"/>
          </a:xfrm>
        </p:grpSpPr>
        <p:grpSp>
          <p:nvGrpSpPr>
            <p:cNvPr id="4" name="Group 3"/>
            <p:cNvGrpSpPr/>
            <p:nvPr/>
          </p:nvGrpSpPr>
          <p:grpSpPr>
            <a:xfrm>
              <a:off x="3576560" y="1533722"/>
              <a:ext cx="2587705" cy="810490"/>
              <a:chOff x="4075892" y="701001"/>
              <a:chExt cx="2587705" cy="810490"/>
            </a:xfrm>
          </p:grpSpPr>
          <p:grpSp>
            <p:nvGrpSpPr>
              <p:cNvPr id="70" name="Group 69"/>
              <p:cNvGrpSpPr/>
              <p:nvPr/>
            </p:nvGrpSpPr>
            <p:grpSpPr>
              <a:xfrm rot="20524615">
                <a:off x="4075892" y="701001"/>
                <a:ext cx="2533731" cy="466530"/>
                <a:chOff x="3854302" y="495676"/>
                <a:chExt cx="3980750" cy="433150"/>
              </a:xfrm>
            </p:grpSpPr>
            <p:sp>
              <p:nvSpPr>
                <p:cNvPr id="71" name="Freeform 70"/>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2" name="Freeform 71"/>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3" name="Freeform 72"/>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74" name="Group 73"/>
              <p:cNvGrpSpPr/>
              <p:nvPr/>
            </p:nvGrpSpPr>
            <p:grpSpPr>
              <a:xfrm rot="20524615">
                <a:off x="4129866" y="1044961"/>
                <a:ext cx="2533731" cy="466530"/>
                <a:chOff x="3854302" y="495676"/>
                <a:chExt cx="3980750" cy="433150"/>
              </a:xfrm>
            </p:grpSpPr>
            <p:sp>
              <p:nvSpPr>
                <p:cNvPr id="75" name="Freeform 7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6" name="Freeform 7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7" name="Freeform 7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nvGrpSpPr>
            <p:cNvPr id="62" name="Group 61"/>
            <p:cNvGrpSpPr/>
            <p:nvPr/>
          </p:nvGrpSpPr>
          <p:grpSpPr>
            <a:xfrm>
              <a:off x="5786051" y="1268039"/>
              <a:ext cx="522519" cy="548628"/>
              <a:chOff x="1587528" y="3374722"/>
              <a:chExt cx="522519" cy="548628"/>
            </a:xfrm>
            <a:solidFill>
              <a:srgbClr val="86146C"/>
            </a:solidFill>
          </p:grpSpPr>
          <p:sp>
            <p:nvSpPr>
              <p:cNvPr id="63" name="Sun 62"/>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Oval 63"/>
              <p:cNvSpPr/>
              <p:nvPr/>
            </p:nvSpPr>
            <p:spPr>
              <a:xfrm>
                <a:off x="1777798" y="3586607"/>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65" name="Oval 64"/>
              <p:cNvSpPr/>
              <p:nvPr/>
            </p:nvSpPr>
            <p:spPr>
              <a:xfrm>
                <a:off x="1879546" y="359066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66" name="Group 65"/>
            <p:cNvGrpSpPr/>
            <p:nvPr/>
          </p:nvGrpSpPr>
          <p:grpSpPr>
            <a:xfrm>
              <a:off x="5832475" y="1578768"/>
              <a:ext cx="522519" cy="548628"/>
              <a:chOff x="1587528" y="3374722"/>
              <a:chExt cx="522519" cy="548628"/>
            </a:xfrm>
            <a:solidFill>
              <a:srgbClr val="86146C"/>
            </a:solidFill>
          </p:grpSpPr>
          <p:sp>
            <p:nvSpPr>
              <p:cNvPr id="67" name="Sun 66"/>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Oval 67"/>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69" name="Oval 68"/>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grpSp>
        <p:nvGrpSpPr>
          <p:cNvPr id="3" name="Group 2"/>
          <p:cNvGrpSpPr/>
          <p:nvPr/>
        </p:nvGrpSpPr>
        <p:grpSpPr>
          <a:xfrm>
            <a:off x="-2096146" y="2648794"/>
            <a:ext cx="2722501" cy="857091"/>
            <a:chOff x="1521551" y="2127484"/>
            <a:chExt cx="2722501" cy="857091"/>
          </a:xfrm>
        </p:grpSpPr>
        <p:grpSp>
          <p:nvGrpSpPr>
            <p:cNvPr id="42" name="Group 41"/>
            <p:cNvGrpSpPr/>
            <p:nvPr/>
          </p:nvGrpSpPr>
          <p:grpSpPr>
            <a:xfrm rot="20524615">
              <a:off x="1521551" y="2518045"/>
              <a:ext cx="2533731" cy="466530"/>
              <a:chOff x="3854302" y="495676"/>
              <a:chExt cx="3980750" cy="433150"/>
            </a:xfrm>
          </p:grpSpPr>
          <p:sp>
            <p:nvSpPr>
              <p:cNvPr id="43" name="Freeform 42"/>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6" name="Freeform 4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8" name="Freeform 47"/>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91" name="Group 90"/>
            <p:cNvGrpSpPr/>
            <p:nvPr/>
          </p:nvGrpSpPr>
          <p:grpSpPr>
            <a:xfrm>
              <a:off x="3721533" y="2127484"/>
              <a:ext cx="522519" cy="548628"/>
              <a:chOff x="1587528" y="3374722"/>
              <a:chExt cx="522519" cy="548628"/>
            </a:xfrm>
          </p:grpSpPr>
          <p:sp>
            <p:nvSpPr>
              <p:cNvPr id="93" name="Sun 92"/>
              <p:cNvSpPr>
                <a:spLocks noChangeAspect="1"/>
              </p:cNvSpPr>
              <p:nvPr/>
            </p:nvSpPr>
            <p:spPr>
              <a:xfrm>
                <a:off x="1587528" y="3374722"/>
                <a:ext cx="522519" cy="548628"/>
              </a:xfrm>
              <a:prstGeom prst="sun">
                <a:avLst/>
              </a:prstGeom>
              <a:solidFill>
                <a:srgbClr val="86146C"/>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4" name="Oval 93"/>
              <p:cNvSpPr/>
              <p:nvPr/>
            </p:nvSpPr>
            <p:spPr>
              <a:xfrm>
                <a:off x="1777798" y="3586607"/>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95" name="Oval 94"/>
              <p:cNvSpPr/>
              <p:nvPr/>
            </p:nvSpPr>
            <p:spPr>
              <a:xfrm>
                <a:off x="1879546" y="359066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grpSp>
        <p:nvGrpSpPr>
          <p:cNvPr id="24" name="Group 23"/>
          <p:cNvGrpSpPr/>
          <p:nvPr/>
        </p:nvGrpSpPr>
        <p:grpSpPr>
          <a:xfrm>
            <a:off x="5718175" y="1331490"/>
            <a:ext cx="2983248" cy="1850158"/>
            <a:chOff x="6408832" y="668451"/>
            <a:chExt cx="2983248" cy="1850158"/>
          </a:xfrm>
        </p:grpSpPr>
        <p:grpSp>
          <p:nvGrpSpPr>
            <p:cNvPr id="96" name="Group 95"/>
            <p:cNvGrpSpPr/>
            <p:nvPr/>
          </p:nvGrpSpPr>
          <p:grpSpPr>
            <a:xfrm>
              <a:off x="6408832" y="668451"/>
              <a:ext cx="2849681" cy="1506489"/>
              <a:chOff x="5884811" y="268605"/>
              <a:chExt cx="2849681" cy="1506489"/>
            </a:xfrm>
          </p:grpSpPr>
          <p:grpSp>
            <p:nvGrpSpPr>
              <p:cNvPr id="97" name="Group 96"/>
              <p:cNvGrpSpPr/>
              <p:nvPr/>
            </p:nvGrpSpPr>
            <p:grpSpPr>
              <a:xfrm rot="21405990">
                <a:off x="5884811" y="688647"/>
                <a:ext cx="2638528" cy="1086447"/>
                <a:chOff x="3685292" y="289120"/>
                <a:chExt cx="2638528" cy="1086447"/>
              </a:xfrm>
            </p:grpSpPr>
            <p:grpSp>
              <p:nvGrpSpPr>
                <p:cNvPr id="110" name="Group 109"/>
                <p:cNvGrpSpPr/>
                <p:nvPr/>
              </p:nvGrpSpPr>
              <p:grpSpPr>
                <a:xfrm>
                  <a:off x="3685292" y="289120"/>
                  <a:ext cx="2587705" cy="810490"/>
                  <a:chOff x="4075892" y="701001"/>
                  <a:chExt cx="2587705" cy="810490"/>
                </a:xfrm>
              </p:grpSpPr>
              <p:grpSp>
                <p:nvGrpSpPr>
                  <p:cNvPr id="115" name="Group 114"/>
                  <p:cNvGrpSpPr/>
                  <p:nvPr/>
                </p:nvGrpSpPr>
                <p:grpSpPr>
                  <a:xfrm rot="20524615">
                    <a:off x="4075892" y="701001"/>
                    <a:ext cx="2533731" cy="466530"/>
                    <a:chOff x="3854302" y="495676"/>
                    <a:chExt cx="3980750" cy="433150"/>
                  </a:xfrm>
                </p:grpSpPr>
                <p:sp>
                  <p:nvSpPr>
                    <p:cNvPr id="120" name="Freeform 119"/>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21" name="Freeform 120"/>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22" name="Freeform 121"/>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116" name="Group 115"/>
                  <p:cNvGrpSpPr/>
                  <p:nvPr/>
                </p:nvGrpSpPr>
                <p:grpSpPr>
                  <a:xfrm rot="20524615">
                    <a:off x="4129866" y="1044961"/>
                    <a:ext cx="2533731" cy="466530"/>
                    <a:chOff x="3854302" y="495676"/>
                    <a:chExt cx="3980750" cy="433150"/>
                  </a:xfrm>
                </p:grpSpPr>
                <p:sp>
                  <p:nvSpPr>
                    <p:cNvPr id="117" name="Freeform 116"/>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18" name="Freeform 117"/>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19" name="Freeform 118"/>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nvGrpSpPr>
                <p:cNvPr id="111" name="Group 110"/>
                <p:cNvGrpSpPr/>
                <p:nvPr/>
              </p:nvGrpSpPr>
              <p:grpSpPr>
                <a:xfrm rot="20524615">
                  <a:off x="3790089" y="909037"/>
                  <a:ext cx="2533731" cy="466530"/>
                  <a:chOff x="3854302" y="495676"/>
                  <a:chExt cx="3980750" cy="433150"/>
                </a:xfrm>
              </p:grpSpPr>
              <p:sp>
                <p:nvSpPr>
                  <p:cNvPr id="112" name="Freeform 111"/>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13" name="Freeform 112"/>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14" name="Freeform 113"/>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nvGrpSpPr>
              <p:cNvPr id="98" name="Group 97"/>
              <p:cNvGrpSpPr/>
              <p:nvPr/>
            </p:nvGrpSpPr>
            <p:grpSpPr>
              <a:xfrm>
                <a:off x="7950713" y="268605"/>
                <a:ext cx="522519" cy="548628"/>
                <a:chOff x="1587528" y="3374722"/>
                <a:chExt cx="522519" cy="548628"/>
              </a:xfrm>
              <a:solidFill>
                <a:srgbClr val="86146C"/>
              </a:solidFill>
            </p:grpSpPr>
            <p:sp>
              <p:nvSpPr>
                <p:cNvPr id="107" name="Sun 106"/>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8" name="Oval 107"/>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109" name="Oval 108"/>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99" name="Group 98"/>
              <p:cNvGrpSpPr/>
              <p:nvPr/>
            </p:nvGrpSpPr>
            <p:grpSpPr>
              <a:xfrm>
                <a:off x="8103668" y="605348"/>
                <a:ext cx="522519" cy="548628"/>
                <a:chOff x="1587528" y="3374722"/>
                <a:chExt cx="522519" cy="548628"/>
              </a:xfrm>
              <a:solidFill>
                <a:srgbClr val="86146C"/>
              </a:solidFill>
            </p:grpSpPr>
            <p:sp>
              <p:nvSpPr>
                <p:cNvPr id="104" name="Sun 103"/>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5" name="Oval 104"/>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106" name="Oval 105"/>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nvGrpSpPr>
              <p:cNvPr id="100" name="Group 99"/>
              <p:cNvGrpSpPr/>
              <p:nvPr/>
            </p:nvGrpSpPr>
            <p:grpSpPr>
              <a:xfrm>
                <a:off x="8211973" y="1010974"/>
                <a:ext cx="522519" cy="548628"/>
                <a:chOff x="1587528" y="3374722"/>
                <a:chExt cx="522519" cy="548628"/>
              </a:xfrm>
              <a:solidFill>
                <a:srgbClr val="86146C"/>
              </a:solidFill>
            </p:grpSpPr>
            <p:sp>
              <p:nvSpPr>
                <p:cNvPr id="101" name="Sun 100"/>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2" name="Oval 101"/>
                <p:cNvSpPr/>
                <p:nvPr/>
              </p:nvSpPr>
              <p:spPr>
                <a:xfrm>
                  <a:off x="1777798" y="3586607"/>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103" name="Oval 102"/>
                <p:cNvSpPr/>
                <p:nvPr/>
              </p:nvSpPr>
              <p:spPr>
                <a:xfrm>
                  <a:off x="1879546" y="3590669"/>
                  <a:ext cx="45719" cy="52481"/>
                </a:xfrm>
                <a:prstGeom prst="ellipse">
                  <a:avLst/>
                </a:prstGeom>
                <a:solidFill>
                  <a:srgbClr val="00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grpSp>
          <p:nvGrpSpPr>
            <p:cNvPr id="123" name="Group 122"/>
            <p:cNvGrpSpPr/>
            <p:nvPr/>
          </p:nvGrpSpPr>
          <p:grpSpPr>
            <a:xfrm>
              <a:off x="6669579" y="1661518"/>
              <a:ext cx="2722501" cy="857091"/>
              <a:chOff x="1521551" y="2127484"/>
              <a:chExt cx="2722501" cy="857091"/>
            </a:xfrm>
          </p:grpSpPr>
          <p:grpSp>
            <p:nvGrpSpPr>
              <p:cNvPr id="124" name="Group 123"/>
              <p:cNvGrpSpPr/>
              <p:nvPr/>
            </p:nvGrpSpPr>
            <p:grpSpPr>
              <a:xfrm rot="20524615">
                <a:off x="1521551" y="2518045"/>
                <a:ext cx="2533731" cy="466530"/>
                <a:chOff x="3854302" y="495676"/>
                <a:chExt cx="3980750" cy="433150"/>
              </a:xfrm>
            </p:grpSpPr>
            <p:sp>
              <p:nvSpPr>
                <p:cNvPr id="129" name="Freeform 128"/>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30" name="Freeform 129"/>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31" name="Freeform 130"/>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125" name="Group 124"/>
              <p:cNvGrpSpPr/>
              <p:nvPr/>
            </p:nvGrpSpPr>
            <p:grpSpPr>
              <a:xfrm>
                <a:off x="3721533" y="2127484"/>
                <a:ext cx="522519" cy="548628"/>
                <a:chOff x="1587528" y="3374722"/>
                <a:chExt cx="522519" cy="548628"/>
              </a:xfrm>
            </p:grpSpPr>
            <p:sp>
              <p:nvSpPr>
                <p:cNvPr id="126" name="Sun 125"/>
                <p:cNvSpPr>
                  <a:spLocks noChangeAspect="1"/>
                </p:cNvSpPr>
                <p:nvPr/>
              </p:nvSpPr>
              <p:spPr>
                <a:xfrm>
                  <a:off x="1587528" y="3374722"/>
                  <a:ext cx="522519" cy="548628"/>
                </a:xfrm>
                <a:prstGeom prst="sun">
                  <a:avLst/>
                </a:prstGeom>
                <a:solidFill>
                  <a:srgbClr val="86146C"/>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7" name="Oval 126"/>
                <p:cNvSpPr/>
                <p:nvPr/>
              </p:nvSpPr>
              <p:spPr>
                <a:xfrm>
                  <a:off x="1777798" y="3586607"/>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128" name="Oval 127"/>
                <p:cNvSpPr/>
                <p:nvPr/>
              </p:nvSpPr>
              <p:spPr>
                <a:xfrm>
                  <a:off x="1879546" y="359066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grpSp>
    </p:spTree>
    <p:extLst>
      <p:ext uri="{BB962C8B-B14F-4D97-AF65-F5344CB8AC3E}">
        <p14:creationId xmlns:p14="http://schemas.microsoft.com/office/powerpoint/2010/main" val="20514004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0" presetClass="path" presetSubtype="0" fill="hold" nodeType="withEffect">
                                  <p:stCondLst>
                                    <p:cond delay="0"/>
                                  </p:stCondLst>
                                  <p:childTnLst>
                                    <p:animMotion origin="layout" path="M -3.40108E-6 2.08237E-6 L 0.2543 -0.12055 " pathEditMode="relative" ptsTypes="AA">
                                      <p:cBhvr>
                                        <p:cTn id="8" dur="1000" fill="hold"/>
                                        <p:tgtEl>
                                          <p:spTgt spid="3"/>
                                        </p:tgtEl>
                                        <p:attrNameLst>
                                          <p:attrName>ppt_x</p:attrName>
                                          <p:attrName>ppt_y</p:attrName>
                                        </p:attrNameLst>
                                      </p:cBhvr>
                                    </p:animMotion>
                                  </p:childTnLst>
                                </p:cTn>
                              </p:par>
                              <p:par>
                                <p:cTn id="9" presetID="0" presetClass="path" presetSubtype="0" fill="hold" nodeType="withEffect">
                                  <p:stCondLst>
                                    <p:cond delay="0"/>
                                  </p:stCondLst>
                                  <p:childTnLst>
                                    <p:animMotion origin="layout" path="M 3.05556E-6 -3.33333E-6 L 0.14514 0.35579 " pathEditMode="relative" rAng="0" ptsTypes="AA">
                                      <p:cBhvr>
                                        <p:cTn id="10" dur="1000" fill="hold"/>
                                        <p:tgtEl>
                                          <p:spTgt spid="13"/>
                                        </p:tgtEl>
                                        <p:attrNameLst>
                                          <p:attrName>ppt_x</p:attrName>
                                          <p:attrName>ppt_y</p:attrName>
                                        </p:attrNameLst>
                                      </p:cBhvr>
                                      <p:rCtr x="7257" y="17778"/>
                                    </p:animMotion>
                                  </p:childTnLst>
                                  <p:subTnLst>
                                    <p:set>
                                      <p:cBhvr override="childStyle">
                                        <p:cTn dur="1" fill="hold" display="0" masterRel="sameClick" afterEffect="1">
                                          <p:stCondLst>
                                            <p:cond evt="end" delay="0">
                                              <p:tn val="9"/>
                                            </p:cond>
                                          </p:stCondLst>
                                        </p:cTn>
                                        <p:tgtEl>
                                          <p:spTgt spid="13"/>
                                        </p:tgtEl>
                                        <p:attrNameLst>
                                          <p:attrName>style.visibility</p:attrName>
                                        </p:attrNameLst>
                                      </p:cBhvr>
                                      <p:to>
                                        <p:strVal val="hidden"/>
                                      </p:to>
                                    </p:set>
                                  </p:subTnLst>
                                </p:cTn>
                              </p:par>
                            </p:childTnLst>
                          </p:cTn>
                        </p:par>
                        <p:par>
                          <p:cTn id="11" fill="hold">
                            <p:stCondLst>
                              <p:cond delay="1000"/>
                            </p:stCondLst>
                            <p:childTnLst>
                              <p:par>
                                <p:cTn id="12" presetID="1"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childTnLst>
                                </p:cTn>
                              </p:par>
                            </p:childTnLst>
                          </p:cTn>
                        </p:par>
                        <p:par>
                          <p:cTn id="14" fill="hold">
                            <p:stCondLst>
                              <p:cond delay="1000"/>
                            </p:stCondLst>
                            <p:childTnLst>
                              <p:par>
                                <p:cTn id="15" presetID="1" presetClass="exit" presetSubtype="0" fill="hold" nodeType="afterEffect">
                                  <p:stCondLst>
                                    <p:cond delay="0"/>
                                  </p:stCondLst>
                                  <p:childTnLst>
                                    <p:set>
                                      <p:cBhvr>
                                        <p:cTn id="16" dur="1" fill="hold">
                                          <p:stCondLst>
                                            <p:cond delay="0"/>
                                          </p:stCondLst>
                                        </p:cTn>
                                        <p:tgtEl>
                                          <p:spTgt spid="3"/>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0" presetClass="path" presetSubtype="0" fill="hold" nodeType="withEffect">
                                  <p:stCondLst>
                                    <p:cond delay="0"/>
                                  </p:stCondLst>
                                  <p:childTnLst>
                                    <p:animMotion origin="layout" path="M 1.8902E-6 2.50289E-6 L 0.19788 -0.09207 " pathEditMode="relative" rAng="0" ptsTypes="AA">
                                      <p:cBhvr>
                                        <p:cTn id="20" dur="1000" fill="hold"/>
                                        <p:tgtEl>
                                          <p:spTgt spid="8"/>
                                        </p:tgtEl>
                                        <p:attrNameLst>
                                          <p:attrName>ppt_x</p:attrName>
                                          <p:attrName>ppt_y</p:attrName>
                                        </p:attrNameLst>
                                      </p:cBhvr>
                                      <p:rCtr x="9885" y="-4603"/>
                                    </p:animMotion>
                                  </p:childTnLst>
                                </p:cTn>
                              </p:par>
                              <p:par>
                                <p:cTn id="21" presetID="0" presetClass="path" presetSubtype="0" fill="hold" nodeType="withEffect">
                                  <p:stCondLst>
                                    <p:cond delay="0"/>
                                  </p:stCondLst>
                                  <p:childTnLst>
                                    <p:animMotion origin="layout" path="M 2.44614E-6 -3.29632E-6 L 0.08895 0.33565 " pathEditMode="relative" rAng="0" ptsTypes="AA">
                                      <p:cBhvr>
                                        <p:cTn id="22" dur="1000" fill="hold"/>
                                        <p:tgtEl>
                                          <p:spTgt spid="14"/>
                                        </p:tgtEl>
                                        <p:attrNameLst>
                                          <p:attrName>ppt_x</p:attrName>
                                          <p:attrName>ppt_y</p:attrName>
                                        </p:attrNameLst>
                                      </p:cBhvr>
                                      <p:rCtr x="4448" y="16771"/>
                                    </p:animMotion>
                                  </p:childTnLst>
                                  <p:subTnLst>
                                    <p:set>
                                      <p:cBhvr override="childStyle">
                                        <p:cTn dur="1" fill="hold" display="0" masterRel="sameClick" afterEffect="1">
                                          <p:stCondLst>
                                            <p:cond evt="end" delay="0">
                                              <p:tn val="21"/>
                                            </p:cond>
                                          </p:stCondLst>
                                        </p:cTn>
                                        <p:tgtEl>
                                          <p:spTgt spid="14"/>
                                        </p:tgtEl>
                                        <p:attrNameLst>
                                          <p:attrName>style.visibility</p:attrName>
                                        </p:attrNameLst>
                                      </p:cBhvr>
                                      <p:to>
                                        <p:strVal val="hidden"/>
                                      </p:to>
                                    </p:set>
                                  </p:subTnLst>
                                </p:cTn>
                              </p:par>
                            </p:childTnLst>
                          </p:cTn>
                        </p:par>
                        <p:par>
                          <p:cTn id="23" fill="hold">
                            <p:stCondLst>
                              <p:cond delay="2000"/>
                            </p:stCondLst>
                            <p:childTnLst>
                              <p:par>
                                <p:cTn id="24" presetID="1" presetClass="entr" presetSubtype="0" fill="hold" grpId="0" nodeType="after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childTnLst>
                          </p:cTn>
                        </p:par>
                        <p:par>
                          <p:cTn id="26" fill="hold">
                            <p:stCondLst>
                              <p:cond delay="2000"/>
                            </p:stCondLst>
                            <p:childTnLst>
                              <p:par>
                                <p:cTn id="27" presetID="1" presetClass="exit" presetSubtype="0" fill="hold" nodeType="afterEffect">
                                  <p:stCondLst>
                                    <p:cond delay="0"/>
                                  </p:stCondLst>
                                  <p:childTnLst>
                                    <p:set>
                                      <p:cBhvr>
                                        <p:cTn id="28" dur="1" fill="hold">
                                          <p:stCondLst>
                                            <p:cond delay="0"/>
                                          </p:stCondLst>
                                        </p:cTn>
                                        <p:tgtEl>
                                          <p:spTgt spid="8"/>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0" presetClass="path" presetSubtype="0" fill="hold" nodeType="withEffect">
                                  <p:stCondLst>
                                    <p:cond delay="0"/>
                                  </p:stCondLst>
                                  <p:childTnLst>
                                    <p:animMotion origin="layout" path="M -0.03561 -0.02175 L 0.12821 -0.09022 " pathEditMode="relative" rAng="0" ptsTypes="AA">
                                      <p:cBhvr>
                                        <p:cTn id="32" dur="1000" fill="hold"/>
                                        <p:tgtEl>
                                          <p:spTgt spid="9"/>
                                        </p:tgtEl>
                                        <p:attrNameLst>
                                          <p:attrName>ppt_x</p:attrName>
                                          <p:attrName>ppt_y</p:attrName>
                                        </p:attrNameLst>
                                      </p:cBhvr>
                                      <p:rCtr x="8183" y="-3424"/>
                                    </p:animMotion>
                                  </p:childTnLst>
                                </p:cTn>
                              </p:par>
                              <p:par>
                                <p:cTn id="33" presetID="0" presetClass="path" presetSubtype="0" fill="hold" nodeType="withEffect">
                                  <p:stCondLst>
                                    <p:cond delay="0"/>
                                  </p:stCondLst>
                                  <p:childTnLst>
                                    <p:animMotion origin="layout" path="M 3.26616E-6 2.00093E-6 L -0.04274 0.37335 " pathEditMode="relative" rAng="0" ptsTypes="AA">
                                      <p:cBhvr>
                                        <p:cTn id="34" dur="1000" fill="hold"/>
                                        <p:tgtEl>
                                          <p:spTgt spid="19"/>
                                        </p:tgtEl>
                                        <p:attrNameLst>
                                          <p:attrName>ppt_x</p:attrName>
                                          <p:attrName>ppt_y</p:attrName>
                                        </p:attrNameLst>
                                      </p:cBhvr>
                                      <p:rCtr x="-2137" y="18668"/>
                                    </p:animMotion>
                                  </p:childTnLst>
                                  <p:subTnLst>
                                    <p:set>
                                      <p:cBhvr override="childStyle">
                                        <p:cTn dur="1" fill="hold" display="0" masterRel="sameClick" afterEffect="1">
                                          <p:stCondLst>
                                            <p:cond evt="end" delay="0">
                                              <p:tn val="33"/>
                                            </p:cond>
                                          </p:stCondLst>
                                        </p:cTn>
                                        <p:tgtEl>
                                          <p:spTgt spid="19"/>
                                        </p:tgtEl>
                                        <p:attrNameLst>
                                          <p:attrName>style.visibility</p:attrName>
                                        </p:attrNameLst>
                                      </p:cBhvr>
                                      <p:to>
                                        <p:strVal val="hidden"/>
                                      </p:to>
                                    </p:set>
                                  </p:subTnLst>
                                </p:cTn>
                              </p:par>
                            </p:childTnLst>
                          </p:cTn>
                        </p:par>
                        <p:par>
                          <p:cTn id="35" fill="hold">
                            <p:stCondLst>
                              <p:cond delay="3000"/>
                            </p:stCondLst>
                            <p:childTnLst>
                              <p:par>
                                <p:cTn id="36" presetID="1" presetClass="entr" presetSubtype="0" fill="hold" grpId="0" nodeType="afterEffect">
                                  <p:stCondLst>
                                    <p:cond delay="0"/>
                                  </p:stCondLst>
                                  <p:childTnLst>
                                    <p:set>
                                      <p:cBhvr>
                                        <p:cTn id="37" dur="1" fill="hold">
                                          <p:stCondLst>
                                            <p:cond delay="0"/>
                                          </p:stCondLst>
                                        </p:cTn>
                                        <p:tgtEl>
                                          <p:spTgt spid="27"/>
                                        </p:tgtEl>
                                        <p:attrNameLst>
                                          <p:attrName>style.visibility</p:attrName>
                                        </p:attrNameLst>
                                      </p:cBhvr>
                                      <p:to>
                                        <p:strVal val="visible"/>
                                      </p:to>
                                    </p:set>
                                  </p:childTnLst>
                                </p:cTn>
                              </p:par>
                            </p:childTnLst>
                          </p:cTn>
                        </p:par>
                        <p:par>
                          <p:cTn id="38" fill="hold">
                            <p:stCondLst>
                              <p:cond delay="3000"/>
                            </p:stCondLst>
                            <p:childTnLst>
                              <p:par>
                                <p:cTn id="39" presetID="1" presetClass="exit" presetSubtype="0" fill="hold" nodeType="afterEffect">
                                  <p:stCondLst>
                                    <p:cond delay="0"/>
                                  </p:stCondLst>
                                  <p:childTnLst>
                                    <p:set>
                                      <p:cBhvr>
                                        <p:cTn id="40" dur="1" fill="hold">
                                          <p:stCondLst>
                                            <p:cond delay="0"/>
                                          </p:stCondLst>
                                        </p:cTn>
                                        <p:tgtEl>
                                          <p:spTgt spid="9"/>
                                        </p:tgtEl>
                                        <p:attrNameLst>
                                          <p:attrName>style.visibility</p:attrName>
                                        </p:attrNameLst>
                                      </p:cBhvr>
                                      <p:to>
                                        <p:strVal val="hidden"/>
                                      </p:to>
                                    </p:set>
                                  </p:childTnLst>
                                </p:cTn>
                              </p:par>
                              <p:par>
                                <p:cTn id="41" presetID="1" presetClass="entr" presetSubtype="0" fill="hold" nodeType="withEffect">
                                  <p:stCondLst>
                                    <p:cond delay="0"/>
                                  </p:stCondLst>
                                  <p:childTnLst>
                                    <p:set>
                                      <p:cBhvr>
                                        <p:cTn id="42" dur="1" fill="hold">
                                          <p:stCondLst>
                                            <p:cond delay="0"/>
                                          </p:stCondLst>
                                        </p:cTn>
                                        <p:tgtEl>
                                          <p:spTgt spid="24"/>
                                        </p:tgtEl>
                                        <p:attrNameLst>
                                          <p:attrName>style.visibility</p:attrName>
                                        </p:attrNameLst>
                                      </p:cBhvr>
                                      <p:to>
                                        <p:strVal val="visible"/>
                                      </p:to>
                                    </p:set>
                                  </p:childTnLst>
                                </p:cTn>
                              </p:par>
                              <p:par>
                                <p:cTn id="43" presetID="0" presetClass="path" presetSubtype="0" fill="hold" nodeType="withEffect">
                                  <p:stCondLst>
                                    <p:cond delay="0"/>
                                  </p:stCondLst>
                                  <p:childTnLst>
                                    <p:animMotion origin="layout" path="M -0.17165 -0.05367 L 0.18311 -0.26995 " pathEditMode="relative" rAng="0" ptsTypes="AA">
                                      <p:cBhvr>
                                        <p:cTn id="44" dur="2000" fill="hold"/>
                                        <p:tgtEl>
                                          <p:spTgt spid="24"/>
                                        </p:tgtEl>
                                        <p:attrNameLst>
                                          <p:attrName>ppt_x</p:attrName>
                                          <p:attrName>ppt_y</p:attrName>
                                        </p:attrNameLst>
                                      </p:cBhvr>
                                      <p:rCtr x="17738" y="-10826"/>
                                    </p:animMotion>
                                  </p:childTnLst>
                                </p:cTn>
                              </p:par>
                            </p:childTnLst>
                          </p:cTn>
                        </p:par>
                        <p:par>
                          <p:cTn id="45" fill="hold">
                            <p:stCondLst>
                              <p:cond delay="5000"/>
                            </p:stCondLst>
                            <p:childTnLst>
                              <p:par>
                                <p:cTn id="46" presetID="1" presetClass="exit" presetSubtype="0" fill="hold" nodeType="afterEffect">
                                  <p:stCondLst>
                                    <p:cond delay="0"/>
                                  </p:stCondLst>
                                  <p:childTnLst>
                                    <p:set>
                                      <p:cBhvr>
                                        <p:cTn id="47" dur="1" fill="hold">
                                          <p:stCondLst>
                                            <p:cond delay="0"/>
                                          </p:stCondLst>
                                        </p:cTn>
                                        <p:tgtEl>
                                          <p:spTgt spid="2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rot="1042631">
            <a:off x="1077726" y="2211238"/>
            <a:ext cx="2587705" cy="810490"/>
            <a:chOff x="4075892" y="701001"/>
            <a:chExt cx="2587705" cy="810490"/>
          </a:xfrm>
        </p:grpSpPr>
        <p:grpSp>
          <p:nvGrpSpPr>
            <p:cNvPr id="70" name="Group 69"/>
            <p:cNvGrpSpPr/>
            <p:nvPr/>
          </p:nvGrpSpPr>
          <p:grpSpPr>
            <a:xfrm rot="20524615">
              <a:off x="4075892" y="701001"/>
              <a:ext cx="2533731" cy="466530"/>
              <a:chOff x="3854302" y="495676"/>
              <a:chExt cx="3980750" cy="433150"/>
            </a:xfrm>
          </p:grpSpPr>
          <p:sp>
            <p:nvSpPr>
              <p:cNvPr id="71" name="Freeform 70"/>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2" name="Freeform 71"/>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3" name="Freeform 72"/>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74" name="Group 73"/>
            <p:cNvGrpSpPr/>
            <p:nvPr/>
          </p:nvGrpSpPr>
          <p:grpSpPr>
            <a:xfrm rot="20524615">
              <a:off x="4129866" y="1044961"/>
              <a:ext cx="2533731" cy="466530"/>
              <a:chOff x="3854302" y="495676"/>
              <a:chExt cx="3980750" cy="433150"/>
            </a:xfrm>
          </p:grpSpPr>
          <p:sp>
            <p:nvSpPr>
              <p:cNvPr id="75" name="Freeform 7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6" name="Freeform 7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7" name="Freeform 7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sp>
        <p:nvSpPr>
          <p:cNvPr id="92" name="Subtitle 2"/>
          <p:cNvSpPr>
            <a:spLocks noGrp="1"/>
          </p:cNvSpPr>
          <p:nvPr>
            <p:ph type="subTitle" idx="4294967295"/>
          </p:nvPr>
        </p:nvSpPr>
        <p:spPr>
          <a:xfrm>
            <a:off x="222280" y="4435454"/>
            <a:ext cx="8801100" cy="2263775"/>
          </a:xfrm>
          <a:prstGeom prst="rect">
            <a:avLst/>
          </a:prstGeom>
        </p:spPr>
        <p:txBody>
          <a:bodyPr>
            <a:normAutofit/>
          </a:bodyPr>
          <a:lstStyle/>
          <a:p>
            <a:r>
              <a:rPr lang="en-US" dirty="0" smtClean="0">
                <a:solidFill>
                  <a:srgbClr val="000000"/>
                </a:solidFill>
              </a:rPr>
              <a:t>Laser atoms are placed between mirrors. The light grows stronger by stimulated emission until some leaks out the front mirror to form the laser beam.</a:t>
            </a:r>
            <a:endParaRPr lang="en-US" b="1" dirty="0" smtClean="0">
              <a:solidFill>
                <a:srgbClr val="000000"/>
              </a:solidFill>
            </a:endParaRPr>
          </a:p>
        </p:txBody>
      </p:sp>
      <p:sp>
        <p:nvSpPr>
          <p:cNvPr id="3" name="Rectangle 2"/>
          <p:cNvSpPr/>
          <p:nvPr/>
        </p:nvSpPr>
        <p:spPr>
          <a:xfrm>
            <a:off x="634954" y="1232478"/>
            <a:ext cx="280132" cy="257700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Rectangle 28"/>
          <p:cNvSpPr/>
          <p:nvPr/>
        </p:nvSpPr>
        <p:spPr>
          <a:xfrm>
            <a:off x="6016499" y="1221978"/>
            <a:ext cx="280132" cy="2577002"/>
          </a:xfrm>
          <a:prstGeom prst="rect">
            <a:avLst/>
          </a:prstGeom>
          <a:gradFill flip="none" rotWithShape="1">
            <a:gsLst>
              <a:gs pos="0">
                <a:schemeClr val="accent1">
                  <a:tint val="100000"/>
                  <a:shade val="100000"/>
                  <a:satMod val="130000"/>
                  <a:alpha val="38000"/>
                </a:schemeClr>
              </a:gs>
              <a:gs pos="100000">
                <a:schemeClr val="accent1">
                  <a:tint val="50000"/>
                  <a:shade val="100000"/>
                  <a:satMod val="350000"/>
                  <a:alpha val="38000"/>
                </a:schemeClr>
              </a:gs>
            </a:gsLst>
            <a:lin ang="16200000" scaled="0"/>
            <a:tileRect/>
          </a:gradFill>
          <a:ln>
            <a:solidFill>
              <a:schemeClr val="accent1">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5" name="Group 4"/>
          <p:cNvGrpSpPr/>
          <p:nvPr/>
        </p:nvGrpSpPr>
        <p:grpSpPr>
          <a:xfrm flipH="1">
            <a:off x="3428794" y="1799786"/>
            <a:ext cx="2587705" cy="1519375"/>
            <a:chOff x="6900214" y="260370"/>
            <a:chExt cx="2587705" cy="1519375"/>
          </a:xfrm>
        </p:grpSpPr>
        <p:grpSp>
          <p:nvGrpSpPr>
            <p:cNvPr id="39" name="Group 38"/>
            <p:cNvGrpSpPr/>
            <p:nvPr/>
          </p:nvGrpSpPr>
          <p:grpSpPr>
            <a:xfrm rot="1042631">
              <a:off x="6900214" y="260370"/>
              <a:ext cx="2587705" cy="810490"/>
              <a:chOff x="4075892" y="701001"/>
              <a:chExt cx="2587705" cy="810490"/>
            </a:xfrm>
          </p:grpSpPr>
          <p:grpSp>
            <p:nvGrpSpPr>
              <p:cNvPr id="40" name="Group 39"/>
              <p:cNvGrpSpPr/>
              <p:nvPr/>
            </p:nvGrpSpPr>
            <p:grpSpPr>
              <a:xfrm rot="20524615">
                <a:off x="4075892" y="701001"/>
                <a:ext cx="2533731" cy="466530"/>
                <a:chOff x="3854302" y="495676"/>
                <a:chExt cx="3980750" cy="433150"/>
              </a:xfrm>
            </p:grpSpPr>
            <p:sp>
              <p:nvSpPr>
                <p:cNvPr id="49" name="Freeform 48"/>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0" name="Freeform 49"/>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1" name="Freeform 50"/>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41" name="Group 40"/>
              <p:cNvGrpSpPr/>
              <p:nvPr/>
            </p:nvGrpSpPr>
            <p:grpSpPr>
              <a:xfrm rot="20524615">
                <a:off x="4129866" y="1044961"/>
                <a:ext cx="2533731" cy="466530"/>
                <a:chOff x="3854302" y="495676"/>
                <a:chExt cx="3980750" cy="433150"/>
              </a:xfrm>
            </p:grpSpPr>
            <p:sp>
              <p:nvSpPr>
                <p:cNvPr id="44" name="Freeform 43"/>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5" name="Freeform 44"/>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7" name="Freeform 4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nvGrpSpPr>
            <p:cNvPr id="52" name="Group 51"/>
            <p:cNvGrpSpPr/>
            <p:nvPr/>
          </p:nvGrpSpPr>
          <p:grpSpPr>
            <a:xfrm rot="1042631">
              <a:off x="6900214" y="969255"/>
              <a:ext cx="2587705" cy="810490"/>
              <a:chOff x="4075892" y="701001"/>
              <a:chExt cx="2587705" cy="810490"/>
            </a:xfrm>
          </p:grpSpPr>
          <p:grpSp>
            <p:nvGrpSpPr>
              <p:cNvPr id="53" name="Group 52"/>
              <p:cNvGrpSpPr/>
              <p:nvPr/>
            </p:nvGrpSpPr>
            <p:grpSpPr>
              <a:xfrm rot="20524615">
                <a:off x="4075892" y="701001"/>
                <a:ext cx="2533731" cy="466530"/>
                <a:chOff x="3854302" y="495676"/>
                <a:chExt cx="3980750" cy="433150"/>
              </a:xfrm>
            </p:grpSpPr>
            <p:sp>
              <p:nvSpPr>
                <p:cNvPr id="58" name="Freeform 57"/>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9" name="Freeform 58"/>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60" name="Freeform 59"/>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54" name="Group 53"/>
              <p:cNvGrpSpPr/>
              <p:nvPr/>
            </p:nvGrpSpPr>
            <p:grpSpPr>
              <a:xfrm rot="20524615">
                <a:off x="4129866" y="1044961"/>
                <a:ext cx="2533731" cy="466530"/>
                <a:chOff x="3854302" y="495676"/>
                <a:chExt cx="3980750" cy="433150"/>
              </a:xfrm>
            </p:grpSpPr>
            <p:sp>
              <p:nvSpPr>
                <p:cNvPr id="55" name="Freeform 5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6" name="Freeform 5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7" name="Freeform 5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grpSp>
        <p:nvGrpSpPr>
          <p:cNvPr id="6" name="Group 5"/>
          <p:cNvGrpSpPr/>
          <p:nvPr/>
        </p:nvGrpSpPr>
        <p:grpSpPr>
          <a:xfrm flipH="1">
            <a:off x="915086" y="1172228"/>
            <a:ext cx="2638134" cy="2852360"/>
            <a:chOff x="7356658" y="330563"/>
            <a:chExt cx="2638134" cy="2852360"/>
          </a:xfrm>
        </p:grpSpPr>
        <p:grpSp>
          <p:nvGrpSpPr>
            <p:cNvPr id="61" name="Group 60"/>
            <p:cNvGrpSpPr/>
            <p:nvPr/>
          </p:nvGrpSpPr>
          <p:grpSpPr>
            <a:xfrm flipH="1">
              <a:off x="7407087" y="1663548"/>
              <a:ext cx="2587705" cy="1519375"/>
              <a:chOff x="6900214" y="260370"/>
              <a:chExt cx="2587705" cy="1519375"/>
            </a:xfrm>
          </p:grpSpPr>
          <p:grpSp>
            <p:nvGrpSpPr>
              <p:cNvPr id="62" name="Group 61"/>
              <p:cNvGrpSpPr/>
              <p:nvPr/>
            </p:nvGrpSpPr>
            <p:grpSpPr>
              <a:xfrm rot="1042631">
                <a:off x="6900214" y="260370"/>
                <a:ext cx="2587705" cy="810490"/>
                <a:chOff x="4075892" y="701001"/>
                <a:chExt cx="2587705" cy="810490"/>
              </a:xfrm>
            </p:grpSpPr>
            <p:grpSp>
              <p:nvGrpSpPr>
                <p:cNvPr id="80" name="Group 79"/>
                <p:cNvGrpSpPr/>
                <p:nvPr/>
              </p:nvGrpSpPr>
              <p:grpSpPr>
                <a:xfrm rot="20524615">
                  <a:off x="4075892" y="701001"/>
                  <a:ext cx="2533731" cy="466530"/>
                  <a:chOff x="3854302" y="495676"/>
                  <a:chExt cx="3980750" cy="433150"/>
                </a:xfrm>
              </p:grpSpPr>
              <p:sp>
                <p:nvSpPr>
                  <p:cNvPr id="85" name="Freeform 8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86" name="Freeform 8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87" name="Freeform 8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81" name="Group 80"/>
                <p:cNvGrpSpPr/>
                <p:nvPr/>
              </p:nvGrpSpPr>
              <p:grpSpPr>
                <a:xfrm rot="20524615">
                  <a:off x="4129866" y="1044961"/>
                  <a:ext cx="2533731" cy="466530"/>
                  <a:chOff x="3854302" y="495676"/>
                  <a:chExt cx="3980750" cy="433150"/>
                </a:xfrm>
              </p:grpSpPr>
              <p:sp>
                <p:nvSpPr>
                  <p:cNvPr id="82" name="Freeform 81"/>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83" name="Freeform 82"/>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84" name="Freeform 83"/>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nvGrpSpPr>
              <p:cNvPr id="63" name="Group 62"/>
              <p:cNvGrpSpPr/>
              <p:nvPr/>
            </p:nvGrpSpPr>
            <p:grpSpPr>
              <a:xfrm rot="1042631">
                <a:off x="6900214" y="969255"/>
                <a:ext cx="2587705" cy="810490"/>
                <a:chOff x="4075892" y="701001"/>
                <a:chExt cx="2587705" cy="810490"/>
              </a:xfrm>
            </p:grpSpPr>
            <p:grpSp>
              <p:nvGrpSpPr>
                <p:cNvPr id="64" name="Group 63"/>
                <p:cNvGrpSpPr/>
                <p:nvPr/>
              </p:nvGrpSpPr>
              <p:grpSpPr>
                <a:xfrm rot="20524615">
                  <a:off x="4075892" y="701001"/>
                  <a:ext cx="2533731" cy="466530"/>
                  <a:chOff x="3854302" y="495676"/>
                  <a:chExt cx="3980750" cy="433150"/>
                </a:xfrm>
              </p:grpSpPr>
              <p:sp>
                <p:nvSpPr>
                  <p:cNvPr id="69" name="Freeform 68"/>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8" name="Freeform 77"/>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79" name="Freeform 78"/>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65" name="Group 64"/>
                <p:cNvGrpSpPr/>
                <p:nvPr/>
              </p:nvGrpSpPr>
              <p:grpSpPr>
                <a:xfrm rot="20524615">
                  <a:off x="4129866" y="1044961"/>
                  <a:ext cx="2533731" cy="466530"/>
                  <a:chOff x="3854302" y="495676"/>
                  <a:chExt cx="3980750" cy="433150"/>
                </a:xfrm>
              </p:grpSpPr>
              <p:sp>
                <p:nvSpPr>
                  <p:cNvPr id="66" name="Freeform 65"/>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67" name="Freeform 66"/>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68" name="Freeform 67"/>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grpSp>
          <p:nvGrpSpPr>
            <p:cNvPr id="88" name="Group 87"/>
            <p:cNvGrpSpPr/>
            <p:nvPr/>
          </p:nvGrpSpPr>
          <p:grpSpPr>
            <a:xfrm flipH="1">
              <a:off x="7356658" y="330563"/>
              <a:ext cx="2587705" cy="1519375"/>
              <a:chOff x="6900214" y="260370"/>
              <a:chExt cx="2587705" cy="1519375"/>
            </a:xfrm>
          </p:grpSpPr>
          <p:grpSp>
            <p:nvGrpSpPr>
              <p:cNvPr id="89" name="Group 88"/>
              <p:cNvGrpSpPr/>
              <p:nvPr/>
            </p:nvGrpSpPr>
            <p:grpSpPr>
              <a:xfrm rot="1042631">
                <a:off x="6900214" y="260370"/>
                <a:ext cx="2587705" cy="810490"/>
                <a:chOff x="4075892" y="701001"/>
                <a:chExt cx="2587705" cy="810490"/>
              </a:xfrm>
            </p:grpSpPr>
            <p:grpSp>
              <p:nvGrpSpPr>
                <p:cNvPr id="100" name="Group 99"/>
                <p:cNvGrpSpPr/>
                <p:nvPr/>
              </p:nvGrpSpPr>
              <p:grpSpPr>
                <a:xfrm rot="20524615">
                  <a:off x="4075892" y="701001"/>
                  <a:ext cx="2533731" cy="466530"/>
                  <a:chOff x="3854302" y="495676"/>
                  <a:chExt cx="3980750" cy="433150"/>
                </a:xfrm>
              </p:grpSpPr>
              <p:sp>
                <p:nvSpPr>
                  <p:cNvPr id="105" name="Freeform 10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06" name="Freeform 10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07" name="Freeform 10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101" name="Group 100"/>
                <p:cNvGrpSpPr/>
                <p:nvPr/>
              </p:nvGrpSpPr>
              <p:grpSpPr>
                <a:xfrm rot="20524615">
                  <a:off x="4129866" y="1044961"/>
                  <a:ext cx="2533731" cy="466530"/>
                  <a:chOff x="3854302" y="495676"/>
                  <a:chExt cx="3980750" cy="433150"/>
                </a:xfrm>
              </p:grpSpPr>
              <p:sp>
                <p:nvSpPr>
                  <p:cNvPr id="102" name="Freeform 101"/>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03" name="Freeform 102"/>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04" name="Freeform 103"/>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nvGrpSpPr>
              <p:cNvPr id="90" name="Group 89"/>
              <p:cNvGrpSpPr/>
              <p:nvPr/>
            </p:nvGrpSpPr>
            <p:grpSpPr>
              <a:xfrm rot="1042631">
                <a:off x="6900214" y="969255"/>
                <a:ext cx="2587705" cy="810490"/>
                <a:chOff x="4075892" y="701001"/>
                <a:chExt cx="2587705" cy="810490"/>
              </a:xfrm>
            </p:grpSpPr>
            <p:grpSp>
              <p:nvGrpSpPr>
                <p:cNvPr id="91" name="Group 90"/>
                <p:cNvGrpSpPr/>
                <p:nvPr/>
              </p:nvGrpSpPr>
              <p:grpSpPr>
                <a:xfrm rot="20524615">
                  <a:off x="4075892" y="701001"/>
                  <a:ext cx="2533731" cy="466530"/>
                  <a:chOff x="3854302" y="495676"/>
                  <a:chExt cx="3980750" cy="433150"/>
                </a:xfrm>
              </p:grpSpPr>
              <p:sp>
                <p:nvSpPr>
                  <p:cNvPr id="97" name="Freeform 96"/>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98" name="Freeform 97"/>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99" name="Freeform 98"/>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93" name="Group 92"/>
                <p:cNvGrpSpPr/>
                <p:nvPr/>
              </p:nvGrpSpPr>
              <p:grpSpPr>
                <a:xfrm rot="20524615">
                  <a:off x="4129866" y="1044961"/>
                  <a:ext cx="2533731" cy="466530"/>
                  <a:chOff x="3854302" y="495676"/>
                  <a:chExt cx="3980750" cy="433150"/>
                </a:xfrm>
              </p:grpSpPr>
              <p:sp>
                <p:nvSpPr>
                  <p:cNvPr id="94" name="Freeform 93"/>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95" name="Freeform 94"/>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96" name="Freeform 95"/>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grpSp>
      <p:grpSp>
        <p:nvGrpSpPr>
          <p:cNvPr id="7" name="Group 6"/>
          <p:cNvGrpSpPr/>
          <p:nvPr/>
        </p:nvGrpSpPr>
        <p:grpSpPr>
          <a:xfrm flipH="1">
            <a:off x="6247581" y="2105045"/>
            <a:ext cx="2584947" cy="831033"/>
            <a:chOff x="7638773" y="1046179"/>
            <a:chExt cx="2584947" cy="831033"/>
          </a:xfrm>
        </p:grpSpPr>
        <p:grpSp>
          <p:nvGrpSpPr>
            <p:cNvPr id="120" name="Group 119"/>
            <p:cNvGrpSpPr/>
            <p:nvPr/>
          </p:nvGrpSpPr>
          <p:grpSpPr>
            <a:xfrm rot="32754" flipH="1">
              <a:off x="7689989" y="1046179"/>
              <a:ext cx="2533731" cy="466530"/>
              <a:chOff x="3854302" y="495676"/>
              <a:chExt cx="3980750" cy="433150"/>
            </a:xfrm>
          </p:grpSpPr>
          <p:sp>
            <p:nvSpPr>
              <p:cNvPr id="121" name="Freeform 120"/>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22" name="Freeform 121"/>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23" name="Freeform 122"/>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111" name="Group 110"/>
            <p:cNvGrpSpPr/>
            <p:nvPr/>
          </p:nvGrpSpPr>
          <p:grpSpPr>
            <a:xfrm rot="32754" flipH="1">
              <a:off x="7638773" y="1410682"/>
              <a:ext cx="2533731" cy="466530"/>
              <a:chOff x="3854302" y="495676"/>
              <a:chExt cx="3980750" cy="433150"/>
            </a:xfrm>
          </p:grpSpPr>
          <p:sp>
            <p:nvSpPr>
              <p:cNvPr id="116" name="Freeform 115"/>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17" name="Freeform 116"/>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18" name="Freeform 117"/>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nvGrpSpPr>
          <p:cNvPr id="19" name="Group 18"/>
          <p:cNvGrpSpPr/>
          <p:nvPr/>
        </p:nvGrpSpPr>
        <p:grpSpPr>
          <a:xfrm>
            <a:off x="3452362" y="1159938"/>
            <a:ext cx="2635376" cy="2852782"/>
            <a:chOff x="10089140" y="174023"/>
            <a:chExt cx="2635376" cy="2852782"/>
          </a:xfrm>
        </p:grpSpPr>
        <p:grpSp>
          <p:nvGrpSpPr>
            <p:cNvPr id="159" name="Group 158"/>
            <p:cNvGrpSpPr/>
            <p:nvPr/>
          </p:nvGrpSpPr>
          <p:grpSpPr>
            <a:xfrm rot="32754" flipH="1">
              <a:off x="10190785" y="1851390"/>
              <a:ext cx="2533731" cy="466530"/>
              <a:chOff x="3854302" y="495676"/>
              <a:chExt cx="3980750" cy="433150"/>
            </a:xfrm>
          </p:grpSpPr>
          <p:sp>
            <p:nvSpPr>
              <p:cNvPr id="160" name="Freeform 159"/>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61" name="Freeform 160"/>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62" name="Freeform 161"/>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8" name="Group 7"/>
            <p:cNvGrpSpPr/>
            <p:nvPr/>
          </p:nvGrpSpPr>
          <p:grpSpPr>
            <a:xfrm>
              <a:off x="10139569" y="2215893"/>
              <a:ext cx="2584947" cy="810912"/>
              <a:chOff x="10139569" y="2215893"/>
              <a:chExt cx="2584947" cy="810912"/>
            </a:xfrm>
          </p:grpSpPr>
          <p:grpSp>
            <p:nvGrpSpPr>
              <p:cNvPr id="150" name="Group 149"/>
              <p:cNvGrpSpPr/>
              <p:nvPr/>
            </p:nvGrpSpPr>
            <p:grpSpPr>
              <a:xfrm rot="32754" flipH="1">
                <a:off x="10139569" y="2215893"/>
                <a:ext cx="2533731" cy="466530"/>
                <a:chOff x="3854302" y="495676"/>
                <a:chExt cx="3980750" cy="433150"/>
              </a:xfrm>
            </p:grpSpPr>
            <p:sp>
              <p:nvSpPr>
                <p:cNvPr id="155" name="Freeform 15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56" name="Freeform 15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57" name="Freeform 15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151" name="Group 150"/>
              <p:cNvGrpSpPr/>
              <p:nvPr/>
            </p:nvGrpSpPr>
            <p:grpSpPr>
              <a:xfrm rot="32754" flipH="1">
                <a:off x="10190785" y="2560275"/>
                <a:ext cx="2533731" cy="466530"/>
                <a:chOff x="3854302" y="495676"/>
                <a:chExt cx="3980750" cy="433150"/>
              </a:xfrm>
            </p:grpSpPr>
            <p:sp>
              <p:nvSpPr>
                <p:cNvPr id="152" name="Freeform 151"/>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53" name="Freeform 152"/>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54" name="Freeform 153"/>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nvGrpSpPr>
            <p:cNvPr id="9" name="Group 8"/>
            <p:cNvGrpSpPr/>
            <p:nvPr/>
          </p:nvGrpSpPr>
          <p:grpSpPr>
            <a:xfrm>
              <a:off x="10089140" y="174023"/>
              <a:ext cx="2584947" cy="810912"/>
              <a:chOff x="10089140" y="174023"/>
              <a:chExt cx="2584947" cy="810912"/>
            </a:xfrm>
          </p:grpSpPr>
          <p:grpSp>
            <p:nvGrpSpPr>
              <p:cNvPr id="140" name="Group 139"/>
              <p:cNvGrpSpPr/>
              <p:nvPr/>
            </p:nvGrpSpPr>
            <p:grpSpPr>
              <a:xfrm rot="32754" flipH="1">
                <a:off x="10089140" y="174023"/>
                <a:ext cx="2533731" cy="466530"/>
                <a:chOff x="3854302" y="495676"/>
                <a:chExt cx="3980750" cy="433150"/>
              </a:xfrm>
            </p:grpSpPr>
            <p:sp>
              <p:nvSpPr>
                <p:cNvPr id="145" name="Freeform 14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46" name="Freeform 14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47" name="Freeform 14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141" name="Group 140"/>
              <p:cNvGrpSpPr/>
              <p:nvPr/>
            </p:nvGrpSpPr>
            <p:grpSpPr>
              <a:xfrm rot="32754" flipH="1">
                <a:off x="10140356" y="518405"/>
                <a:ext cx="2533731" cy="466530"/>
                <a:chOff x="3854302" y="495676"/>
                <a:chExt cx="3980750" cy="433150"/>
              </a:xfrm>
            </p:grpSpPr>
            <p:sp>
              <p:nvSpPr>
                <p:cNvPr id="142" name="Freeform 141"/>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43" name="Freeform 142"/>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44" name="Freeform 143"/>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grpSp>
          <p:nvGrpSpPr>
            <p:cNvPr id="132" name="Group 131"/>
            <p:cNvGrpSpPr/>
            <p:nvPr/>
          </p:nvGrpSpPr>
          <p:grpSpPr>
            <a:xfrm rot="32754" flipH="1">
              <a:off x="10089140" y="882908"/>
              <a:ext cx="2533731" cy="466530"/>
              <a:chOff x="3854302" y="495676"/>
              <a:chExt cx="3980750" cy="433150"/>
            </a:xfrm>
          </p:grpSpPr>
          <p:sp>
            <p:nvSpPr>
              <p:cNvPr id="137" name="Freeform 136"/>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38" name="Freeform 137"/>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39" name="Freeform 138"/>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sp>
        <p:nvSpPr>
          <p:cNvPr id="2" name="TextBox 1"/>
          <p:cNvSpPr txBox="1"/>
          <p:nvPr/>
        </p:nvSpPr>
        <p:spPr>
          <a:xfrm>
            <a:off x="6089904" y="205750"/>
            <a:ext cx="2921158" cy="523220"/>
          </a:xfrm>
          <a:prstGeom prst="rect">
            <a:avLst/>
          </a:prstGeom>
          <a:noFill/>
        </p:spPr>
        <p:txBody>
          <a:bodyPr wrap="square" rtlCol="0">
            <a:spAutoFit/>
          </a:bodyPr>
          <a:lstStyle/>
          <a:p>
            <a:r>
              <a:rPr lang="en-US" sz="2800" dirty="0" smtClean="0"/>
              <a:t>Leaky Mirror</a:t>
            </a:r>
            <a:endParaRPr lang="en-US" sz="2800" dirty="0"/>
          </a:p>
        </p:txBody>
      </p:sp>
      <p:cxnSp>
        <p:nvCxnSpPr>
          <p:cNvPr id="11" name="Straight Arrow Connector 10"/>
          <p:cNvCxnSpPr/>
          <p:nvPr/>
        </p:nvCxnSpPr>
        <p:spPr>
          <a:xfrm flipH="1">
            <a:off x="6296631" y="640080"/>
            <a:ext cx="794233" cy="86830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9844586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nodeType="clickEffect">
                                  <p:stCondLst>
                                    <p:cond delay="0"/>
                                  </p:stCondLst>
                                  <p:childTnLst>
                                    <p:animMotion origin="layout" path="M 0.1348 -0.00556 L 0.24947 0.00092 " pathEditMode="relative" rAng="0" ptsTypes="AA">
                                      <p:cBhvr>
                                        <p:cTn id="6" dur="1000" fill="hold"/>
                                        <p:tgtEl>
                                          <p:spTgt spid="4"/>
                                        </p:tgtEl>
                                        <p:attrNameLst>
                                          <p:attrName>ppt_x</p:attrName>
                                          <p:attrName>ppt_y</p:attrName>
                                        </p:attrNameLst>
                                      </p:cBhvr>
                                      <p:rCtr x="5725" y="324"/>
                                    </p:animMotion>
                                  </p:childTnLst>
                                  <p:subTnLst>
                                    <p:set>
                                      <p:cBhvr override="childStyle">
                                        <p:cTn dur="1" fill="hold" display="0" masterRel="sameClick" afterEffect="1">
                                          <p:stCondLst>
                                            <p:cond evt="end" delay="0">
                                              <p:tn val="5"/>
                                            </p:cond>
                                          </p:stCondLst>
                                        </p:cTn>
                                        <p:tgtEl>
                                          <p:spTgt spid="4"/>
                                        </p:tgtEl>
                                        <p:attrNameLst>
                                          <p:attrName>style.visibility</p:attrName>
                                        </p:attrNameLst>
                                      </p:cBhvr>
                                      <p:to>
                                        <p:strVal val="hidden"/>
                                      </p:to>
                                    </p:set>
                                  </p:subTnLst>
                                </p:cTn>
                              </p:par>
                            </p:childTnLst>
                          </p:cTn>
                        </p:par>
                        <p:par>
                          <p:cTn id="7" fill="hold">
                            <p:stCondLst>
                              <p:cond delay="1000"/>
                            </p:stCondLst>
                            <p:childTnLst>
                              <p:par>
                                <p:cTn id="8" presetID="1" presetClass="entr" presetSubtype="0" fill="hold" nodeType="afterEffect">
                                  <p:stCondLst>
                                    <p:cond delay="0"/>
                                  </p:stCondLst>
                                  <p:childTnLst>
                                    <p:set>
                                      <p:cBhvr>
                                        <p:cTn id="9" dur="1" fill="hold">
                                          <p:stCondLst>
                                            <p:cond delay="0"/>
                                          </p:stCondLst>
                                        </p:cTn>
                                        <p:tgtEl>
                                          <p:spTgt spid="5"/>
                                        </p:tgtEl>
                                        <p:attrNameLst>
                                          <p:attrName>style.visibility</p:attrName>
                                        </p:attrNameLst>
                                      </p:cBhvr>
                                      <p:to>
                                        <p:strVal val="visible"/>
                                      </p:to>
                                    </p:set>
                                  </p:childTnLst>
                                </p:cTn>
                              </p:par>
                            </p:childTnLst>
                          </p:cTn>
                        </p:par>
                        <p:par>
                          <p:cTn id="10" fill="hold">
                            <p:stCondLst>
                              <p:cond delay="1000"/>
                            </p:stCondLst>
                            <p:childTnLst>
                              <p:par>
                                <p:cTn id="11" presetID="0" presetClass="path" presetSubtype="0" fill="hold" nodeType="afterEffect">
                                  <p:stCondLst>
                                    <p:cond delay="0"/>
                                  </p:stCondLst>
                                  <p:childTnLst>
                                    <p:animMotion origin="layout" path="M -0.00747 0.0095 L -0.28089 0.01251 " pathEditMode="relative" rAng="0" ptsTypes="AA">
                                      <p:cBhvr>
                                        <p:cTn id="12" dur="2000" fill="hold"/>
                                        <p:tgtEl>
                                          <p:spTgt spid="5"/>
                                        </p:tgtEl>
                                        <p:attrNameLst>
                                          <p:attrName>ppt_x</p:attrName>
                                          <p:attrName>ppt_y</p:attrName>
                                        </p:attrNameLst>
                                      </p:cBhvr>
                                      <p:rCtr x="-13671" y="139"/>
                                    </p:animMotion>
                                  </p:childTnLst>
                                  <p:subTnLst>
                                    <p:set>
                                      <p:cBhvr override="childStyle">
                                        <p:cTn dur="1" fill="hold" display="0" masterRel="sameClick" afterEffect="1">
                                          <p:stCondLst>
                                            <p:cond evt="end" delay="0">
                                              <p:tn val="11"/>
                                            </p:cond>
                                          </p:stCondLst>
                                        </p:cTn>
                                        <p:tgtEl>
                                          <p:spTgt spid="5"/>
                                        </p:tgtEl>
                                        <p:attrNameLst>
                                          <p:attrName>style.visibility</p:attrName>
                                        </p:attrNameLst>
                                      </p:cBhvr>
                                      <p:to>
                                        <p:strVal val="hidden"/>
                                      </p:to>
                                    </p:set>
                                  </p:subTnLst>
                                </p:cTn>
                              </p:par>
                            </p:childTnLst>
                          </p:cTn>
                        </p:par>
                        <p:par>
                          <p:cTn id="13" fill="hold">
                            <p:stCondLst>
                              <p:cond delay="3000"/>
                            </p:stCondLst>
                            <p:childTnLst>
                              <p:par>
                                <p:cTn id="14" presetID="1"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childTnLst>
                                </p:cTn>
                              </p:par>
                            </p:childTnLst>
                          </p:cTn>
                        </p:par>
                        <p:par>
                          <p:cTn id="16" fill="hold">
                            <p:stCondLst>
                              <p:cond delay="3000"/>
                            </p:stCondLst>
                            <p:childTnLst>
                              <p:par>
                                <p:cTn id="17" presetID="0" presetClass="path" presetSubtype="0" fill="hold" nodeType="afterEffect">
                                  <p:stCondLst>
                                    <p:cond delay="0"/>
                                  </p:stCondLst>
                                  <p:childTnLst>
                                    <p:animMotion origin="layout" path="M 0.14973 0.00371 L 0.26458 0.00371 " pathEditMode="relative" ptsTypes="AA">
                                      <p:cBhvr>
                                        <p:cTn id="18" dur="2000" fill="hold"/>
                                        <p:tgtEl>
                                          <p:spTgt spid="6"/>
                                        </p:tgtEl>
                                        <p:attrNameLst>
                                          <p:attrName>ppt_x</p:attrName>
                                          <p:attrName>ppt_y</p:attrName>
                                        </p:attrNameLst>
                                      </p:cBhvr>
                                    </p:animMotion>
                                  </p:childTnLst>
                                  <p:subTnLst>
                                    <p:set>
                                      <p:cBhvr override="childStyle">
                                        <p:cTn dur="1" fill="hold" display="0" masterRel="sameClick" afterEffect="1">
                                          <p:stCondLst>
                                            <p:cond evt="end" delay="0">
                                              <p:tn val="17"/>
                                            </p:cond>
                                          </p:stCondLst>
                                        </p:cTn>
                                        <p:tgtEl>
                                          <p:spTgt spid="6"/>
                                        </p:tgtEl>
                                        <p:attrNameLst>
                                          <p:attrName>style.visibility</p:attrName>
                                        </p:attrNameLst>
                                      </p:cBhvr>
                                      <p:to>
                                        <p:strVal val="hidden"/>
                                      </p:to>
                                    </p:set>
                                  </p:subTnLst>
                                </p:cTn>
                              </p:par>
                            </p:childTnLst>
                          </p:cTn>
                        </p:par>
                        <p:par>
                          <p:cTn id="19" fill="hold">
                            <p:stCondLst>
                              <p:cond delay="5000"/>
                            </p:stCondLst>
                            <p:childTnLst>
                              <p:par>
                                <p:cTn id="20" presetID="22" presetClass="entr" presetSubtype="8" fill="hold"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1000"/>
                                        <p:tgtEl>
                                          <p:spTgt spid="7"/>
                                        </p:tgtEl>
                                      </p:cBhvr>
                                    </p:animEffect>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0" presetClass="path" presetSubtype="0" accel="50000" decel="50000" fill="hold" nodeType="withEffect">
                                  <p:stCondLst>
                                    <p:cond delay="0"/>
                                  </p:stCondLst>
                                  <p:childTnLst>
                                    <p:animMotion origin="layout" path="M -0.01303 0.00532 L -0.08321 0.01064 " pathEditMode="relative" rAng="0" ptsTypes="AA">
                                      <p:cBhvr>
                                        <p:cTn id="26" dur="2000" fill="hold"/>
                                        <p:tgtEl>
                                          <p:spTgt spid="19"/>
                                        </p:tgtEl>
                                        <p:attrNameLst>
                                          <p:attrName>ppt_x</p:attrName>
                                          <p:attrName>ppt_y</p:attrName>
                                        </p:attrNameLst>
                                      </p:cBhvr>
                                      <p:rCtr x="-3509" y="25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5523" y="267017"/>
            <a:ext cx="8686800" cy="1143000"/>
          </a:xfrm>
        </p:spPr>
        <p:txBody>
          <a:bodyPr>
            <a:normAutofit/>
          </a:bodyPr>
          <a:lstStyle/>
          <a:p>
            <a:r>
              <a:rPr lang="en-US" dirty="0" smtClean="0"/>
              <a:t>Activity 1: </a:t>
            </a:r>
            <a:r>
              <a:rPr lang="en-US" dirty="0" smtClean="0"/>
              <a:t>Flashlight and Laser Beams</a:t>
            </a:r>
            <a:endParaRPr lang="en-US" dirty="0"/>
          </a:p>
        </p:txBody>
      </p:sp>
      <p:grpSp>
        <p:nvGrpSpPr>
          <p:cNvPr id="15" name="Group 14"/>
          <p:cNvGrpSpPr/>
          <p:nvPr/>
        </p:nvGrpSpPr>
        <p:grpSpPr>
          <a:xfrm>
            <a:off x="2312578" y="5427865"/>
            <a:ext cx="1322752" cy="170253"/>
            <a:chOff x="3360437" y="6121883"/>
            <a:chExt cx="555357" cy="47690"/>
          </a:xfrm>
        </p:grpSpPr>
        <p:sp>
          <p:nvSpPr>
            <p:cNvPr id="16" name="Rectangle 15"/>
            <p:cNvSpPr>
              <a:spLocks noChangeArrowheads="1"/>
            </p:cNvSpPr>
            <p:nvPr/>
          </p:nvSpPr>
          <p:spPr bwMode="auto">
            <a:xfrm>
              <a:off x="3360437" y="6121883"/>
              <a:ext cx="555357" cy="43981"/>
            </a:xfrm>
            <a:prstGeom prst="rect">
              <a:avLst/>
            </a:prstGeom>
            <a:solidFill>
              <a:srgbClr val="808080"/>
            </a:solidFill>
            <a:ln w="9525">
              <a:solidFill>
                <a:srgbClr val="000000"/>
              </a:solidFill>
              <a:miter lim="800000"/>
              <a:headEnd/>
              <a:tailEnd/>
            </a:ln>
          </p:spPr>
          <p:txBody>
            <a:bodyPr rot="0" vert="horz" wrap="square" lIns="91440" tIns="45720" rIns="91440" bIns="45720" anchor="t" anchorCtr="0" upright="1">
              <a:noAutofit/>
            </a:bodyPr>
            <a:lstStyle/>
            <a:p>
              <a:endParaRPr lang="en-US"/>
            </a:p>
          </p:txBody>
        </p:sp>
        <p:sp>
          <p:nvSpPr>
            <p:cNvPr id="17" name="Oval 16"/>
            <p:cNvSpPr>
              <a:spLocks noChangeArrowheads="1"/>
            </p:cNvSpPr>
            <p:nvPr/>
          </p:nvSpPr>
          <p:spPr bwMode="auto">
            <a:xfrm>
              <a:off x="3751407" y="6133806"/>
              <a:ext cx="35543" cy="35767"/>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grpSp>
      <p:grpSp>
        <p:nvGrpSpPr>
          <p:cNvPr id="18" name="Group 17"/>
          <p:cNvGrpSpPr/>
          <p:nvPr/>
        </p:nvGrpSpPr>
        <p:grpSpPr>
          <a:xfrm>
            <a:off x="2179440" y="5736942"/>
            <a:ext cx="1586602" cy="533042"/>
            <a:chOff x="2023704" y="3539647"/>
            <a:chExt cx="1904880" cy="533041"/>
          </a:xfrm>
        </p:grpSpPr>
        <p:sp>
          <p:nvSpPr>
            <p:cNvPr id="19" name="Trapezoid 18"/>
            <p:cNvSpPr/>
            <p:nvPr/>
          </p:nvSpPr>
          <p:spPr>
            <a:xfrm rot="16200000">
              <a:off x="3324945" y="3469050"/>
              <a:ext cx="533041" cy="674236"/>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2023704" y="3672889"/>
              <a:ext cx="1301246" cy="266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flipV="1">
              <a:off x="2948686" y="3578813"/>
              <a:ext cx="156777" cy="91440"/>
            </a:xfrm>
            <a:prstGeom prst="rect">
              <a:avLst/>
            </a:prstGeom>
            <a:solidFill>
              <a:srgbClr val="C0504D"/>
            </a:solidFill>
            <a:ln>
              <a:solidFill>
                <a:srgbClr val="C050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2" name="Cube 21"/>
          <p:cNvSpPr/>
          <p:nvPr/>
        </p:nvSpPr>
        <p:spPr>
          <a:xfrm>
            <a:off x="6476162" y="5226865"/>
            <a:ext cx="45719" cy="1254393"/>
          </a:xfrm>
          <a:prstGeom prst="cube">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2179440" y="6424857"/>
            <a:ext cx="5565572" cy="369332"/>
          </a:xfrm>
          <a:prstGeom prst="rect">
            <a:avLst/>
          </a:prstGeom>
          <a:noFill/>
        </p:spPr>
        <p:txBody>
          <a:bodyPr wrap="square" rtlCol="0">
            <a:spAutoFit/>
          </a:bodyPr>
          <a:lstStyle/>
          <a:p>
            <a:r>
              <a:rPr lang="en-US" dirty="0" smtClean="0"/>
              <a:t>Flashlight	 or Laser		</a:t>
            </a:r>
            <a:r>
              <a:rPr lang="en-US" dirty="0"/>
              <a:t>	</a:t>
            </a:r>
            <a:r>
              <a:rPr lang="en-US" dirty="0" smtClean="0"/>
              <a:t>		wall or screen</a:t>
            </a:r>
            <a:endParaRPr lang="en-US" dirty="0"/>
          </a:p>
        </p:txBody>
      </p:sp>
      <p:sp>
        <p:nvSpPr>
          <p:cNvPr id="24" name="TextBox 23"/>
          <p:cNvSpPr txBox="1"/>
          <p:nvPr/>
        </p:nvSpPr>
        <p:spPr>
          <a:xfrm>
            <a:off x="86766" y="1711192"/>
            <a:ext cx="9057234" cy="3693318"/>
          </a:xfrm>
          <a:prstGeom prst="rect">
            <a:avLst/>
          </a:prstGeom>
          <a:noFill/>
        </p:spPr>
        <p:txBody>
          <a:bodyPr wrap="square" rtlCol="0">
            <a:spAutoFit/>
          </a:bodyPr>
          <a:lstStyle/>
          <a:p>
            <a:pPr marL="342900" indent="-342900">
              <a:buFont typeface="Arial"/>
              <a:buChar char="•"/>
            </a:pPr>
            <a:r>
              <a:rPr lang="en-US" sz="2600" dirty="0" smtClean="0"/>
              <a:t>Place the laser on a table about one meter from a wall. Measure the diameter of the spot and record your measurement.</a:t>
            </a:r>
          </a:p>
          <a:p>
            <a:pPr marL="342900" indent="-342900">
              <a:buFont typeface="Arial"/>
              <a:buChar char="•"/>
            </a:pPr>
            <a:r>
              <a:rPr lang="en-US" sz="2600" dirty="0" smtClean="0"/>
              <a:t>Now move the laser to about two meters from the wall. Measure </a:t>
            </a:r>
            <a:r>
              <a:rPr lang="en-US" sz="2600" dirty="0"/>
              <a:t>the diameter of the spot and </a:t>
            </a:r>
            <a:r>
              <a:rPr lang="en-US" sz="2600" dirty="0" smtClean="0"/>
              <a:t>record </a:t>
            </a:r>
            <a:r>
              <a:rPr lang="en-US" sz="2600" dirty="0"/>
              <a:t>your </a:t>
            </a:r>
            <a:r>
              <a:rPr lang="en-US" sz="2600" dirty="0" smtClean="0"/>
              <a:t>measurement. </a:t>
            </a:r>
          </a:p>
          <a:p>
            <a:pPr marL="342900" indent="-342900">
              <a:buFont typeface="Arial"/>
              <a:buChar char="•"/>
            </a:pPr>
            <a:r>
              <a:rPr lang="en-US" sz="2600" dirty="0" smtClean="0"/>
              <a:t>How much did the spot size increase between 1 and 2 meters?</a:t>
            </a:r>
          </a:p>
          <a:p>
            <a:pPr marL="342900" indent="-342900">
              <a:buFont typeface="Arial"/>
              <a:buChar char="•"/>
            </a:pPr>
            <a:r>
              <a:rPr lang="en-US" sz="2600" dirty="0" smtClean="0"/>
              <a:t>Repeat with the flashlight. How much did the flashlight spot</a:t>
            </a:r>
            <a:br>
              <a:rPr lang="en-US" sz="2600" dirty="0" smtClean="0"/>
            </a:br>
            <a:r>
              <a:rPr lang="en-US" sz="2600" dirty="0" smtClean="0"/>
              <a:t>size increase between 1 and 2 meters?</a:t>
            </a:r>
          </a:p>
        </p:txBody>
      </p:sp>
    </p:spTree>
    <p:extLst>
      <p:ext uri="{BB962C8B-B14F-4D97-AF65-F5344CB8AC3E}">
        <p14:creationId xmlns:p14="http://schemas.microsoft.com/office/powerpoint/2010/main" val="395421139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2347858" y="5216173"/>
            <a:ext cx="1322752" cy="170253"/>
            <a:chOff x="3360437" y="6121883"/>
            <a:chExt cx="555357" cy="47690"/>
          </a:xfrm>
        </p:grpSpPr>
        <p:sp>
          <p:nvSpPr>
            <p:cNvPr id="16" name="Rectangle 15"/>
            <p:cNvSpPr>
              <a:spLocks noChangeArrowheads="1"/>
            </p:cNvSpPr>
            <p:nvPr/>
          </p:nvSpPr>
          <p:spPr bwMode="auto">
            <a:xfrm>
              <a:off x="3360437" y="6121883"/>
              <a:ext cx="555357" cy="43981"/>
            </a:xfrm>
            <a:prstGeom prst="rect">
              <a:avLst/>
            </a:prstGeom>
            <a:solidFill>
              <a:srgbClr val="808080"/>
            </a:solidFill>
            <a:ln w="9525">
              <a:solidFill>
                <a:srgbClr val="000000"/>
              </a:solidFill>
              <a:miter lim="800000"/>
              <a:headEnd/>
              <a:tailEnd/>
            </a:ln>
          </p:spPr>
          <p:txBody>
            <a:bodyPr rot="0" vert="horz" wrap="square" lIns="91440" tIns="45720" rIns="91440" bIns="45720" anchor="t" anchorCtr="0" upright="1">
              <a:noAutofit/>
            </a:bodyPr>
            <a:lstStyle/>
            <a:p>
              <a:endParaRPr lang="en-US"/>
            </a:p>
          </p:txBody>
        </p:sp>
        <p:sp>
          <p:nvSpPr>
            <p:cNvPr id="17" name="Oval 16"/>
            <p:cNvSpPr>
              <a:spLocks noChangeArrowheads="1"/>
            </p:cNvSpPr>
            <p:nvPr/>
          </p:nvSpPr>
          <p:spPr bwMode="auto">
            <a:xfrm>
              <a:off x="3751407" y="6133806"/>
              <a:ext cx="35543" cy="35767"/>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grpSp>
      <p:grpSp>
        <p:nvGrpSpPr>
          <p:cNvPr id="18" name="Group 17"/>
          <p:cNvGrpSpPr/>
          <p:nvPr/>
        </p:nvGrpSpPr>
        <p:grpSpPr>
          <a:xfrm>
            <a:off x="2179440" y="5595814"/>
            <a:ext cx="1586602" cy="533042"/>
            <a:chOff x="2023704" y="3539647"/>
            <a:chExt cx="1904880" cy="533041"/>
          </a:xfrm>
        </p:grpSpPr>
        <p:sp>
          <p:nvSpPr>
            <p:cNvPr id="19" name="Trapezoid 18"/>
            <p:cNvSpPr/>
            <p:nvPr/>
          </p:nvSpPr>
          <p:spPr>
            <a:xfrm rot="16200000">
              <a:off x="3324945" y="3469050"/>
              <a:ext cx="533041" cy="674236"/>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2023704" y="3672889"/>
              <a:ext cx="1301246" cy="266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flipV="1">
              <a:off x="2948686" y="3578813"/>
              <a:ext cx="156777" cy="91440"/>
            </a:xfrm>
            <a:prstGeom prst="rect">
              <a:avLst/>
            </a:prstGeom>
            <a:solidFill>
              <a:srgbClr val="C0504D"/>
            </a:solidFill>
            <a:ln>
              <a:solidFill>
                <a:srgbClr val="C050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2" name="Cube 21"/>
          <p:cNvSpPr/>
          <p:nvPr/>
        </p:nvSpPr>
        <p:spPr>
          <a:xfrm>
            <a:off x="6476162" y="5085737"/>
            <a:ext cx="45719" cy="1254393"/>
          </a:xfrm>
          <a:prstGeom prst="cube">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TextBox 22"/>
          <p:cNvSpPr txBox="1"/>
          <p:nvPr/>
        </p:nvSpPr>
        <p:spPr>
          <a:xfrm>
            <a:off x="2179440" y="6283729"/>
            <a:ext cx="5565572" cy="369332"/>
          </a:xfrm>
          <a:prstGeom prst="rect">
            <a:avLst/>
          </a:prstGeom>
          <a:noFill/>
        </p:spPr>
        <p:txBody>
          <a:bodyPr wrap="square" rtlCol="0">
            <a:spAutoFit/>
          </a:bodyPr>
          <a:lstStyle/>
          <a:p>
            <a:r>
              <a:rPr lang="en-US" dirty="0" smtClean="0"/>
              <a:t>Flashlight	 or Laser		</a:t>
            </a:r>
            <a:r>
              <a:rPr lang="en-US" dirty="0"/>
              <a:t>	</a:t>
            </a:r>
            <a:r>
              <a:rPr lang="en-US" dirty="0" smtClean="0"/>
              <a:t>		wall or screen</a:t>
            </a:r>
            <a:endParaRPr lang="en-US" dirty="0"/>
          </a:p>
        </p:txBody>
      </p:sp>
      <p:sp>
        <p:nvSpPr>
          <p:cNvPr id="24" name="TextBox 23"/>
          <p:cNvSpPr txBox="1"/>
          <p:nvPr/>
        </p:nvSpPr>
        <p:spPr>
          <a:xfrm>
            <a:off x="457200" y="1669417"/>
            <a:ext cx="8229600" cy="3194721"/>
          </a:xfrm>
          <a:prstGeom prst="rect">
            <a:avLst/>
          </a:prstGeom>
          <a:noFill/>
        </p:spPr>
        <p:txBody>
          <a:bodyPr wrap="square" rtlCol="0">
            <a:spAutoFit/>
          </a:bodyPr>
          <a:lstStyle/>
          <a:p>
            <a:pPr marL="342900" indent="-342900">
              <a:buFont typeface="Arial"/>
              <a:buChar char="•"/>
            </a:pPr>
            <a:r>
              <a:rPr lang="en-US" sz="3600" dirty="0" smtClean="0"/>
              <a:t>Compared to ordinary light sources, laser beams do not spread much as they travel.</a:t>
            </a:r>
          </a:p>
          <a:p>
            <a:pPr>
              <a:lnSpc>
                <a:spcPct val="60000"/>
              </a:lnSpc>
            </a:pPr>
            <a:endParaRPr lang="en-US" sz="3600" dirty="0"/>
          </a:p>
          <a:p>
            <a:pPr marL="342900" indent="-342900">
              <a:buFont typeface="Arial"/>
              <a:buChar char="•"/>
            </a:pPr>
            <a:r>
              <a:rPr lang="en-US" sz="3600" dirty="0" smtClean="0"/>
              <a:t>We say laser beams do not </a:t>
            </a:r>
            <a:r>
              <a:rPr lang="en-US" sz="3600" i="1" dirty="0" smtClean="0">
                <a:solidFill>
                  <a:srgbClr val="FF0000"/>
                </a:solidFill>
              </a:rPr>
              <a:t>diverge</a:t>
            </a:r>
            <a:r>
              <a:rPr lang="en-US" sz="3600" i="1" dirty="0" smtClean="0"/>
              <a:t> </a:t>
            </a:r>
            <a:r>
              <a:rPr lang="en-US" sz="3600" dirty="0" smtClean="0"/>
              <a:t>as much as flashlight beams.</a:t>
            </a:r>
          </a:p>
        </p:txBody>
      </p:sp>
      <p:cxnSp>
        <p:nvCxnSpPr>
          <p:cNvPr id="4" name="Straight Connector 3"/>
          <p:cNvCxnSpPr/>
          <p:nvPr/>
        </p:nvCxnSpPr>
        <p:spPr>
          <a:xfrm flipV="1">
            <a:off x="3670610" y="5241097"/>
            <a:ext cx="2805552" cy="3594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5" name="Trapezoid 4"/>
          <p:cNvSpPr/>
          <p:nvPr/>
        </p:nvSpPr>
        <p:spPr>
          <a:xfrm rot="16200000">
            <a:off x="4716532" y="4524140"/>
            <a:ext cx="809139" cy="2710120"/>
          </a:xfrm>
          <a:prstGeom prst="trapezoid">
            <a:avLst/>
          </a:prstGeom>
          <a:solidFill>
            <a:schemeClr val="bg1">
              <a:lumMod val="9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Title 1"/>
          <p:cNvSpPr>
            <a:spLocks noGrp="1"/>
          </p:cNvSpPr>
          <p:nvPr>
            <p:ph type="title"/>
          </p:nvPr>
        </p:nvSpPr>
        <p:spPr/>
        <p:txBody>
          <a:bodyPr>
            <a:normAutofit fontScale="90000"/>
          </a:bodyPr>
          <a:lstStyle/>
          <a:p>
            <a:r>
              <a:rPr lang="en-US" dirty="0" smtClean="0"/>
              <a:t>Activity 1: </a:t>
            </a:r>
            <a:r>
              <a:rPr lang="en-US" dirty="0" smtClean="0"/>
              <a:t>Flashlight and Laser Beams</a:t>
            </a:r>
            <a:endParaRPr lang="en-US" dirty="0"/>
          </a:p>
        </p:txBody>
      </p:sp>
    </p:spTree>
    <p:extLst>
      <p:ext uri="{BB962C8B-B14F-4D97-AF65-F5344CB8AC3E}">
        <p14:creationId xmlns:p14="http://schemas.microsoft.com/office/powerpoint/2010/main" val="3198358746"/>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1677" y="274638"/>
            <a:ext cx="8714031" cy="1143000"/>
          </a:xfrm>
        </p:spPr>
        <p:txBody>
          <a:bodyPr>
            <a:normAutofit/>
          </a:bodyPr>
          <a:lstStyle/>
          <a:p>
            <a:r>
              <a:rPr lang="en-US" dirty="0" smtClean="0"/>
              <a:t>Activity 2: </a:t>
            </a:r>
            <a:r>
              <a:rPr lang="en-US" dirty="0" smtClean="0"/>
              <a:t>Flashlight and Laser Colors</a:t>
            </a:r>
            <a:endParaRPr lang="en-US" dirty="0"/>
          </a:p>
        </p:txBody>
      </p:sp>
      <p:grpSp>
        <p:nvGrpSpPr>
          <p:cNvPr id="30" name="Group 29"/>
          <p:cNvGrpSpPr/>
          <p:nvPr/>
        </p:nvGrpSpPr>
        <p:grpSpPr>
          <a:xfrm>
            <a:off x="2347858" y="5127968"/>
            <a:ext cx="1322752" cy="170253"/>
            <a:chOff x="3360437" y="6121883"/>
            <a:chExt cx="555357" cy="47690"/>
          </a:xfrm>
        </p:grpSpPr>
        <p:sp>
          <p:nvSpPr>
            <p:cNvPr id="11" name="Rectangle 10"/>
            <p:cNvSpPr>
              <a:spLocks noChangeArrowheads="1"/>
            </p:cNvSpPr>
            <p:nvPr/>
          </p:nvSpPr>
          <p:spPr bwMode="auto">
            <a:xfrm>
              <a:off x="3360437" y="6121883"/>
              <a:ext cx="555357" cy="43981"/>
            </a:xfrm>
            <a:prstGeom prst="rect">
              <a:avLst/>
            </a:prstGeom>
            <a:solidFill>
              <a:srgbClr val="808080"/>
            </a:solidFill>
            <a:ln w="9525">
              <a:solidFill>
                <a:srgbClr val="000000"/>
              </a:solidFill>
              <a:miter lim="800000"/>
              <a:headEnd/>
              <a:tailEnd/>
            </a:ln>
          </p:spPr>
          <p:txBody>
            <a:bodyPr rot="0" vert="horz" wrap="square" lIns="91440" tIns="45720" rIns="91440" bIns="45720" anchor="t" anchorCtr="0" upright="1">
              <a:noAutofit/>
            </a:bodyPr>
            <a:lstStyle/>
            <a:p>
              <a:endParaRPr lang="en-US"/>
            </a:p>
          </p:txBody>
        </p:sp>
        <p:sp>
          <p:nvSpPr>
            <p:cNvPr id="12" name="Oval 11"/>
            <p:cNvSpPr>
              <a:spLocks noChangeArrowheads="1"/>
            </p:cNvSpPr>
            <p:nvPr/>
          </p:nvSpPr>
          <p:spPr bwMode="auto">
            <a:xfrm>
              <a:off x="3751407" y="6133806"/>
              <a:ext cx="35543" cy="35767"/>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grpSp>
      <p:grpSp>
        <p:nvGrpSpPr>
          <p:cNvPr id="31" name="Group 30"/>
          <p:cNvGrpSpPr/>
          <p:nvPr/>
        </p:nvGrpSpPr>
        <p:grpSpPr>
          <a:xfrm>
            <a:off x="2179440" y="5542891"/>
            <a:ext cx="1586602" cy="533042"/>
            <a:chOff x="2023704" y="3539647"/>
            <a:chExt cx="1904880" cy="533041"/>
          </a:xfrm>
        </p:grpSpPr>
        <p:sp>
          <p:nvSpPr>
            <p:cNvPr id="24" name="Trapezoid 23"/>
            <p:cNvSpPr/>
            <p:nvPr/>
          </p:nvSpPr>
          <p:spPr>
            <a:xfrm rot="16200000">
              <a:off x="3324945" y="3469050"/>
              <a:ext cx="533041" cy="674236"/>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2023704" y="3672889"/>
              <a:ext cx="1301246" cy="266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flipV="1">
              <a:off x="2948686" y="3578813"/>
              <a:ext cx="156777" cy="91440"/>
            </a:xfrm>
            <a:prstGeom prst="rect">
              <a:avLst/>
            </a:prstGeom>
            <a:solidFill>
              <a:srgbClr val="C0504D"/>
            </a:solidFill>
            <a:ln>
              <a:solidFill>
                <a:srgbClr val="C050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8" name="Cube 27"/>
          <p:cNvSpPr/>
          <p:nvPr/>
        </p:nvSpPr>
        <p:spPr>
          <a:xfrm>
            <a:off x="6476162" y="4856404"/>
            <a:ext cx="45719" cy="1254393"/>
          </a:xfrm>
          <a:prstGeom prst="cube">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p:cNvSpPr txBox="1"/>
          <p:nvPr/>
        </p:nvSpPr>
        <p:spPr>
          <a:xfrm>
            <a:off x="2179440" y="6248447"/>
            <a:ext cx="5565572" cy="646331"/>
          </a:xfrm>
          <a:prstGeom prst="rect">
            <a:avLst/>
          </a:prstGeom>
          <a:noFill/>
        </p:spPr>
        <p:txBody>
          <a:bodyPr wrap="square" rtlCol="0">
            <a:spAutoFit/>
          </a:bodyPr>
          <a:lstStyle/>
          <a:p>
            <a:r>
              <a:rPr lang="en-US" dirty="0" smtClean="0"/>
              <a:t>Flashlight	 or Laser		Grating    		wall or screen</a:t>
            </a:r>
          </a:p>
          <a:p>
            <a:r>
              <a:rPr lang="en-US" dirty="0"/>
              <a:t> </a:t>
            </a:r>
            <a:r>
              <a:rPr lang="en-US" dirty="0" smtClean="0"/>
              <a:t>                                         or CD piece</a:t>
            </a:r>
            <a:endParaRPr lang="en-US" dirty="0"/>
          </a:p>
        </p:txBody>
      </p:sp>
      <p:sp>
        <p:nvSpPr>
          <p:cNvPr id="33" name="TextBox 32"/>
          <p:cNvSpPr txBox="1"/>
          <p:nvPr/>
        </p:nvSpPr>
        <p:spPr>
          <a:xfrm>
            <a:off x="86766" y="2028733"/>
            <a:ext cx="9057234" cy="1815882"/>
          </a:xfrm>
          <a:prstGeom prst="rect">
            <a:avLst/>
          </a:prstGeom>
          <a:noFill/>
        </p:spPr>
        <p:txBody>
          <a:bodyPr wrap="square" rtlCol="0">
            <a:spAutoFit/>
          </a:bodyPr>
          <a:lstStyle/>
          <a:p>
            <a:pPr marL="342900" indent="-342900">
              <a:buFont typeface="Arial"/>
              <a:buChar char="•"/>
            </a:pPr>
            <a:r>
              <a:rPr lang="en-US" sz="2800" dirty="0" smtClean="0"/>
              <a:t>Shine the laser through a grating so the spectrum is displayed on the wall.  Record any colors you see.</a:t>
            </a:r>
          </a:p>
          <a:p>
            <a:pPr marL="342900" indent="-342900">
              <a:buFont typeface="Arial"/>
              <a:buChar char="•"/>
            </a:pPr>
            <a:r>
              <a:rPr lang="en-US" sz="2800" dirty="0" smtClean="0"/>
              <a:t>Repeat with the flashlight. Record any colors that appear in the spots on the wall. </a:t>
            </a:r>
          </a:p>
        </p:txBody>
      </p:sp>
      <p:sp>
        <p:nvSpPr>
          <p:cNvPr id="3" name="Cube 2"/>
          <p:cNvSpPr/>
          <p:nvPr/>
        </p:nvSpPr>
        <p:spPr>
          <a:xfrm>
            <a:off x="4974406" y="5080130"/>
            <a:ext cx="261423" cy="1062275"/>
          </a:xfrm>
          <a:prstGeom prst="cube">
            <a:avLst>
              <a:gd name="adj" fmla="val 45590"/>
            </a:avLst>
          </a:prstGeom>
          <a:scene3d>
            <a:camera prst="orthographicFront">
              <a:rot lat="0" lon="1026087"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tx1"/>
                </a:solidFill>
              </a:ln>
              <a:solidFill>
                <a:schemeClr val="bg1">
                  <a:lumMod val="65000"/>
                </a:schemeClr>
              </a:solidFill>
            </a:endParaRPr>
          </a:p>
        </p:txBody>
      </p:sp>
    </p:spTree>
    <p:extLst>
      <p:ext uri="{BB962C8B-B14F-4D97-AF65-F5344CB8AC3E}">
        <p14:creationId xmlns:p14="http://schemas.microsoft.com/office/powerpoint/2010/main" val="25833943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Group 29"/>
          <p:cNvGrpSpPr/>
          <p:nvPr/>
        </p:nvGrpSpPr>
        <p:grpSpPr>
          <a:xfrm>
            <a:off x="2347858" y="5127968"/>
            <a:ext cx="1322752" cy="170253"/>
            <a:chOff x="3360437" y="6121883"/>
            <a:chExt cx="555357" cy="47690"/>
          </a:xfrm>
        </p:grpSpPr>
        <p:sp>
          <p:nvSpPr>
            <p:cNvPr id="11" name="Rectangle 10"/>
            <p:cNvSpPr>
              <a:spLocks noChangeArrowheads="1"/>
            </p:cNvSpPr>
            <p:nvPr/>
          </p:nvSpPr>
          <p:spPr bwMode="auto">
            <a:xfrm>
              <a:off x="3360437" y="6121883"/>
              <a:ext cx="555357" cy="43981"/>
            </a:xfrm>
            <a:prstGeom prst="rect">
              <a:avLst/>
            </a:prstGeom>
            <a:solidFill>
              <a:srgbClr val="808080"/>
            </a:solidFill>
            <a:ln w="9525">
              <a:solidFill>
                <a:srgbClr val="000000"/>
              </a:solidFill>
              <a:miter lim="800000"/>
              <a:headEnd/>
              <a:tailEnd/>
            </a:ln>
          </p:spPr>
          <p:txBody>
            <a:bodyPr rot="0" vert="horz" wrap="square" lIns="91440" tIns="45720" rIns="91440" bIns="45720" anchor="t" anchorCtr="0" upright="1">
              <a:noAutofit/>
            </a:bodyPr>
            <a:lstStyle/>
            <a:p>
              <a:endParaRPr lang="en-US"/>
            </a:p>
          </p:txBody>
        </p:sp>
        <p:sp>
          <p:nvSpPr>
            <p:cNvPr id="12" name="Oval 11"/>
            <p:cNvSpPr>
              <a:spLocks noChangeArrowheads="1"/>
            </p:cNvSpPr>
            <p:nvPr/>
          </p:nvSpPr>
          <p:spPr bwMode="auto">
            <a:xfrm>
              <a:off x="3751407" y="6133806"/>
              <a:ext cx="35543" cy="35767"/>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grpSp>
      <p:grpSp>
        <p:nvGrpSpPr>
          <p:cNvPr id="31" name="Group 30"/>
          <p:cNvGrpSpPr/>
          <p:nvPr/>
        </p:nvGrpSpPr>
        <p:grpSpPr>
          <a:xfrm>
            <a:off x="2179440" y="5542891"/>
            <a:ext cx="1586602" cy="533042"/>
            <a:chOff x="2023704" y="3539647"/>
            <a:chExt cx="1904880" cy="533041"/>
          </a:xfrm>
        </p:grpSpPr>
        <p:sp>
          <p:nvSpPr>
            <p:cNvPr id="24" name="Trapezoid 23"/>
            <p:cNvSpPr/>
            <p:nvPr/>
          </p:nvSpPr>
          <p:spPr>
            <a:xfrm rot="16200000">
              <a:off x="3324945" y="3469050"/>
              <a:ext cx="533041" cy="674236"/>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2023704" y="3672889"/>
              <a:ext cx="1301246" cy="266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flipV="1">
              <a:off x="2948686" y="3578813"/>
              <a:ext cx="156777" cy="91440"/>
            </a:xfrm>
            <a:prstGeom prst="rect">
              <a:avLst/>
            </a:prstGeom>
            <a:solidFill>
              <a:srgbClr val="C0504D"/>
            </a:solidFill>
            <a:ln>
              <a:solidFill>
                <a:srgbClr val="C050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8" name="Cube 27"/>
          <p:cNvSpPr/>
          <p:nvPr/>
        </p:nvSpPr>
        <p:spPr>
          <a:xfrm>
            <a:off x="6476162" y="4856404"/>
            <a:ext cx="45719" cy="1254393"/>
          </a:xfrm>
          <a:prstGeom prst="cube">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p:cNvSpPr txBox="1"/>
          <p:nvPr/>
        </p:nvSpPr>
        <p:spPr>
          <a:xfrm>
            <a:off x="2179440" y="6283729"/>
            <a:ext cx="5565572" cy="369332"/>
          </a:xfrm>
          <a:prstGeom prst="rect">
            <a:avLst/>
          </a:prstGeom>
          <a:noFill/>
        </p:spPr>
        <p:txBody>
          <a:bodyPr wrap="square" rtlCol="0">
            <a:spAutoFit/>
          </a:bodyPr>
          <a:lstStyle/>
          <a:p>
            <a:r>
              <a:rPr lang="en-US" dirty="0" smtClean="0"/>
              <a:t>Flashlight	 or Laser		Grating		wall or screen</a:t>
            </a:r>
            <a:endParaRPr lang="en-US" dirty="0"/>
          </a:p>
        </p:txBody>
      </p:sp>
      <p:sp>
        <p:nvSpPr>
          <p:cNvPr id="13" name="TextBox 12"/>
          <p:cNvSpPr txBox="1"/>
          <p:nvPr/>
        </p:nvSpPr>
        <p:spPr>
          <a:xfrm>
            <a:off x="457200" y="1669417"/>
            <a:ext cx="8229600" cy="2696123"/>
          </a:xfrm>
          <a:prstGeom prst="rect">
            <a:avLst/>
          </a:prstGeom>
          <a:noFill/>
        </p:spPr>
        <p:txBody>
          <a:bodyPr wrap="square" rtlCol="0">
            <a:spAutoFit/>
          </a:bodyPr>
          <a:lstStyle/>
          <a:p>
            <a:pPr marL="342900" indent="-342900">
              <a:buFont typeface="Arial"/>
              <a:buChar char="•"/>
            </a:pPr>
            <a:r>
              <a:rPr lang="en-US" sz="3600" dirty="0" smtClean="0"/>
              <a:t>Compared to ordinary light sources that are made up of many colors, laser beams are only one color.</a:t>
            </a:r>
          </a:p>
          <a:p>
            <a:pPr>
              <a:lnSpc>
                <a:spcPct val="70000"/>
              </a:lnSpc>
            </a:pPr>
            <a:endParaRPr lang="en-US" sz="3600" dirty="0"/>
          </a:p>
          <a:p>
            <a:pPr marL="342900" indent="-342900">
              <a:buFont typeface="Arial"/>
              <a:buChar char="•"/>
            </a:pPr>
            <a:r>
              <a:rPr lang="en-US" sz="3600" dirty="0" smtClean="0"/>
              <a:t>Laser beams are </a:t>
            </a:r>
            <a:r>
              <a:rPr lang="en-US" sz="3600" i="1" dirty="0" smtClean="0">
                <a:solidFill>
                  <a:srgbClr val="FF0000"/>
                </a:solidFill>
              </a:rPr>
              <a:t>monochromatic</a:t>
            </a:r>
            <a:r>
              <a:rPr lang="en-US" sz="3600" i="1" dirty="0" smtClean="0"/>
              <a:t>.</a:t>
            </a:r>
            <a:endParaRPr lang="en-US" sz="3600" dirty="0" smtClean="0"/>
          </a:p>
        </p:txBody>
      </p:sp>
      <p:sp>
        <p:nvSpPr>
          <p:cNvPr id="14" name="Cube 13"/>
          <p:cNvSpPr/>
          <p:nvPr/>
        </p:nvSpPr>
        <p:spPr>
          <a:xfrm>
            <a:off x="4974406" y="5080130"/>
            <a:ext cx="261423" cy="1062275"/>
          </a:xfrm>
          <a:prstGeom prst="cube">
            <a:avLst>
              <a:gd name="adj" fmla="val 45590"/>
            </a:avLst>
          </a:prstGeom>
          <a:scene3d>
            <a:camera prst="orthographicFront">
              <a:rot lat="0" lon="1026087" rev="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chemeClr val="tx1"/>
                </a:solidFill>
              </a:ln>
              <a:solidFill>
                <a:schemeClr val="bg1">
                  <a:lumMod val="65000"/>
                </a:schemeClr>
              </a:solidFill>
            </a:endParaRPr>
          </a:p>
        </p:txBody>
      </p:sp>
      <p:sp>
        <p:nvSpPr>
          <p:cNvPr id="15" name="Title 1"/>
          <p:cNvSpPr>
            <a:spLocks noGrp="1"/>
          </p:cNvSpPr>
          <p:nvPr>
            <p:ph type="title"/>
          </p:nvPr>
        </p:nvSpPr>
        <p:spPr/>
        <p:txBody>
          <a:bodyPr>
            <a:normAutofit fontScale="90000"/>
          </a:bodyPr>
          <a:lstStyle/>
          <a:p>
            <a:r>
              <a:rPr lang="en-US" dirty="0" smtClean="0"/>
              <a:t>Activity 2: </a:t>
            </a:r>
            <a:r>
              <a:rPr lang="en-US" dirty="0" smtClean="0"/>
              <a:t>Flashlight and Laser Colors</a:t>
            </a:r>
            <a:endParaRPr lang="en-US" dirty="0"/>
          </a:p>
        </p:txBody>
      </p:sp>
    </p:spTree>
    <p:extLst>
      <p:ext uri="{BB962C8B-B14F-4D97-AF65-F5344CB8AC3E}">
        <p14:creationId xmlns:p14="http://schemas.microsoft.com/office/powerpoint/2010/main" val="429110612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Activity 3: </a:t>
            </a:r>
            <a:r>
              <a:rPr lang="en-US" dirty="0" smtClean="0"/>
              <a:t>Blobs and Speckles</a:t>
            </a:r>
            <a:endParaRPr lang="en-US" dirty="0"/>
          </a:p>
        </p:txBody>
      </p:sp>
      <p:grpSp>
        <p:nvGrpSpPr>
          <p:cNvPr id="30" name="Group 29"/>
          <p:cNvGrpSpPr/>
          <p:nvPr/>
        </p:nvGrpSpPr>
        <p:grpSpPr>
          <a:xfrm>
            <a:off x="2347858" y="4863353"/>
            <a:ext cx="1322752" cy="170253"/>
            <a:chOff x="3360437" y="6121883"/>
            <a:chExt cx="555357" cy="47690"/>
          </a:xfrm>
        </p:grpSpPr>
        <p:sp>
          <p:nvSpPr>
            <p:cNvPr id="11" name="Rectangle 10"/>
            <p:cNvSpPr>
              <a:spLocks noChangeArrowheads="1"/>
            </p:cNvSpPr>
            <p:nvPr/>
          </p:nvSpPr>
          <p:spPr bwMode="auto">
            <a:xfrm>
              <a:off x="3360437" y="6121883"/>
              <a:ext cx="555357" cy="43981"/>
            </a:xfrm>
            <a:prstGeom prst="rect">
              <a:avLst/>
            </a:prstGeom>
            <a:solidFill>
              <a:srgbClr val="808080"/>
            </a:solidFill>
            <a:ln w="9525">
              <a:solidFill>
                <a:srgbClr val="000000"/>
              </a:solidFill>
              <a:miter lim="800000"/>
              <a:headEnd/>
              <a:tailEnd/>
            </a:ln>
          </p:spPr>
          <p:txBody>
            <a:bodyPr rot="0" vert="horz" wrap="square" lIns="91440" tIns="45720" rIns="91440" bIns="45720" anchor="t" anchorCtr="0" upright="1">
              <a:noAutofit/>
            </a:bodyPr>
            <a:lstStyle/>
            <a:p>
              <a:endParaRPr lang="en-US"/>
            </a:p>
          </p:txBody>
        </p:sp>
        <p:sp>
          <p:nvSpPr>
            <p:cNvPr id="12" name="Oval 11"/>
            <p:cNvSpPr>
              <a:spLocks noChangeArrowheads="1"/>
            </p:cNvSpPr>
            <p:nvPr/>
          </p:nvSpPr>
          <p:spPr bwMode="auto">
            <a:xfrm>
              <a:off x="3751407" y="6133806"/>
              <a:ext cx="35543" cy="35767"/>
            </a:xfrm>
            <a:prstGeom prst="ellipse">
              <a:avLst/>
            </a:prstGeom>
            <a:solidFill>
              <a:srgbClr val="FFFFFF"/>
            </a:solidFill>
            <a:ln w="9525">
              <a:solidFill>
                <a:srgbClr val="000000"/>
              </a:solidFill>
              <a:round/>
              <a:headEnd/>
              <a:tailEnd/>
            </a:ln>
          </p:spPr>
          <p:txBody>
            <a:bodyPr rot="0" vert="horz" wrap="square" lIns="91440" tIns="45720" rIns="91440" bIns="45720" anchor="t" anchorCtr="0" upright="1">
              <a:noAutofit/>
            </a:bodyPr>
            <a:lstStyle/>
            <a:p>
              <a:endParaRPr lang="en-US"/>
            </a:p>
          </p:txBody>
        </p:sp>
      </p:grpSp>
      <p:grpSp>
        <p:nvGrpSpPr>
          <p:cNvPr id="31" name="Group 30"/>
          <p:cNvGrpSpPr/>
          <p:nvPr/>
        </p:nvGrpSpPr>
        <p:grpSpPr>
          <a:xfrm>
            <a:off x="2179440" y="5278276"/>
            <a:ext cx="1586602" cy="533042"/>
            <a:chOff x="2023704" y="3539647"/>
            <a:chExt cx="1904880" cy="533041"/>
          </a:xfrm>
        </p:grpSpPr>
        <p:sp>
          <p:nvSpPr>
            <p:cNvPr id="24" name="Trapezoid 23"/>
            <p:cNvSpPr/>
            <p:nvPr/>
          </p:nvSpPr>
          <p:spPr>
            <a:xfrm rot="16200000">
              <a:off x="3324945" y="3469050"/>
              <a:ext cx="533041" cy="674236"/>
            </a:xfrm>
            <a:prstGeom prst="trapezoi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2023704" y="3672889"/>
              <a:ext cx="1301246" cy="26655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Rectangle 25"/>
            <p:cNvSpPr/>
            <p:nvPr/>
          </p:nvSpPr>
          <p:spPr>
            <a:xfrm flipV="1">
              <a:off x="2948686" y="3578813"/>
              <a:ext cx="156777" cy="91440"/>
            </a:xfrm>
            <a:prstGeom prst="rect">
              <a:avLst/>
            </a:prstGeom>
            <a:solidFill>
              <a:srgbClr val="C0504D"/>
            </a:solidFill>
            <a:ln>
              <a:solidFill>
                <a:srgbClr val="C0504D"/>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28" name="Cube 27"/>
          <p:cNvSpPr/>
          <p:nvPr/>
        </p:nvSpPr>
        <p:spPr>
          <a:xfrm>
            <a:off x="6476162" y="4591789"/>
            <a:ext cx="45719" cy="1254393"/>
          </a:xfrm>
          <a:prstGeom prst="cube">
            <a:avLst/>
          </a:prstGeom>
          <a:solidFill>
            <a:schemeClr val="tx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TextBox 28"/>
          <p:cNvSpPr txBox="1"/>
          <p:nvPr/>
        </p:nvSpPr>
        <p:spPr>
          <a:xfrm>
            <a:off x="2179440" y="5983832"/>
            <a:ext cx="5565572" cy="646331"/>
          </a:xfrm>
          <a:prstGeom prst="rect">
            <a:avLst/>
          </a:prstGeom>
          <a:noFill/>
        </p:spPr>
        <p:txBody>
          <a:bodyPr wrap="square" rtlCol="0">
            <a:spAutoFit/>
          </a:bodyPr>
          <a:lstStyle/>
          <a:p>
            <a:r>
              <a:rPr lang="en-US" dirty="0" smtClean="0"/>
              <a:t>Flashlight	 or Laser covered			wall or screen</a:t>
            </a:r>
          </a:p>
          <a:p>
            <a:r>
              <a:rPr lang="en-US" dirty="0" smtClean="0"/>
              <a:t>with waxed paper</a:t>
            </a:r>
            <a:endParaRPr lang="en-US" dirty="0"/>
          </a:p>
        </p:txBody>
      </p:sp>
      <p:sp>
        <p:nvSpPr>
          <p:cNvPr id="3" name="Freeform 2"/>
          <p:cNvSpPr/>
          <p:nvPr/>
        </p:nvSpPr>
        <p:spPr>
          <a:xfrm>
            <a:off x="3328448" y="5225353"/>
            <a:ext cx="687950" cy="675324"/>
          </a:xfrm>
          <a:custGeom>
            <a:avLst/>
            <a:gdLst>
              <a:gd name="connsiteX0" fmla="*/ 52920 w 687950"/>
              <a:gd name="connsiteY0" fmla="*/ 52923 h 542082"/>
              <a:gd name="connsiteX1" fmla="*/ 52920 w 687950"/>
              <a:gd name="connsiteY1" fmla="*/ 52923 h 542082"/>
              <a:gd name="connsiteX2" fmla="*/ 546832 w 687950"/>
              <a:gd name="connsiteY2" fmla="*/ 88205 h 542082"/>
              <a:gd name="connsiteX3" fmla="*/ 599751 w 687950"/>
              <a:gd name="connsiteY3" fmla="*/ 105847 h 542082"/>
              <a:gd name="connsiteX4" fmla="*/ 687950 w 687950"/>
              <a:gd name="connsiteY4" fmla="*/ 246976 h 542082"/>
              <a:gd name="connsiteX5" fmla="*/ 652671 w 687950"/>
              <a:gd name="connsiteY5" fmla="*/ 335182 h 542082"/>
              <a:gd name="connsiteX6" fmla="*/ 599751 w 687950"/>
              <a:gd name="connsiteY6" fmla="*/ 352823 h 542082"/>
              <a:gd name="connsiteX7" fmla="*/ 546832 w 687950"/>
              <a:gd name="connsiteY7" fmla="*/ 388105 h 542082"/>
              <a:gd name="connsiteX8" fmla="*/ 511553 w 687950"/>
              <a:gd name="connsiteY8" fmla="*/ 441029 h 542082"/>
              <a:gd name="connsiteX9" fmla="*/ 299876 w 687950"/>
              <a:gd name="connsiteY9" fmla="*/ 511593 h 542082"/>
              <a:gd name="connsiteX10" fmla="*/ 246957 w 687950"/>
              <a:gd name="connsiteY10" fmla="*/ 493952 h 542082"/>
              <a:gd name="connsiteX11" fmla="*/ 70559 w 687950"/>
              <a:gd name="connsiteY11" fmla="*/ 476311 h 542082"/>
              <a:gd name="connsiteX12" fmla="*/ 35280 w 687950"/>
              <a:gd name="connsiteY12" fmla="*/ 405746 h 542082"/>
              <a:gd name="connsiteX13" fmla="*/ 70559 w 687950"/>
              <a:gd name="connsiteY13" fmla="*/ 317540 h 542082"/>
              <a:gd name="connsiteX14" fmla="*/ 105839 w 687950"/>
              <a:gd name="connsiteY14" fmla="*/ 282258 h 542082"/>
              <a:gd name="connsiteX15" fmla="*/ 141118 w 687950"/>
              <a:gd name="connsiteY15" fmla="*/ 211694 h 542082"/>
              <a:gd name="connsiteX16" fmla="*/ 123479 w 687950"/>
              <a:gd name="connsiteY16" fmla="*/ 123488 h 542082"/>
              <a:gd name="connsiteX17" fmla="*/ 17640 w 687950"/>
              <a:gd name="connsiteY17" fmla="*/ 52923 h 542082"/>
              <a:gd name="connsiteX18" fmla="*/ 0 w 687950"/>
              <a:gd name="connsiteY18" fmla="*/ 0 h 542082"/>
              <a:gd name="connsiteX19" fmla="*/ 52920 w 687950"/>
              <a:gd name="connsiteY19" fmla="*/ 52923 h 542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7950" h="542082">
                <a:moveTo>
                  <a:pt x="52920" y="52923"/>
                </a:moveTo>
                <a:lnTo>
                  <a:pt x="52920" y="52923"/>
                </a:lnTo>
                <a:cubicBezTo>
                  <a:pt x="247061" y="61365"/>
                  <a:pt x="379392" y="46341"/>
                  <a:pt x="546832" y="88205"/>
                </a:cubicBezTo>
                <a:cubicBezTo>
                  <a:pt x="564871" y="92715"/>
                  <a:pt x="582111" y="99966"/>
                  <a:pt x="599751" y="105847"/>
                </a:cubicBezTo>
                <a:cubicBezTo>
                  <a:pt x="641735" y="231807"/>
                  <a:pt x="604087" y="191063"/>
                  <a:pt x="687950" y="246976"/>
                </a:cubicBezTo>
                <a:cubicBezTo>
                  <a:pt x="676190" y="276378"/>
                  <a:pt x="672942" y="310854"/>
                  <a:pt x="652671" y="335182"/>
                </a:cubicBezTo>
                <a:cubicBezTo>
                  <a:pt x="640768" y="349467"/>
                  <a:pt x="616382" y="344507"/>
                  <a:pt x="599751" y="352823"/>
                </a:cubicBezTo>
                <a:cubicBezTo>
                  <a:pt x="580789" y="362305"/>
                  <a:pt x="564472" y="376344"/>
                  <a:pt x="546832" y="388105"/>
                </a:cubicBezTo>
                <a:cubicBezTo>
                  <a:pt x="535072" y="405746"/>
                  <a:pt x="518997" y="421177"/>
                  <a:pt x="511553" y="441029"/>
                </a:cubicBezTo>
                <a:cubicBezTo>
                  <a:pt x="455475" y="590582"/>
                  <a:pt x="579444" y="537010"/>
                  <a:pt x="299876" y="511593"/>
                </a:cubicBezTo>
                <a:cubicBezTo>
                  <a:pt x="282236" y="505713"/>
                  <a:pt x="265335" y="496780"/>
                  <a:pt x="246957" y="493952"/>
                </a:cubicBezTo>
                <a:cubicBezTo>
                  <a:pt x="188552" y="484966"/>
                  <a:pt x="125105" y="499041"/>
                  <a:pt x="70559" y="476311"/>
                </a:cubicBezTo>
                <a:cubicBezTo>
                  <a:pt x="46285" y="466196"/>
                  <a:pt x="47040" y="429268"/>
                  <a:pt x="35280" y="405746"/>
                </a:cubicBezTo>
                <a:cubicBezTo>
                  <a:pt x="47040" y="376344"/>
                  <a:pt x="54849" y="345035"/>
                  <a:pt x="70559" y="317540"/>
                </a:cubicBezTo>
                <a:cubicBezTo>
                  <a:pt x="78810" y="303099"/>
                  <a:pt x="96614" y="296097"/>
                  <a:pt x="105839" y="282258"/>
                </a:cubicBezTo>
                <a:cubicBezTo>
                  <a:pt x="120425" y="260377"/>
                  <a:pt x="129358" y="235215"/>
                  <a:pt x="141118" y="211694"/>
                </a:cubicBezTo>
                <a:cubicBezTo>
                  <a:pt x="135238" y="182292"/>
                  <a:pt x="141886" y="147157"/>
                  <a:pt x="123479" y="123488"/>
                </a:cubicBezTo>
                <a:cubicBezTo>
                  <a:pt x="97448" y="90017"/>
                  <a:pt x="17640" y="52923"/>
                  <a:pt x="17640" y="52923"/>
                </a:cubicBezTo>
                <a:lnTo>
                  <a:pt x="0" y="0"/>
                </a:lnTo>
                <a:lnTo>
                  <a:pt x="52920" y="52923"/>
                </a:lnTo>
                <a:close/>
              </a:path>
            </a:pathLst>
          </a:custGeom>
          <a:solidFill>
            <a:srgbClr val="F2F2F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Freeform 13"/>
          <p:cNvSpPr/>
          <p:nvPr/>
        </p:nvSpPr>
        <p:spPr>
          <a:xfrm>
            <a:off x="3227987" y="4739865"/>
            <a:ext cx="687950" cy="394905"/>
          </a:xfrm>
          <a:custGeom>
            <a:avLst/>
            <a:gdLst>
              <a:gd name="connsiteX0" fmla="*/ 52920 w 687950"/>
              <a:gd name="connsiteY0" fmla="*/ 52923 h 542082"/>
              <a:gd name="connsiteX1" fmla="*/ 52920 w 687950"/>
              <a:gd name="connsiteY1" fmla="*/ 52923 h 542082"/>
              <a:gd name="connsiteX2" fmla="*/ 546832 w 687950"/>
              <a:gd name="connsiteY2" fmla="*/ 88205 h 542082"/>
              <a:gd name="connsiteX3" fmla="*/ 599751 w 687950"/>
              <a:gd name="connsiteY3" fmla="*/ 105847 h 542082"/>
              <a:gd name="connsiteX4" fmla="*/ 687950 w 687950"/>
              <a:gd name="connsiteY4" fmla="*/ 246976 h 542082"/>
              <a:gd name="connsiteX5" fmla="*/ 652671 w 687950"/>
              <a:gd name="connsiteY5" fmla="*/ 335182 h 542082"/>
              <a:gd name="connsiteX6" fmla="*/ 599751 w 687950"/>
              <a:gd name="connsiteY6" fmla="*/ 352823 h 542082"/>
              <a:gd name="connsiteX7" fmla="*/ 546832 w 687950"/>
              <a:gd name="connsiteY7" fmla="*/ 388105 h 542082"/>
              <a:gd name="connsiteX8" fmla="*/ 511553 w 687950"/>
              <a:gd name="connsiteY8" fmla="*/ 441029 h 542082"/>
              <a:gd name="connsiteX9" fmla="*/ 299876 w 687950"/>
              <a:gd name="connsiteY9" fmla="*/ 511593 h 542082"/>
              <a:gd name="connsiteX10" fmla="*/ 246957 w 687950"/>
              <a:gd name="connsiteY10" fmla="*/ 493952 h 542082"/>
              <a:gd name="connsiteX11" fmla="*/ 70559 w 687950"/>
              <a:gd name="connsiteY11" fmla="*/ 476311 h 542082"/>
              <a:gd name="connsiteX12" fmla="*/ 35280 w 687950"/>
              <a:gd name="connsiteY12" fmla="*/ 405746 h 542082"/>
              <a:gd name="connsiteX13" fmla="*/ 70559 w 687950"/>
              <a:gd name="connsiteY13" fmla="*/ 317540 h 542082"/>
              <a:gd name="connsiteX14" fmla="*/ 105839 w 687950"/>
              <a:gd name="connsiteY14" fmla="*/ 282258 h 542082"/>
              <a:gd name="connsiteX15" fmla="*/ 141118 w 687950"/>
              <a:gd name="connsiteY15" fmla="*/ 211694 h 542082"/>
              <a:gd name="connsiteX16" fmla="*/ 123479 w 687950"/>
              <a:gd name="connsiteY16" fmla="*/ 123488 h 542082"/>
              <a:gd name="connsiteX17" fmla="*/ 17640 w 687950"/>
              <a:gd name="connsiteY17" fmla="*/ 52923 h 542082"/>
              <a:gd name="connsiteX18" fmla="*/ 0 w 687950"/>
              <a:gd name="connsiteY18" fmla="*/ 0 h 542082"/>
              <a:gd name="connsiteX19" fmla="*/ 52920 w 687950"/>
              <a:gd name="connsiteY19" fmla="*/ 52923 h 542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7950" h="542082">
                <a:moveTo>
                  <a:pt x="52920" y="52923"/>
                </a:moveTo>
                <a:lnTo>
                  <a:pt x="52920" y="52923"/>
                </a:lnTo>
                <a:cubicBezTo>
                  <a:pt x="247061" y="61365"/>
                  <a:pt x="379392" y="46341"/>
                  <a:pt x="546832" y="88205"/>
                </a:cubicBezTo>
                <a:cubicBezTo>
                  <a:pt x="564871" y="92715"/>
                  <a:pt x="582111" y="99966"/>
                  <a:pt x="599751" y="105847"/>
                </a:cubicBezTo>
                <a:cubicBezTo>
                  <a:pt x="641735" y="231807"/>
                  <a:pt x="604087" y="191063"/>
                  <a:pt x="687950" y="246976"/>
                </a:cubicBezTo>
                <a:cubicBezTo>
                  <a:pt x="676190" y="276378"/>
                  <a:pt x="672942" y="310854"/>
                  <a:pt x="652671" y="335182"/>
                </a:cubicBezTo>
                <a:cubicBezTo>
                  <a:pt x="640768" y="349467"/>
                  <a:pt x="616382" y="344507"/>
                  <a:pt x="599751" y="352823"/>
                </a:cubicBezTo>
                <a:cubicBezTo>
                  <a:pt x="580789" y="362305"/>
                  <a:pt x="564472" y="376344"/>
                  <a:pt x="546832" y="388105"/>
                </a:cubicBezTo>
                <a:cubicBezTo>
                  <a:pt x="535072" y="405746"/>
                  <a:pt x="518997" y="421177"/>
                  <a:pt x="511553" y="441029"/>
                </a:cubicBezTo>
                <a:cubicBezTo>
                  <a:pt x="455475" y="590582"/>
                  <a:pt x="579444" y="537010"/>
                  <a:pt x="299876" y="511593"/>
                </a:cubicBezTo>
                <a:cubicBezTo>
                  <a:pt x="282236" y="505713"/>
                  <a:pt x="265335" y="496780"/>
                  <a:pt x="246957" y="493952"/>
                </a:cubicBezTo>
                <a:cubicBezTo>
                  <a:pt x="188552" y="484966"/>
                  <a:pt x="125105" y="499041"/>
                  <a:pt x="70559" y="476311"/>
                </a:cubicBezTo>
                <a:cubicBezTo>
                  <a:pt x="46285" y="466196"/>
                  <a:pt x="47040" y="429268"/>
                  <a:pt x="35280" y="405746"/>
                </a:cubicBezTo>
                <a:cubicBezTo>
                  <a:pt x="47040" y="376344"/>
                  <a:pt x="54849" y="345035"/>
                  <a:pt x="70559" y="317540"/>
                </a:cubicBezTo>
                <a:cubicBezTo>
                  <a:pt x="78810" y="303099"/>
                  <a:pt x="96614" y="296097"/>
                  <a:pt x="105839" y="282258"/>
                </a:cubicBezTo>
                <a:cubicBezTo>
                  <a:pt x="120425" y="260377"/>
                  <a:pt x="129358" y="235215"/>
                  <a:pt x="141118" y="211694"/>
                </a:cubicBezTo>
                <a:cubicBezTo>
                  <a:pt x="135238" y="182292"/>
                  <a:pt x="141886" y="147157"/>
                  <a:pt x="123479" y="123488"/>
                </a:cubicBezTo>
                <a:cubicBezTo>
                  <a:pt x="97448" y="90017"/>
                  <a:pt x="17640" y="52923"/>
                  <a:pt x="17640" y="52923"/>
                </a:cubicBezTo>
                <a:lnTo>
                  <a:pt x="0" y="0"/>
                </a:lnTo>
                <a:lnTo>
                  <a:pt x="52920" y="52923"/>
                </a:lnTo>
                <a:close/>
              </a:path>
            </a:pathLst>
          </a:custGeom>
          <a:solidFill>
            <a:srgbClr val="F2F2F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86766" y="2028733"/>
            <a:ext cx="9057234" cy="2246769"/>
          </a:xfrm>
          <a:prstGeom prst="rect">
            <a:avLst/>
          </a:prstGeom>
          <a:noFill/>
        </p:spPr>
        <p:txBody>
          <a:bodyPr wrap="square" rtlCol="0">
            <a:spAutoFit/>
          </a:bodyPr>
          <a:lstStyle/>
          <a:p>
            <a:pPr marL="342900" indent="-342900">
              <a:buFont typeface="Arial"/>
              <a:buChar char="•"/>
            </a:pPr>
            <a:r>
              <a:rPr lang="en-US" sz="2800" dirty="0" smtClean="0"/>
              <a:t>Wrap the end of the laser with waxed paper to spread the beam into a wide spot and shine it onto </a:t>
            </a:r>
            <a:r>
              <a:rPr lang="en-US" sz="2800" dirty="0"/>
              <a:t>a</a:t>
            </a:r>
            <a:r>
              <a:rPr lang="en-US" sz="2800" dirty="0" smtClean="0"/>
              <a:t> wall.  Look carefully at the spot of light and record what you see.</a:t>
            </a:r>
          </a:p>
          <a:p>
            <a:pPr marL="342900" indent="-342900">
              <a:buFont typeface="Arial"/>
              <a:buChar char="•"/>
            </a:pPr>
            <a:r>
              <a:rPr lang="en-US" sz="2800" dirty="0" smtClean="0"/>
              <a:t>Repeat with the flashlight. </a:t>
            </a:r>
            <a:r>
              <a:rPr lang="en-US" sz="2800" dirty="0"/>
              <a:t>Look carefully at the spot of light and record what you see.</a:t>
            </a:r>
          </a:p>
        </p:txBody>
      </p:sp>
    </p:spTree>
    <p:extLst>
      <p:ext uri="{BB962C8B-B14F-4D97-AF65-F5344CB8AC3E}">
        <p14:creationId xmlns:p14="http://schemas.microsoft.com/office/powerpoint/2010/main" val="4062382177"/>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18292" y="1945908"/>
            <a:ext cx="8707416" cy="2677656"/>
          </a:xfrm>
          <a:prstGeom prst="rect">
            <a:avLst/>
          </a:prstGeom>
        </p:spPr>
        <p:txBody>
          <a:bodyPr wrap="square">
            <a:spAutoFit/>
          </a:bodyPr>
          <a:lstStyle/>
          <a:p>
            <a:pPr marL="457200" indent="-457200">
              <a:buFont typeface="Arial"/>
              <a:buChar char="•"/>
            </a:pPr>
            <a:r>
              <a:rPr lang="en-US" sz="2800" dirty="0" smtClean="0"/>
              <a:t>When the laser beam is out on the surface, the reflected light is “sparkly”. This is laser </a:t>
            </a:r>
            <a:r>
              <a:rPr lang="en-US" sz="2800" i="1" dirty="0" smtClean="0"/>
              <a:t>speckle.</a:t>
            </a:r>
          </a:p>
          <a:p>
            <a:pPr marL="457200" indent="-457200">
              <a:buFont typeface="Arial"/>
              <a:buChar char="•"/>
            </a:pPr>
            <a:r>
              <a:rPr lang="en-US" sz="2800" dirty="0" smtClean="0"/>
              <a:t>The monochromatic (one color) waves from the laser are “in step”</a:t>
            </a:r>
            <a:r>
              <a:rPr lang="en-US" sz="2800" i="1" dirty="0" smtClean="0"/>
              <a:t>. </a:t>
            </a:r>
            <a:r>
              <a:rPr lang="en-US" sz="2800" dirty="0" smtClean="0"/>
              <a:t>This causes the speckle pattern. We say laser light is </a:t>
            </a:r>
            <a:r>
              <a:rPr lang="en-US" sz="2800" i="1" dirty="0" smtClean="0">
                <a:solidFill>
                  <a:srgbClr val="FF0000"/>
                </a:solidFill>
              </a:rPr>
              <a:t>coherent</a:t>
            </a:r>
            <a:r>
              <a:rPr lang="en-US" sz="2800" dirty="0" smtClean="0"/>
              <a:t>.</a:t>
            </a:r>
          </a:p>
          <a:p>
            <a:pPr marL="457200" indent="-457200">
              <a:buFont typeface="Arial"/>
              <a:buChar char="•"/>
            </a:pPr>
            <a:r>
              <a:rPr lang="en-US" sz="2800" dirty="0" smtClean="0"/>
              <a:t>The waves from a flashlight are coherent (in step)</a:t>
            </a:r>
            <a:r>
              <a:rPr lang="en-US" sz="2800" i="1" dirty="0" smtClean="0"/>
              <a:t>.</a:t>
            </a:r>
            <a:endParaRPr lang="en-US" sz="2800" dirty="0"/>
          </a:p>
        </p:txBody>
      </p:sp>
      <p:grpSp>
        <p:nvGrpSpPr>
          <p:cNvPr id="5" name="Group 4"/>
          <p:cNvGrpSpPr/>
          <p:nvPr/>
        </p:nvGrpSpPr>
        <p:grpSpPr>
          <a:xfrm>
            <a:off x="1475416" y="5223642"/>
            <a:ext cx="2177765" cy="821383"/>
            <a:chOff x="768072" y="5126082"/>
            <a:chExt cx="3980627" cy="1059083"/>
          </a:xfrm>
        </p:grpSpPr>
        <p:sp>
          <p:nvSpPr>
            <p:cNvPr id="15" name="Freeform 14"/>
            <p:cNvSpPr>
              <a:spLocks/>
            </p:cNvSpPr>
            <p:nvPr/>
          </p:nvSpPr>
          <p:spPr bwMode="auto">
            <a:xfrm>
              <a:off x="2107999" y="5143660"/>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6" name="Freeform 15"/>
            <p:cNvSpPr>
              <a:spLocks/>
            </p:cNvSpPr>
            <p:nvPr/>
          </p:nvSpPr>
          <p:spPr bwMode="auto">
            <a:xfrm>
              <a:off x="787152" y="5126082"/>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7" name="Freeform 16"/>
            <p:cNvSpPr>
              <a:spLocks/>
            </p:cNvSpPr>
            <p:nvPr/>
          </p:nvSpPr>
          <p:spPr bwMode="auto">
            <a:xfrm>
              <a:off x="3426977" y="515845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8" name="Freeform 17"/>
            <p:cNvSpPr>
              <a:spLocks/>
            </p:cNvSpPr>
            <p:nvPr/>
          </p:nvSpPr>
          <p:spPr bwMode="auto">
            <a:xfrm>
              <a:off x="2101639" y="5348983"/>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9" name="Freeform 18"/>
            <p:cNvSpPr>
              <a:spLocks/>
            </p:cNvSpPr>
            <p:nvPr/>
          </p:nvSpPr>
          <p:spPr bwMode="auto">
            <a:xfrm>
              <a:off x="780792" y="5331405"/>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0" name="Freeform 19"/>
            <p:cNvSpPr>
              <a:spLocks/>
            </p:cNvSpPr>
            <p:nvPr/>
          </p:nvSpPr>
          <p:spPr bwMode="auto">
            <a:xfrm>
              <a:off x="3420617" y="5363782"/>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1" name="Freeform 20"/>
            <p:cNvSpPr>
              <a:spLocks/>
            </p:cNvSpPr>
            <p:nvPr/>
          </p:nvSpPr>
          <p:spPr bwMode="auto">
            <a:xfrm>
              <a:off x="2095279" y="555430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2" name="Freeform 21"/>
            <p:cNvSpPr>
              <a:spLocks/>
            </p:cNvSpPr>
            <p:nvPr/>
          </p:nvSpPr>
          <p:spPr bwMode="auto">
            <a:xfrm>
              <a:off x="774432" y="553672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3" name="Freeform 22"/>
            <p:cNvSpPr>
              <a:spLocks/>
            </p:cNvSpPr>
            <p:nvPr/>
          </p:nvSpPr>
          <p:spPr bwMode="auto">
            <a:xfrm>
              <a:off x="3414257" y="5569105"/>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27" name="Freeform 26"/>
            <p:cNvSpPr>
              <a:spLocks/>
            </p:cNvSpPr>
            <p:nvPr/>
          </p:nvSpPr>
          <p:spPr bwMode="auto">
            <a:xfrm>
              <a:off x="2088919" y="575962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33" name="Freeform 32"/>
            <p:cNvSpPr>
              <a:spLocks/>
            </p:cNvSpPr>
            <p:nvPr/>
          </p:nvSpPr>
          <p:spPr bwMode="auto">
            <a:xfrm>
              <a:off x="768072" y="5742051"/>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34" name="Freeform 33"/>
            <p:cNvSpPr>
              <a:spLocks/>
            </p:cNvSpPr>
            <p:nvPr/>
          </p:nvSpPr>
          <p:spPr bwMode="auto">
            <a:xfrm>
              <a:off x="3407897" y="577442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10" name="Group 9"/>
          <p:cNvGrpSpPr/>
          <p:nvPr/>
        </p:nvGrpSpPr>
        <p:grpSpPr>
          <a:xfrm>
            <a:off x="4850183" y="5223642"/>
            <a:ext cx="2222312" cy="962917"/>
            <a:chOff x="4479378" y="5294601"/>
            <a:chExt cx="3105710" cy="1269553"/>
          </a:xfrm>
        </p:grpSpPr>
        <p:grpSp>
          <p:nvGrpSpPr>
            <p:cNvPr id="8" name="Group 7"/>
            <p:cNvGrpSpPr/>
            <p:nvPr/>
          </p:nvGrpSpPr>
          <p:grpSpPr>
            <a:xfrm>
              <a:off x="4975775" y="6006812"/>
              <a:ext cx="2587366" cy="452611"/>
              <a:chOff x="4743563" y="5141638"/>
              <a:chExt cx="2167327" cy="343661"/>
            </a:xfrm>
          </p:grpSpPr>
          <p:sp>
            <p:nvSpPr>
              <p:cNvPr id="36" name="Freeform 35"/>
              <p:cNvSpPr>
                <a:spLocks/>
              </p:cNvSpPr>
              <p:nvPr/>
            </p:nvSpPr>
            <p:spPr bwMode="auto">
              <a:xfrm>
                <a:off x="5466187" y="5155271"/>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FF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37" name="Freeform 36"/>
              <p:cNvSpPr>
                <a:spLocks/>
              </p:cNvSpPr>
              <p:nvPr/>
            </p:nvSpPr>
            <p:spPr bwMode="auto">
              <a:xfrm>
                <a:off x="4743563" y="5141638"/>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FF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38" name="Freeform 37"/>
              <p:cNvSpPr>
                <a:spLocks/>
              </p:cNvSpPr>
              <p:nvPr/>
            </p:nvSpPr>
            <p:spPr bwMode="auto">
              <a:xfrm>
                <a:off x="6187788" y="5166748"/>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FF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9" name="Group 8"/>
            <p:cNvGrpSpPr/>
            <p:nvPr/>
          </p:nvGrpSpPr>
          <p:grpSpPr>
            <a:xfrm>
              <a:off x="4501325" y="5294601"/>
              <a:ext cx="3083763" cy="331036"/>
              <a:chOff x="4501325" y="5006431"/>
              <a:chExt cx="4389103" cy="316714"/>
            </a:xfrm>
          </p:grpSpPr>
          <p:sp>
            <p:nvSpPr>
              <p:cNvPr id="39" name="Freeform 38"/>
              <p:cNvSpPr>
                <a:spLocks/>
              </p:cNvSpPr>
              <p:nvPr/>
            </p:nvSpPr>
            <p:spPr bwMode="auto">
              <a:xfrm>
                <a:off x="5958227" y="5024072"/>
                <a:ext cx="1471338" cy="293370"/>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0" name="Freeform 39"/>
              <p:cNvSpPr>
                <a:spLocks/>
              </p:cNvSpPr>
              <p:nvPr/>
            </p:nvSpPr>
            <p:spPr bwMode="auto">
              <a:xfrm>
                <a:off x="4501325" y="5006431"/>
                <a:ext cx="1471338" cy="293370"/>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1" name="Freeform 40"/>
              <p:cNvSpPr>
                <a:spLocks/>
              </p:cNvSpPr>
              <p:nvPr/>
            </p:nvSpPr>
            <p:spPr bwMode="auto">
              <a:xfrm>
                <a:off x="7419090" y="5029775"/>
                <a:ext cx="1471338" cy="293370"/>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7" name="Group 6"/>
            <p:cNvGrpSpPr/>
            <p:nvPr/>
          </p:nvGrpSpPr>
          <p:grpSpPr>
            <a:xfrm>
              <a:off x="4824804" y="5460119"/>
              <a:ext cx="2760284" cy="489269"/>
              <a:chOff x="4824804" y="5460119"/>
              <a:chExt cx="2167327" cy="343661"/>
            </a:xfrm>
          </p:grpSpPr>
          <p:sp>
            <p:nvSpPr>
              <p:cNvPr id="42" name="Freeform 41"/>
              <p:cNvSpPr>
                <a:spLocks/>
              </p:cNvSpPr>
              <p:nvPr/>
            </p:nvSpPr>
            <p:spPr bwMode="auto">
              <a:xfrm>
                <a:off x="5547428" y="5473752"/>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accent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3" name="Freeform 42"/>
              <p:cNvSpPr>
                <a:spLocks/>
              </p:cNvSpPr>
              <p:nvPr/>
            </p:nvSpPr>
            <p:spPr bwMode="auto">
              <a:xfrm>
                <a:off x="4824804" y="5460119"/>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accent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4" name="Freeform 43"/>
              <p:cNvSpPr>
                <a:spLocks/>
              </p:cNvSpPr>
              <p:nvPr/>
            </p:nvSpPr>
            <p:spPr bwMode="auto">
              <a:xfrm>
                <a:off x="6269029" y="5485229"/>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accent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6" name="Group 5"/>
            <p:cNvGrpSpPr/>
            <p:nvPr/>
          </p:nvGrpSpPr>
          <p:grpSpPr>
            <a:xfrm>
              <a:off x="4743563" y="5741808"/>
              <a:ext cx="2587366" cy="343662"/>
              <a:chOff x="4821325" y="5725205"/>
              <a:chExt cx="2167326" cy="343662"/>
            </a:xfrm>
          </p:grpSpPr>
          <p:sp>
            <p:nvSpPr>
              <p:cNvPr id="45" name="Freeform 44"/>
              <p:cNvSpPr>
                <a:spLocks/>
              </p:cNvSpPr>
              <p:nvPr/>
            </p:nvSpPr>
            <p:spPr bwMode="auto">
              <a:xfrm>
                <a:off x="5543948" y="5738838"/>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8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6" name="Freeform 45"/>
              <p:cNvSpPr>
                <a:spLocks/>
              </p:cNvSpPr>
              <p:nvPr/>
            </p:nvSpPr>
            <p:spPr bwMode="auto">
              <a:xfrm>
                <a:off x="4821325" y="5725205"/>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8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7" name="Freeform 46"/>
              <p:cNvSpPr>
                <a:spLocks/>
              </p:cNvSpPr>
              <p:nvPr/>
            </p:nvSpPr>
            <p:spPr bwMode="auto">
              <a:xfrm>
                <a:off x="6265549" y="5750316"/>
                <a:ext cx="723102" cy="318551"/>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8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48" name="Group 47"/>
            <p:cNvGrpSpPr/>
            <p:nvPr/>
          </p:nvGrpSpPr>
          <p:grpSpPr>
            <a:xfrm>
              <a:off x="4479378" y="6233118"/>
              <a:ext cx="3083763" cy="331036"/>
              <a:chOff x="4501325" y="5006431"/>
              <a:chExt cx="4389103" cy="316714"/>
            </a:xfrm>
          </p:grpSpPr>
          <p:sp>
            <p:nvSpPr>
              <p:cNvPr id="49" name="Freeform 48"/>
              <p:cNvSpPr>
                <a:spLocks/>
              </p:cNvSpPr>
              <p:nvPr/>
            </p:nvSpPr>
            <p:spPr bwMode="auto">
              <a:xfrm>
                <a:off x="5958227" y="5024072"/>
                <a:ext cx="1471338" cy="293370"/>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0" name="Freeform 49"/>
              <p:cNvSpPr>
                <a:spLocks/>
              </p:cNvSpPr>
              <p:nvPr/>
            </p:nvSpPr>
            <p:spPr bwMode="auto">
              <a:xfrm>
                <a:off x="4501325" y="5006431"/>
                <a:ext cx="1471338" cy="293370"/>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1" name="Freeform 50"/>
              <p:cNvSpPr>
                <a:spLocks/>
              </p:cNvSpPr>
              <p:nvPr/>
            </p:nvSpPr>
            <p:spPr bwMode="auto">
              <a:xfrm>
                <a:off x="7419090" y="5029775"/>
                <a:ext cx="1471338" cy="293370"/>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FF000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sp>
        <p:nvSpPr>
          <p:cNvPr id="13" name="TextBox 12"/>
          <p:cNvSpPr txBox="1"/>
          <p:nvPr/>
        </p:nvSpPr>
        <p:spPr>
          <a:xfrm>
            <a:off x="1475416" y="6386099"/>
            <a:ext cx="7302852" cy="369332"/>
          </a:xfrm>
          <a:prstGeom prst="rect">
            <a:avLst/>
          </a:prstGeom>
          <a:noFill/>
        </p:spPr>
        <p:txBody>
          <a:bodyPr wrap="square" rtlCol="0">
            <a:spAutoFit/>
          </a:bodyPr>
          <a:lstStyle/>
          <a:p>
            <a:r>
              <a:rPr lang="en-US" dirty="0" smtClean="0"/>
              <a:t>Coherent light	(laser)				Ordinary light</a:t>
            </a:r>
            <a:endParaRPr lang="en-US" dirty="0"/>
          </a:p>
        </p:txBody>
      </p:sp>
      <p:sp>
        <p:nvSpPr>
          <p:cNvPr id="52" name="Title 1"/>
          <p:cNvSpPr>
            <a:spLocks noGrp="1"/>
          </p:cNvSpPr>
          <p:nvPr>
            <p:ph type="title"/>
          </p:nvPr>
        </p:nvSpPr>
        <p:spPr/>
        <p:txBody>
          <a:bodyPr>
            <a:normAutofit/>
          </a:bodyPr>
          <a:lstStyle/>
          <a:p>
            <a:r>
              <a:rPr lang="en-US" dirty="0" smtClean="0"/>
              <a:t>Activity 3: </a:t>
            </a:r>
            <a:r>
              <a:rPr lang="en-US" dirty="0" smtClean="0"/>
              <a:t>Blobs and Speckles</a:t>
            </a:r>
            <a:endParaRPr lang="en-US" dirty="0"/>
          </a:p>
        </p:txBody>
      </p:sp>
    </p:spTree>
    <p:extLst>
      <p:ext uri="{BB962C8B-B14F-4D97-AF65-F5344CB8AC3E}">
        <p14:creationId xmlns:p14="http://schemas.microsoft.com/office/powerpoint/2010/main" val="152806642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LASER Light ….</a:t>
            </a:r>
            <a:endParaRPr lang="en-US" dirty="0"/>
          </a:p>
        </p:txBody>
      </p:sp>
      <p:sp>
        <p:nvSpPr>
          <p:cNvPr id="4" name="TextBox 3"/>
          <p:cNvSpPr txBox="1"/>
          <p:nvPr/>
        </p:nvSpPr>
        <p:spPr>
          <a:xfrm>
            <a:off x="1569937" y="2505044"/>
            <a:ext cx="6058069" cy="2308324"/>
          </a:xfrm>
          <a:prstGeom prst="rect">
            <a:avLst/>
          </a:prstGeom>
          <a:noFill/>
        </p:spPr>
        <p:txBody>
          <a:bodyPr wrap="none" rtlCol="0">
            <a:spAutoFit/>
          </a:bodyPr>
          <a:lstStyle/>
          <a:p>
            <a:pPr marL="685800" indent="-685800">
              <a:buFont typeface="Arial"/>
              <a:buChar char="•"/>
            </a:pPr>
            <a:r>
              <a:rPr lang="en-US" sz="4800" dirty="0" smtClean="0"/>
              <a:t>only slightly </a:t>
            </a:r>
            <a:r>
              <a:rPr lang="en-US" sz="4800" i="1" dirty="0" smtClean="0">
                <a:solidFill>
                  <a:srgbClr val="FF0000"/>
                </a:solidFill>
              </a:rPr>
              <a:t>diverges  </a:t>
            </a:r>
          </a:p>
          <a:p>
            <a:pPr marL="685800" indent="-685800">
              <a:buFont typeface="Arial"/>
              <a:buChar char="•"/>
            </a:pPr>
            <a:r>
              <a:rPr lang="en-US" sz="4800" dirty="0"/>
              <a:t>i</a:t>
            </a:r>
            <a:r>
              <a:rPr lang="en-US" sz="4800" dirty="0" smtClean="0"/>
              <a:t>s </a:t>
            </a:r>
            <a:r>
              <a:rPr lang="en-US" sz="4800" i="1" dirty="0" smtClean="0">
                <a:solidFill>
                  <a:srgbClr val="FF0000"/>
                </a:solidFill>
              </a:rPr>
              <a:t>monochromatic</a:t>
            </a:r>
          </a:p>
          <a:p>
            <a:pPr marL="685800" indent="-685800">
              <a:buFont typeface="Arial"/>
              <a:buChar char="•"/>
            </a:pPr>
            <a:r>
              <a:rPr lang="en-US" sz="4800" dirty="0" smtClean="0"/>
              <a:t>is </a:t>
            </a:r>
            <a:r>
              <a:rPr lang="en-US" sz="4800" i="1" dirty="0" smtClean="0">
                <a:solidFill>
                  <a:srgbClr val="FF0000"/>
                </a:solidFill>
              </a:rPr>
              <a:t>coherent</a:t>
            </a:r>
            <a:endParaRPr lang="en-US" sz="4800" i="1" dirty="0">
              <a:solidFill>
                <a:srgbClr val="FF0000"/>
              </a:solidFill>
            </a:endParaRPr>
          </a:p>
        </p:txBody>
      </p:sp>
    </p:spTree>
    <p:extLst>
      <p:ext uri="{BB962C8B-B14F-4D97-AF65-F5344CB8AC3E}">
        <p14:creationId xmlns:p14="http://schemas.microsoft.com/office/powerpoint/2010/main" val="191334642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LASER SAFETY</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When you are working with a laser it is very important to be careful so that no one’s eyes are harmed. Keep the beam low, beneath or on the level of the table.  Each activity will spell out the rules for safe laser use.</a:t>
            </a:r>
            <a:endParaRPr lang="en-US" i="1" dirty="0" smtClean="0"/>
          </a:p>
          <a:p>
            <a:pPr marL="0" indent="0">
              <a:buNone/>
            </a:pPr>
            <a:endParaRPr lang="en-US" i="1" dirty="0"/>
          </a:p>
          <a:p>
            <a:pPr marL="0" indent="0">
              <a:buNone/>
            </a:pPr>
            <a:endParaRPr lang="en-US" dirty="0"/>
          </a:p>
        </p:txBody>
      </p:sp>
    </p:spTree>
    <p:extLst>
      <p:ext uri="{BB962C8B-B14F-4D97-AF65-F5344CB8AC3E}">
        <p14:creationId xmlns:p14="http://schemas.microsoft.com/office/powerpoint/2010/main" val="967752448"/>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Vocabulary </a:t>
            </a:r>
            <a:endParaRPr lang="en-US" dirty="0"/>
          </a:p>
        </p:txBody>
      </p:sp>
      <p:sp>
        <p:nvSpPr>
          <p:cNvPr id="6" name="Content Placeholder 5"/>
          <p:cNvSpPr txBox="1">
            <a:spLocks noGrp="1"/>
          </p:cNvSpPr>
          <p:nvPr>
            <p:ph idx="1"/>
          </p:nvPr>
        </p:nvSpPr>
        <p:spPr>
          <a:xfrm>
            <a:off x="1023104" y="2382977"/>
            <a:ext cx="7249933" cy="5299913"/>
          </a:xfrm>
          <a:prstGeom prst="rect">
            <a:avLst/>
          </a:prstGeom>
          <a:noFill/>
        </p:spPr>
        <p:txBody>
          <a:bodyPr wrap="square" numCol="2" rtlCol="0">
            <a:spAutoFit/>
          </a:bodyPr>
          <a:lstStyle/>
          <a:p>
            <a:pPr marL="342900" indent="-342900">
              <a:buFont typeface="Arial"/>
              <a:buChar char="•"/>
            </a:pPr>
            <a:r>
              <a:rPr lang="en-US" sz="3600" dirty="0" smtClean="0"/>
              <a:t>Acronym</a:t>
            </a:r>
          </a:p>
          <a:p>
            <a:pPr marL="342900" indent="-342900">
              <a:buFont typeface="Arial"/>
              <a:buChar char="•"/>
            </a:pPr>
            <a:r>
              <a:rPr lang="en-US" sz="3600" dirty="0" smtClean="0"/>
              <a:t>Atom</a:t>
            </a:r>
          </a:p>
          <a:p>
            <a:pPr marL="342900" indent="-342900">
              <a:buFont typeface="Arial"/>
              <a:buChar char="•"/>
            </a:pPr>
            <a:r>
              <a:rPr lang="en-US" sz="3600" dirty="0" smtClean="0"/>
              <a:t>Photon</a:t>
            </a:r>
          </a:p>
          <a:p>
            <a:pPr marL="342900" indent="-342900">
              <a:buFont typeface="Arial"/>
              <a:buChar char="•"/>
            </a:pPr>
            <a:r>
              <a:rPr lang="en-US" sz="3600" dirty="0" smtClean="0"/>
              <a:t>LASER</a:t>
            </a:r>
          </a:p>
          <a:p>
            <a:pPr marL="342900" indent="-342900">
              <a:buFont typeface="Arial"/>
              <a:buChar char="•"/>
            </a:pPr>
            <a:endParaRPr lang="en-US" sz="3600" dirty="0"/>
          </a:p>
          <a:p>
            <a:pPr marL="342900" indent="-342900">
              <a:buFont typeface="Arial"/>
              <a:buChar char="•"/>
            </a:pPr>
            <a:endParaRPr lang="en-US" sz="3600" dirty="0" smtClean="0"/>
          </a:p>
          <a:p>
            <a:pPr marL="342900" indent="-342900">
              <a:buFont typeface="Arial"/>
              <a:buChar char="•"/>
            </a:pPr>
            <a:endParaRPr lang="en-US" sz="3600" dirty="0"/>
          </a:p>
          <a:p>
            <a:pPr marL="342900" indent="-342900">
              <a:buFont typeface="Arial"/>
              <a:buChar char="•"/>
            </a:pPr>
            <a:endParaRPr lang="en-US" sz="3600" dirty="0" smtClean="0"/>
          </a:p>
          <a:p>
            <a:pPr marL="342900" indent="-342900">
              <a:buFont typeface="Arial"/>
              <a:buChar char="•"/>
            </a:pPr>
            <a:r>
              <a:rPr lang="en-US" sz="3600" dirty="0" smtClean="0"/>
              <a:t>Diameter</a:t>
            </a:r>
          </a:p>
          <a:p>
            <a:pPr marL="342900" indent="-342900">
              <a:buFont typeface="Arial"/>
              <a:buChar char="•"/>
            </a:pPr>
            <a:r>
              <a:rPr lang="en-US" sz="3600" dirty="0" smtClean="0"/>
              <a:t>Monochromatic</a:t>
            </a:r>
          </a:p>
          <a:p>
            <a:pPr marL="342900" indent="-342900">
              <a:buFont typeface="Arial"/>
              <a:buChar char="•"/>
            </a:pPr>
            <a:r>
              <a:rPr lang="en-US" sz="3600" dirty="0" smtClean="0"/>
              <a:t>Diverge</a:t>
            </a:r>
          </a:p>
          <a:p>
            <a:pPr marL="342900" indent="-342900">
              <a:buFont typeface="Arial"/>
              <a:buChar char="•"/>
            </a:pPr>
            <a:r>
              <a:rPr lang="en-US" sz="3600" dirty="0" smtClean="0"/>
              <a:t>Speckle</a:t>
            </a:r>
          </a:p>
          <a:p>
            <a:pPr marL="342900" indent="-342900">
              <a:buFont typeface="Arial"/>
              <a:buChar char="•"/>
            </a:pPr>
            <a:r>
              <a:rPr lang="en-US" sz="3600" dirty="0" smtClean="0"/>
              <a:t>Coherent</a:t>
            </a:r>
          </a:p>
        </p:txBody>
      </p:sp>
    </p:spTree>
    <p:extLst>
      <p:ext uri="{BB962C8B-B14F-4D97-AF65-F5344CB8AC3E}">
        <p14:creationId xmlns:p14="http://schemas.microsoft.com/office/powerpoint/2010/main" val="224494244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LASER</a:t>
            </a:r>
            <a:endParaRPr lang="en-US" dirty="0"/>
          </a:p>
        </p:txBody>
      </p:sp>
      <p:sp>
        <p:nvSpPr>
          <p:cNvPr id="3" name="Content Placeholder 2"/>
          <p:cNvSpPr>
            <a:spLocks noGrp="1"/>
          </p:cNvSpPr>
          <p:nvPr>
            <p:ph idx="1"/>
          </p:nvPr>
        </p:nvSpPr>
        <p:spPr>
          <a:xfrm>
            <a:off x="457199" y="1600200"/>
            <a:ext cx="8510619" cy="4609487"/>
          </a:xfrm>
        </p:spPr>
        <p:txBody>
          <a:bodyPr>
            <a:normAutofit/>
          </a:bodyPr>
          <a:lstStyle/>
          <a:p>
            <a:pPr marL="0" indent="0">
              <a:buNone/>
            </a:pPr>
            <a:r>
              <a:rPr lang="en-US" sz="3600" b="1" dirty="0" smtClean="0">
                <a:solidFill>
                  <a:srgbClr val="FF0000"/>
                </a:solidFill>
              </a:rPr>
              <a:t>LASER</a:t>
            </a:r>
            <a:r>
              <a:rPr lang="en-US" sz="3600" dirty="0" smtClean="0">
                <a:solidFill>
                  <a:srgbClr val="000000"/>
                </a:solidFill>
              </a:rPr>
              <a:t> is an </a:t>
            </a:r>
            <a:r>
              <a:rPr lang="en-US" sz="3600" i="1" dirty="0" smtClean="0">
                <a:solidFill>
                  <a:srgbClr val="000000"/>
                </a:solidFill>
              </a:rPr>
              <a:t>acronym. </a:t>
            </a:r>
            <a:r>
              <a:rPr lang="en-US" sz="3600" dirty="0" smtClean="0">
                <a:solidFill>
                  <a:srgbClr val="000000"/>
                </a:solidFill>
              </a:rPr>
              <a:t>That means the word is made up of letters that stand for other words.</a:t>
            </a:r>
          </a:p>
          <a:p>
            <a:pPr marL="0" indent="0">
              <a:buNone/>
            </a:pPr>
            <a:r>
              <a:rPr lang="en-US" sz="3600" dirty="0" smtClean="0">
                <a:solidFill>
                  <a:srgbClr val="000000"/>
                </a:solidFill>
              </a:rPr>
              <a:t>In this case, the words describe how light is made inside the laser.</a:t>
            </a:r>
          </a:p>
          <a:p>
            <a:pPr marL="0" indent="0">
              <a:buNone/>
            </a:pPr>
            <a:endParaRPr lang="en-US" sz="3600" dirty="0">
              <a:solidFill>
                <a:srgbClr val="000000"/>
              </a:solidFill>
            </a:endParaRPr>
          </a:p>
          <a:p>
            <a:pPr marL="0" indent="0">
              <a:buNone/>
            </a:pPr>
            <a:r>
              <a:rPr lang="en-US" sz="3600" i="1" dirty="0" smtClean="0">
                <a:solidFill>
                  <a:srgbClr val="000000"/>
                </a:solidFill>
              </a:rPr>
              <a:t>What other acronyms do you know?</a:t>
            </a:r>
            <a:endParaRPr lang="en-US" sz="3600" i="1" dirty="0">
              <a:solidFill>
                <a:srgbClr val="000000"/>
              </a:solidFill>
            </a:endParaRPr>
          </a:p>
        </p:txBody>
      </p:sp>
    </p:spTree>
    <p:extLst>
      <p:ext uri="{BB962C8B-B14F-4D97-AF65-F5344CB8AC3E}">
        <p14:creationId xmlns:p14="http://schemas.microsoft.com/office/powerpoint/2010/main" val="215910853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LASER</a:t>
            </a:r>
            <a:endParaRPr lang="en-US" dirty="0"/>
          </a:p>
        </p:txBody>
      </p:sp>
      <p:sp>
        <p:nvSpPr>
          <p:cNvPr id="3" name="Content Placeholder 2"/>
          <p:cNvSpPr>
            <a:spLocks noGrp="1"/>
          </p:cNvSpPr>
          <p:nvPr>
            <p:ph idx="1"/>
          </p:nvPr>
        </p:nvSpPr>
        <p:spPr>
          <a:xfrm>
            <a:off x="457199" y="1600200"/>
            <a:ext cx="8510619" cy="4609487"/>
          </a:xfrm>
        </p:spPr>
        <p:txBody>
          <a:bodyPr>
            <a:normAutofit/>
          </a:bodyPr>
          <a:lstStyle/>
          <a:p>
            <a:pPr marL="0" indent="0">
              <a:buNone/>
            </a:pPr>
            <a:r>
              <a:rPr lang="en-US" sz="4800" b="1" dirty="0" smtClean="0">
                <a:solidFill>
                  <a:srgbClr val="FF0000"/>
                </a:solidFill>
              </a:rPr>
              <a:t>LASER </a:t>
            </a:r>
            <a:r>
              <a:rPr lang="en-US" sz="4800" dirty="0" smtClean="0"/>
              <a:t>means</a:t>
            </a:r>
          </a:p>
          <a:p>
            <a:pPr marL="1714500" lvl="4" indent="0">
              <a:buNone/>
            </a:pPr>
            <a:r>
              <a:rPr lang="en-US" sz="4000" b="1" dirty="0" smtClean="0">
                <a:solidFill>
                  <a:srgbClr val="FF0000"/>
                </a:solidFill>
              </a:rPr>
              <a:t>L</a:t>
            </a:r>
            <a:r>
              <a:rPr lang="en-US" sz="4000" dirty="0" smtClean="0">
                <a:solidFill>
                  <a:srgbClr val="000000"/>
                </a:solidFill>
              </a:rPr>
              <a:t>ight</a:t>
            </a:r>
          </a:p>
          <a:p>
            <a:pPr marL="1714500" lvl="4" indent="0">
              <a:buNone/>
            </a:pPr>
            <a:r>
              <a:rPr lang="en-US" sz="4000" b="1" dirty="0" smtClean="0">
                <a:solidFill>
                  <a:srgbClr val="FF0000"/>
                </a:solidFill>
              </a:rPr>
              <a:t>A</a:t>
            </a:r>
            <a:r>
              <a:rPr lang="en-US" sz="4000" dirty="0" smtClean="0">
                <a:solidFill>
                  <a:srgbClr val="000000"/>
                </a:solidFill>
              </a:rPr>
              <a:t>mplification by</a:t>
            </a:r>
          </a:p>
          <a:p>
            <a:pPr marL="1714500" lvl="4" indent="0">
              <a:buNone/>
            </a:pPr>
            <a:r>
              <a:rPr lang="en-US" sz="4000" b="1" dirty="0" smtClean="0">
                <a:solidFill>
                  <a:srgbClr val="FF0000"/>
                </a:solidFill>
              </a:rPr>
              <a:t>S</a:t>
            </a:r>
            <a:r>
              <a:rPr lang="en-US" sz="4000" dirty="0" smtClean="0">
                <a:solidFill>
                  <a:srgbClr val="000000"/>
                </a:solidFill>
              </a:rPr>
              <a:t>timulated</a:t>
            </a:r>
          </a:p>
          <a:p>
            <a:pPr marL="1714500" lvl="4" indent="0">
              <a:buNone/>
            </a:pPr>
            <a:r>
              <a:rPr lang="en-US" sz="4000" b="1" dirty="0" smtClean="0">
                <a:solidFill>
                  <a:srgbClr val="FF0000"/>
                </a:solidFill>
              </a:rPr>
              <a:t>E</a:t>
            </a:r>
            <a:r>
              <a:rPr lang="en-US" sz="4000" dirty="0" smtClean="0">
                <a:solidFill>
                  <a:srgbClr val="000000"/>
                </a:solidFill>
              </a:rPr>
              <a:t>mission of</a:t>
            </a:r>
          </a:p>
          <a:p>
            <a:pPr marL="1714500" lvl="4" indent="0">
              <a:buNone/>
            </a:pPr>
            <a:r>
              <a:rPr lang="en-US" sz="4000" b="1" dirty="0" smtClean="0">
                <a:solidFill>
                  <a:srgbClr val="FF0000"/>
                </a:solidFill>
              </a:rPr>
              <a:t>R</a:t>
            </a:r>
            <a:r>
              <a:rPr lang="en-US" sz="4000" dirty="0" smtClean="0">
                <a:solidFill>
                  <a:srgbClr val="000000"/>
                </a:solidFill>
              </a:rPr>
              <a:t>adiation</a:t>
            </a:r>
          </a:p>
          <a:p>
            <a:pPr marL="0" indent="0">
              <a:buNone/>
            </a:pPr>
            <a:endParaRPr lang="en-US" sz="3600" dirty="0">
              <a:solidFill>
                <a:srgbClr val="000000"/>
              </a:solidFill>
            </a:endParaRPr>
          </a:p>
        </p:txBody>
      </p:sp>
      <p:sp>
        <p:nvSpPr>
          <p:cNvPr id="4" name="TextBox 3"/>
          <p:cNvSpPr txBox="1"/>
          <p:nvPr/>
        </p:nvSpPr>
        <p:spPr>
          <a:xfrm rot="20074660">
            <a:off x="4785756" y="5063326"/>
            <a:ext cx="4092887" cy="461665"/>
          </a:xfrm>
          <a:prstGeom prst="rect">
            <a:avLst/>
          </a:prstGeom>
          <a:noFill/>
        </p:spPr>
        <p:txBody>
          <a:bodyPr wrap="none" rtlCol="0">
            <a:spAutoFit/>
          </a:bodyPr>
          <a:lstStyle/>
          <a:p>
            <a:r>
              <a:rPr lang="en-US" sz="2400" dirty="0" smtClean="0"/>
              <a:t>LASER is </a:t>
            </a:r>
            <a:r>
              <a:rPr lang="en-US" sz="2400" i="1" dirty="0" smtClean="0"/>
              <a:t>never </a:t>
            </a:r>
            <a:r>
              <a:rPr lang="en-US" sz="2400" dirty="0" smtClean="0"/>
              <a:t>spelled with a Z!</a:t>
            </a:r>
            <a:endParaRPr lang="en-US" sz="2400" dirty="0"/>
          </a:p>
        </p:txBody>
      </p:sp>
    </p:spTree>
    <p:extLst>
      <p:ext uri="{BB962C8B-B14F-4D97-AF65-F5344CB8AC3E}">
        <p14:creationId xmlns:p14="http://schemas.microsoft.com/office/powerpoint/2010/main" val="134333841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miley Face 3"/>
          <p:cNvSpPr/>
          <p:nvPr/>
        </p:nvSpPr>
        <p:spPr>
          <a:xfrm>
            <a:off x="3825875" y="3079750"/>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Callout 5"/>
          <p:cNvSpPr/>
          <p:nvPr/>
        </p:nvSpPr>
        <p:spPr>
          <a:xfrm>
            <a:off x="5192612" y="1841500"/>
            <a:ext cx="3951388" cy="1238250"/>
          </a:xfrm>
          <a:prstGeom prst="wedgeEllipseCallout">
            <a:avLst>
              <a:gd name="adj1" fmla="val -50245"/>
              <a:gd name="adj2" fmla="val 75320"/>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ln>
                  <a:solidFill>
                    <a:srgbClr val="000090"/>
                  </a:solidFill>
                </a:ln>
                <a:solidFill>
                  <a:srgbClr val="000090"/>
                </a:solidFill>
              </a:rPr>
              <a:t>Hi! </a:t>
            </a:r>
          </a:p>
          <a:p>
            <a:pPr algn="ctr"/>
            <a:r>
              <a:rPr lang="en-US" sz="3200" dirty="0" smtClean="0">
                <a:ln>
                  <a:solidFill>
                    <a:srgbClr val="000090"/>
                  </a:solidFill>
                </a:ln>
                <a:solidFill>
                  <a:srgbClr val="000090"/>
                </a:solidFill>
              </a:rPr>
              <a:t>I’m an ATOM!*</a:t>
            </a:r>
            <a:endParaRPr lang="en-US" sz="3200" dirty="0">
              <a:ln>
                <a:solidFill>
                  <a:srgbClr val="000090"/>
                </a:solidFill>
              </a:ln>
              <a:solidFill>
                <a:srgbClr val="000090"/>
              </a:solidFill>
            </a:endParaRPr>
          </a:p>
        </p:txBody>
      </p:sp>
      <p:sp>
        <p:nvSpPr>
          <p:cNvPr id="7" name="TextBox 6"/>
          <p:cNvSpPr txBox="1"/>
          <p:nvPr/>
        </p:nvSpPr>
        <p:spPr>
          <a:xfrm>
            <a:off x="1879546" y="4985328"/>
            <a:ext cx="4375116" cy="461665"/>
          </a:xfrm>
          <a:prstGeom prst="rect">
            <a:avLst/>
          </a:prstGeom>
          <a:noFill/>
          <a:ln>
            <a:solidFill>
              <a:srgbClr val="660934"/>
            </a:solidFill>
          </a:ln>
        </p:spPr>
        <p:txBody>
          <a:bodyPr wrap="none" rtlCol="0">
            <a:spAutoFit/>
          </a:bodyPr>
          <a:lstStyle/>
          <a:p>
            <a:r>
              <a:rPr lang="en-US" sz="2400" dirty="0" smtClean="0"/>
              <a:t>*Atoms don’t really look like this! </a:t>
            </a:r>
            <a:endParaRPr lang="en-US" sz="2400" dirty="0"/>
          </a:p>
        </p:txBody>
      </p:sp>
      <p:grpSp>
        <p:nvGrpSpPr>
          <p:cNvPr id="14" name="Group 13"/>
          <p:cNvGrpSpPr/>
          <p:nvPr/>
        </p:nvGrpSpPr>
        <p:grpSpPr>
          <a:xfrm>
            <a:off x="362376" y="3374722"/>
            <a:ext cx="1747671" cy="548628"/>
            <a:chOff x="1121649" y="2258714"/>
            <a:chExt cx="1747671" cy="548628"/>
          </a:xfrm>
        </p:grpSpPr>
        <p:grpSp>
          <p:nvGrpSpPr>
            <p:cNvPr id="5" name="Group 4"/>
            <p:cNvGrpSpPr/>
            <p:nvPr/>
          </p:nvGrpSpPr>
          <p:grpSpPr>
            <a:xfrm>
              <a:off x="1121649" y="2258714"/>
              <a:ext cx="1747671" cy="548628"/>
              <a:chOff x="1121649" y="2258714"/>
              <a:chExt cx="1747671" cy="548628"/>
            </a:xfrm>
          </p:grpSpPr>
          <p:grpSp>
            <p:nvGrpSpPr>
              <p:cNvPr id="8" name="Group 7"/>
              <p:cNvGrpSpPr/>
              <p:nvPr/>
            </p:nvGrpSpPr>
            <p:grpSpPr>
              <a:xfrm rot="21372069">
                <a:off x="1121649" y="2300795"/>
                <a:ext cx="1463080" cy="466530"/>
                <a:chOff x="3854302" y="495676"/>
                <a:chExt cx="3980750" cy="433150"/>
              </a:xfrm>
            </p:grpSpPr>
            <p:sp>
              <p:nvSpPr>
                <p:cNvPr id="9" name="Freeform 8"/>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0" name="Freeform 9"/>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11" name="Freeform 10"/>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sp>
            <p:nvSpPr>
              <p:cNvPr id="2" name="Sun 1"/>
              <p:cNvSpPr>
                <a:spLocks noChangeAspect="1"/>
              </p:cNvSpPr>
              <p:nvPr/>
            </p:nvSpPr>
            <p:spPr>
              <a:xfrm>
                <a:off x="2346801" y="2258714"/>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2" name="Oval 11"/>
            <p:cNvSpPr/>
            <p:nvPr/>
          </p:nvSpPr>
          <p:spPr>
            <a:xfrm>
              <a:off x="2537071" y="247059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13" name="Oval 12"/>
            <p:cNvSpPr/>
            <p:nvPr/>
          </p:nvSpPr>
          <p:spPr>
            <a:xfrm>
              <a:off x="2638819" y="2474661"/>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sp>
        <p:nvSpPr>
          <p:cNvPr id="15" name="Oval Callout 14"/>
          <p:cNvSpPr/>
          <p:nvPr/>
        </p:nvSpPr>
        <p:spPr>
          <a:xfrm>
            <a:off x="115463" y="1026215"/>
            <a:ext cx="5082011" cy="1831285"/>
          </a:xfrm>
          <a:prstGeom prst="wedgeEllipseCallout">
            <a:avLst>
              <a:gd name="adj1" fmla="val -14734"/>
              <a:gd name="adj2" fmla="val 76608"/>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200" dirty="0" smtClean="0">
                <a:ln>
                  <a:solidFill>
                    <a:srgbClr val="000090"/>
                  </a:solidFill>
                </a:ln>
                <a:solidFill>
                  <a:srgbClr val="000090"/>
                </a:solidFill>
              </a:rPr>
              <a:t>And I’m a PHOTON** – a very tiny burst of light</a:t>
            </a:r>
            <a:endParaRPr lang="en-US" sz="3200" dirty="0">
              <a:ln>
                <a:solidFill>
                  <a:srgbClr val="000090"/>
                </a:solidFill>
              </a:ln>
              <a:solidFill>
                <a:srgbClr val="000090"/>
              </a:solidFill>
            </a:endParaRPr>
          </a:p>
        </p:txBody>
      </p:sp>
      <p:sp>
        <p:nvSpPr>
          <p:cNvPr id="16" name="TextBox 15"/>
          <p:cNvSpPr txBox="1"/>
          <p:nvPr/>
        </p:nvSpPr>
        <p:spPr>
          <a:xfrm>
            <a:off x="4695482" y="5555137"/>
            <a:ext cx="3012964" cy="461665"/>
          </a:xfrm>
          <a:prstGeom prst="rect">
            <a:avLst/>
          </a:prstGeom>
          <a:noFill/>
          <a:ln>
            <a:solidFill>
              <a:srgbClr val="660934"/>
            </a:solidFill>
          </a:ln>
        </p:spPr>
        <p:txBody>
          <a:bodyPr wrap="none" rtlCol="0">
            <a:spAutoFit/>
          </a:bodyPr>
          <a:lstStyle/>
          <a:p>
            <a:r>
              <a:rPr lang="en-US" sz="2400" dirty="0" smtClean="0"/>
              <a:t>**Neither </a:t>
            </a:r>
            <a:r>
              <a:rPr lang="en-US" sz="2400" dirty="0"/>
              <a:t>do photons</a:t>
            </a:r>
            <a:r>
              <a:rPr lang="en-US" sz="2400" dirty="0" smtClean="0"/>
              <a:t>.</a:t>
            </a:r>
            <a:endParaRPr lang="en-US" sz="2400" dirty="0"/>
          </a:p>
        </p:txBody>
      </p:sp>
      <p:sp>
        <p:nvSpPr>
          <p:cNvPr id="19" name="TextBox 18"/>
          <p:cNvSpPr txBox="1"/>
          <p:nvPr/>
        </p:nvSpPr>
        <p:spPr>
          <a:xfrm>
            <a:off x="3016355" y="176411"/>
            <a:ext cx="5967631" cy="584776"/>
          </a:xfrm>
          <a:prstGeom prst="rect">
            <a:avLst/>
          </a:prstGeom>
          <a:noFill/>
        </p:spPr>
        <p:txBody>
          <a:bodyPr wrap="square" rtlCol="0">
            <a:spAutoFit/>
          </a:bodyPr>
          <a:lstStyle/>
          <a:p>
            <a:r>
              <a:rPr lang="en-US" sz="3200" dirty="0" smtClean="0"/>
              <a:t>HOW LASERS WORK</a:t>
            </a:r>
            <a:endParaRPr lang="en-US" sz="3200" dirty="0"/>
          </a:p>
        </p:txBody>
      </p:sp>
    </p:spTree>
    <p:extLst>
      <p:ext uri="{BB962C8B-B14F-4D97-AF65-F5344CB8AC3E}">
        <p14:creationId xmlns:p14="http://schemas.microsoft.com/office/powerpoint/2010/main" val="336594411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987598" y="5119688"/>
            <a:ext cx="7216775" cy="1752600"/>
          </a:xfrm>
          <a:prstGeom prst="rect">
            <a:avLst/>
          </a:prstGeom>
        </p:spPr>
        <p:txBody>
          <a:bodyPr/>
          <a:lstStyle/>
          <a:p>
            <a:r>
              <a:rPr lang="en-US" dirty="0" smtClean="0">
                <a:solidFill>
                  <a:srgbClr val="000000"/>
                </a:solidFill>
              </a:rPr>
              <a:t>Sometimes atoms get extra energy from something like electricity or heat. We say they are </a:t>
            </a:r>
            <a:r>
              <a:rPr lang="en-US" b="1" dirty="0" smtClean="0">
                <a:solidFill>
                  <a:srgbClr val="000000"/>
                </a:solidFill>
              </a:rPr>
              <a:t>excited.</a:t>
            </a:r>
            <a:endParaRPr lang="en-US" dirty="0" smtClean="0">
              <a:solidFill>
                <a:srgbClr val="000000"/>
              </a:solidFill>
            </a:endParaRPr>
          </a:p>
        </p:txBody>
      </p:sp>
      <p:sp>
        <p:nvSpPr>
          <p:cNvPr id="5" name="Smiley Face 4"/>
          <p:cNvSpPr/>
          <p:nvPr/>
        </p:nvSpPr>
        <p:spPr>
          <a:xfrm>
            <a:off x="777875" y="3641725"/>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Smiley Face 6"/>
          <p:cNvSpPr/>
          <p:nvPr/>
        </p:nvSpPr>
        <p:spPr>
          <a:xfrm>
            <a:off x="7407275" y="3641725"/>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Smiley Face 24"/>
          <p:cNvSpPr/>
          <p:nvPr/>
        </p:nvSpPr>
        <p:spPr>
          <a:xfrm>
            <a:off x="2562225" y="3641725"/>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Smiley Face 25"/>
          <p:cNvSpPr/>
          <p:nvPr/>
        </p:nvSpPr>
        <p:spPr>
          <a:xfrm>
            <a:off x="4346575" y="3641725"/>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Smiley Face 26"/>
          <p:cNvSpPr/>
          <p:nvPr/>
        </p:nvSpPr>
        <p:spPr>
          <a:xfrm>
            <a:off x="5832475" y="3641725"/>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Lightning Bolt 27"/>
          <p:cNvSpPr/>
          <p:nvPr/>
        </p:nvSpPr>
        <p:spPr>
          <a:xfrm rot="18990751">
            <a:off x="2803524" y="3762734"/>
            <a:ext cx="1619250" cy="787400"/>
          </a:xfrm>
          <a:prstGeom prst="lightningBol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Lightning Bolt 28"/>
          <p:cNvSpPr/>
          <p:nvPr/>
        </p:nvSpPr>
        <p:spPr>
          <a:xfrm rot="7103643">
            <a:off x="4041277" y="4122322"/>
            <a:ext cx="1619250" cy="787400"/>
          </a:xfrm>
          <a:prstGeom prst="lightningBol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3" name="Group 12"/>
          <p:cNvGrpSpPr/>
          <p:nvPr/>
        </p:nvGrpSpPr>
        <p:grpSpPr>
          <a:xfrm>
            <a:off x="1206500" y="1285875"/>
            <a:ext cx="1397000" cy="1371600"/>
            <a:chOff x="1206500" y="1285875"/>
            <a:chExt cx="1397000" cy="1371600"/>
          </a:xfrm>
        </p:grpSpPr>
        <p:sp>
          <p:nvSpPr>
            <p:cNvPr id="2" name="Oval 1"/>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nvGrpSpPr>
          <p:cNvPr id="14" name="Group 13"/>
          <p:cNvGrpSpPr/>
          <p:nvPr/>
        </p:nvGrpSpPr>
        <p:grpSpPr>
          <a:xfrm>
            <a:off x="3248025" y="1514729"/>
            <a:ext cx="1397000" cy="1371600"/>
            <a:chOff x="1206500" y="1285875"/>
            <a:chExt cx="1397000" cy="1371600"/>
          </a:xfrm>
        </p:grpSpPr>
        <p:sp>
          <p:nvSpPr>
            <p:cNvPr id="15" name="Oval 14"/>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nvGrpSpPr>
          <p:cNvPr id="19" name="Group 18"/>
          <p:cNvGrpSpPr/>
          <p:nvPr/>
        </p:nvGrpSpPr>
        <p:grpSpPr>
          <a:xfrm>
            <a:off x="5403264" y="1422400"/>
            <a:ext cx="1397000" cy="1371600"/>
            <a:chOff x="1206500" y="1285875"/>
            <a:chExt cx="1397000" cy="1371600"/>
          </a:xfrm>
        </p:grpSpPr>
        <p:sp>
          <p:nvSpPr>
            <p:cNvPr id="20" name="Oval 19"/>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sp>
        <p:nvSpPr>
          <p:cNvPr id="31" name="Lightning Bolt 30"/>
          <p:cNvSpPr/>
          <p:nvPr/>
        </p:nvSpPr>
        <p:spPr>
          <a:xfrm rot="11039444">
            <a:off x="5635662" y="3697116"/>
            <a:ext cx="1619250" cy="787400"/>
          </a:xfrm>
          <a:prstGeom prst="lightningBolt">
            <a:avLst/>
          </a:prstGeom>
          <a:solidFill>
            <a:srgbClr val="FFFF00"/>
          </a:solidFill>
          <a:ln>
            <a:solidFill>
              <a:srgbClr val="FFFF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7" name="Group 46"/>
          <p:cNvGrpSpPr/>
          <p:nvPr/>
        </p:nvGrpSpPr>
        <p:grpSpPr>
          <a:xfrm>
            <a:off x="777875" y="90814"/>
            <a:ext cx="7392458" cy="1407708"/>
            <a:chOff x="777875" y="102181"/>
            <a:chExt cx="7392458" cy="1170291"/>
          </a:xfrm>
        </p:grpSpPr>
        <p:sp>
          <p:nvSpPr>
            <p:cNvPr id="36" name="Isosceles Triangle 35"/>
            <p:cNvSpPr/>
            <p:nvPr/>
          </p:nvSpPr>
          <p:spPr>
            <a:xfrm rot="14799484">
              <a:off x="2435936" y="781895"/>
              <a:ext cx="454618" cy="509558"/>
            </a:xfrm>
            <a:prstGeom prst="triangle">
              <a:avLst/>
            </a:prstGeom>
            <a:solidFill>
              <a:srgbClr val="FFFFFF"/>
            </a:solidFill>
            <a:effectLst/>
            <a:scene3d>
              <a:camera prst="orthographicFront">
                <a:rot lat="0" lon="0" rev="198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endParaRPr>
            </a:p>
          </p:txBody>
        </p:sp>
        <p:sp>
          <p:nvSpPr>
            <p:cNvPr id="34" name="Isosceles Triangle 33"/>
            <p:cNvSpPr/>
            <p:nvPr/>
          </p:nvSpPr>
          <p:spPr>
            <a:xfrm rot="10800000">
              <a:off x="5034255" y="843847"/>
              <a:ext cx="540459" cy="428625"/>
            </a:xfrm>
            <a:prstGeom prst="triangle">
              <a:avLst/>
            </a:prstGeom>
            <a:solidFill>
              <a:srgbClr val="FFFFFF"/>
            </a:solidFill>
            <a:effectLst/>
            <a:scene3d>
              <a:camera prst="orthographicFront">
                <a:rot lat="0" lon="0" rev="198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endParaRPr>
            </a:p>
          </p:txBody>
        </p:sp>
        <p:sp>
          <p:nvSpPr>
            <p:cNvPr id="33" name="Oval Callout 32"/>
            <p:cNvSpPr/>
            <p:nvPr/>
          </p:nvSpPr>
          <p:spPr>
            <a:xfrm>
              <a:off x="777875" y="102181"/>
              <a:ext cx="7392458" cy="961444"/>
            </a:xfrm>
            <a:prstGeom prst="wedgeEllipseCallout">
              <a:avLst>
                <a:gd name="adj1" fmla="val -6820"/>
                <a:gd name="adj2" fmla="val 69963"/>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ln>
                    <a:solidFill>
                      <a:srgbClr val="000090"/>
                    </a:solidFill>
                  </a:ln>
                  <a:solidFill>
                    <a:srgbClr val="000090"/>
                  </a:solidFill>
                </a:rPr>
                <a:t>We’re excited!</a:t>
              </a:r>
            </a:p>
            <a:p>
              <a:pPr algn="ctr"/>
              <a:r>
                <a:rPr lang="en-US" sz="2800" dirty="0" smtClean="0">
                  <a:ln>
                    <a:solidFill>
                      <a:srgbClr val="000090"/>
                    </a:solidFill>
                  </a:ln>
                  <a:solidFill>
                    <a:srgbClr val="000090"/>
                  </a:solidFill>
                </a:rPr>
                <a:t>You might say we’re ENERGIZED!</a:t>
              </a:r>
              <a:endParaRPr lang="en-US" sz="2800" dirty="0">
                <a:ln>
                  <a:solidFill>
                    <a:srgbClr val="000090"/>
                  </a:solidFill>
                </a:ln>
                <a:solidFill>
                  <a:srgbClr val="000090"/>
                </a:solidFill>
              </a:endParaRPr>
            </a:p>
          </p:txBody>
        </p:sp>
      </p:grpSp>
    </p:spTree>
    <p:extLst>
      <p:ext uri="{BB962C8B-B14F-4D97-AF65-F5344CB8AC3E}">
        <p14:creationId xmlns:p14="http://schemas.microsoft.com/office/powerpoint/2010/main" val="244968354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subTnLst>
                                    <p:set>
                                      <p:cBhvr override="childStyle">
                                        <p:cTn dur="1" fill="hold" display="0" masterRel="sameClick" afterEffect="1">
                                          <p:stCondLst>
                                            <p:cond evt="end" delay="0">
                                              <p:tn val="5"/>
                                            </p:cond>
                                          </p:stCondLst>
                                        </p:cTn>
                                        <p:tgtEl>
                                          <p:spTgt spid="28"/>
                                        </p:tgtEl>
                                        <p:attrNameLst>
                                          <p:attrName>style.visibility</p:attrName>
                                        </p:attrNameLst>
                                      </p:cBhvr>
                                      <p:to>
                                        <p:strVal val="hidden"/>
                                      </p:to>
                                    </p:set>
                                  </p:subTnLst>
                                </p:cTn>
                              </p:par>
                              <p:par>
                                <p:cTn id="9" presetID="2" presetClass="entr" presetSubtype="3" fill="hold" grpId="0"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1+#ppt_w/2"/>
                                          </p:val>
                                        </p:tav>
                                        <p:tav tm="100000">
                                          <p:val>
                                            <p:strVal val="#ppt_x"/>
                                          </p:val>
                                        </p:tav>
                                      </p:tavLst>
                                    </p:anim>
                                    <p:anim calcmode="lin" valueType="num">
                                      <p:cBhvr additive="base">
                                        <p:cTn id="12" dur="500" fill="hold"/>
                                        <p:tgtEl>
                                          <p:spTgt spid="29"/>
                                        </p:tgtEl>
                                        <p:attrNameLst>
                                          <p:attrName>ppt_y</p:attrName>
                                        </p:attrNameLst>
                                      </p:cBhvr>
                                      <p:tavLst>
                                        <p:tav tm="0">
                                          <p:val>
                                            <p:strVal val="0-#ppt_h/2"/>
                                          </p:val>
                                        </p:tav>
                                        <p:tav tm="100000">
                                          <p:val>
                                            <p:strVal val="#ppt_y"/>
                                          </p:val>
                                        </p:tav>
                                      </p:tavLst>
                                    </p:anim>
                                  </p:childTnLst>
                                  <p:subTnLst>
                                    <p:set>
                                      <p:cBhvr override="childStyle">
                                        <p:cTn dur="1" fill="hold" display="0" masterRel="sameClick" afterEffect="1">
                                          <p:stCondLst>
                                            <p:cond evt="end" delay="0">
                                              <p:tn val="9"/>
                                            </p:cond>
                                          </p:stCondLst>
                                        </p:cTn>
                                        <p:tgtEl>
                                          <p:spTgt spid="29"/>
                                        </p:tgtEl>
                                        <p:attrNameLst>
                                          <p:attrName>style.visibility</p:attrName>
                                        </p:attrNameLst>
                                      </p:cBhvr>
                                      <p:to>
                                        <p:strVal val="hidden"/>
                                      </p:to>
                                    </p:set>
                                  </p:subTnLst>
                                </p:cTn>
                              </p:par>
                              <p:par>
                                <p:cTn id="13" presetID="2" presetClass="entr" presetSubtype="6"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anim calcmode="lin" valueType="num">
                                      <p:cBhvr additive="base">
                                        <p:cTn id="15" dur="500" fill="hold"/>
                                        <p:tgtEl>
                                          <p:spTgt spid="31"/>
                                        </p:tgtEl>
                                        <p:attrNameLst>
                                          <p:attrName>ppt_x</p:attrName>
                                        </p:attrNameLst>
                                      </p:cBhvr>
                                      <p:tavLst>
                                        <p:tav tm="0">
                                          <p:val>
                                            <p:strVal val="1+#ppt_w/2"/>
                                          </p:val>
                                        </p:tav>
                                        <p:tav tm="100000">
                                          <p:val>
                                            <p:strVal val="#ppt_x"/>
                                          </p:val>
                                        </p:tav>
                                      </p:tavLst>
                                    </p:anim>
                                    <p:anim calcmode="lin" valueType="num">
                                      <p:cBhvr additive="base">
                                        <p:cTn id="16" dur="500" fill="hold"/>
                                        <p:tgtEl>
                                          <p:spTgt spid="31"/>
                                        </p:tgtEl>
                                        <p:attrNameLst>
                                          <p:attrName>ppt_y</p:attrName>
                                        </p:attrNameLst>
                                      </p:cBhvr>
                                      <p:tavLst>
                                        <p:tav tm="0">
                                          <p:val>
                                            <p:strVal val="1+#ppt_h/2"/>
                                          </p:val>
                                        </p:tav>
                                        <p:tav tm="100000">
                                          <p:val>
                                            <p:strVal val="#ppt_y"/>
                                          </p:val>
                                        </p:tav>
                                      </p:tavLst>
                                    </p:anim>
                                  </p:childTnLst>
                                  <p:subTnLst>
                                    <p:set>
                                      <p:cBhvr override="childStyle">
                                        <p:cTn dur="1" fill="hold" display="0" masterRel="sameClick" afterEffect="1">
                                          <p:stCondLst>
                                            <p:cond evt="end" delay="0">
                                              <p:tn val="13"/>
                                            </p:cond>
                                          </p:stCondLst>
                                        </p:cTn>
                                        <p:tgtEl>
                                          <p:spTgt spid="31"/>
                                        </p:tgtEl>
                                        <p:attrNameLst>
                                          <p:attrName>style.visibility</p:attrName>
                                        </p:attrNameLst>
                                      </p:cBhvr>
                                      <p:to>
                                        <p:strVal val="hidden"/>
                                      </p:to>
                                    </p:set>
                                  </p:subTnLst>
                                </p:cTn>
                              </p:par>
                            </p:childTnLst>
                          </p:cTn>
                        </p:par>
                        <p:par>
                          <p:cTn id="17" fill="hold">
                            <p:stCondLst>
                              <p:cond delay="500"/>
                            </p:stCondLst>
                            <p:childTnLst>
                              <p:par>
                                <p:cTn id="18" presetID="0" presetClass="path" presetSubtype="0" accel="50000" fill="hold" grpId="0" nodeType="afterEffect">
                                  <p:stCondLst>
                                    <p:cond delay="0"/>
                                  </p:stCondLst>
                                  <p:childTnLst>
                                    <p:animMotion origin="layout" path="M -4.44444E-6 3.7037E-7 L -0.14236 -0.33334 " pathEditMode="relative" ptsTypes="AA">
                                      <p:cBhvr>
                                        <p:cTn id="19" dur="1000" fill="hold"/>
                                        <p:tgtEl>
                                          <p:spTgt spid="25"/>
                                        </p:tgtEl>
                                        <p:attrNameLst>
                                          <p:attrName>ppt_x</p:attrName>
                                          <p:attrName>ppt_y</p:attrName>
                                        </p:attrNameLst>
                                      </p:cBhvr>
                                    </p:animMotion>
                                  </p:childTnLst>
                                  <p:subTnLst>
                                    <p:set>
                                      <p:cBhvr override="childStyle">
                                        <p:cTn dur="1" fill="hold" display="0" masterRel="sameClick" afterEffect="1">
                                          <p:stCondLst>
                                            <p:cond evt="end" delay="0">
                                              <p:tn val="18"/>
                                            </p:cond>
                                          </p:stCondLst>
                                        </p:cTn>
                                        <p:tgtEl>
                                          <p:spTgt spid="25"/>
                                        </p:tgtEl>
                                        <p:attrNameLst>
                                          <p:attrName>style.visibility</p:attrName>
                                        </p:attrNameLst>
                                      </p:cBhvr>
                                      <p:to>
                                        <p:strVal val="hidden"/>
                                      </p:to>
                                    </p:set>
                                  </p:subTnLst>
                                </p:cTn>
                              </p:par>
                              <p:par>
                                <p:cTn id="20" presetID="0" presetClass="path" presetSubtype="0" accel="50000" fill="hold" grpId="0" nodeType="withEffect">
                                  <p:stCondLst>
                                    <p:cond delay="0"/>
                                  </p:stCondLst>
                                  <p:childTnLst>
                                    <p:animMotion origin="layout" path="M 2.77778E-6 1.48148E-6 L -0.11459 -0.29097 " pathEditMode="relative" rAng="0" ptsTypes="AA">
                                      <p:cBhvr>
                                        <p:cTn id="21" dur="1000" fill="hold"/>
                                        <p:tgtEl>
                                          <p:spTgt spid="26"/>
                                        </p:tgtEl>
                                        <p:attrNameLst>
                                          <p:attrName>ppt_x</p:attrName>
                                          <p:attrName>ppt_y</p:attrName>
                                        </p:attrNameLst>
                                      </p:cBhvr>
                                      <p:rCtr x="-5729" y="-14560"/>
                                    </p:animMotion>
                                  </p:childTnLst>
                                  <p:subTnLst>
                                    <p:set>
                                      <p:cBhvr override="childStyle">
                                        <p:cTn dur="1" fill="hold" display="0" masterRel="sameClick" afterEffect="1">
                                          <p:stCondLst>
                                            <p:cond evt="end" delay="0">
                                              <p:tn val="20"/>
                                            </p:cond>
                                          </p:stCondLst>
                                        </p:cTn>
                                        <p:tgtEl>
                                          <p:spTgt spid="26"/>
                                        </p:tgtEl>
                                        <p:attrNameLst>
                                          <p:attrName>style.visibility</p:attrName>
                                        </p:attrNameLst>
                                      </p:cBhvr>
                                      <p:to>
                                        <p:strVal val="hidden"/>
                                      </p:to>
                                    </p:set>
                                  </p:subTnLst>
                                </p:cTn>
                              </p:par>
                              <p:par>
                                <p:cTn id="22" presetID="0" presetClass="path" presetSubtype="0" accel="50000" fill="hold" grpId="0" nodeType="withEffect">
                                  <p:stCondLst>
                                    <p:cond delay="0"/>
                                  </p:stCondLst>
                                  <p:childTnLst>
                                    <p:animMotion origin="layout" path="M 2.77778E-6 1.48148E-6 L -0.0441 -0.33333 " pathEditMode="relative" rAng="0" ptsTypes="AA">
                                      <p:cBhvr>
                                        <p:cTn id="23" dur="1000" fill="hold"/>
                                        <p:tgtEl>
                                          <p:spTgt spid="27"/>
                                        </p:tgtEl>
                                        <p:attrNameLst>
                                          <p:attrName>ppt_x</p:attrName>
                                          <p:attrName>ppt_y</p:attrName>
                                        </p:attrNameLst>
                                      </p:cBhvr>
                                      <p:rCtr x="-2205" y="-16667"/>
                                    </p:animMotion>
                                  </p:childTnLst>
                                  <p:subTnLst>
                                    <p:set>
                                      <p:cBhvr override="childStyle">
                                        <p:cTn dur="1" fill="hold" display="0" masterRel="sameClick" afterEffect="1">
                                          <p:stCondLst>
                                            <p:cond evt="end" delay="0">
                                              <p:tn val="22"/>
                                            </p:cond>
                                          </p:stCondLst>
                                        </p:cTn>
                                        <p:tgtEl>
                                          <p:spTgt spid="27"/>
                                        </p:tgtEl>
                                        <p:attrNameLst>
                                          <p:attrName>style.visibility</p:attrName>
                                        </p:attrNameLst>
                                      </p:cBhvr>
                                      <p:to>
                                        <p:strVal val="hidden"/>
                                      </p:to>
                                    </p:set>
                                  </p:subTnLst>
                                </p:cTn>
                              </p:par>
                            </p:childTnLst>
                          </p:cTn>
                        </p:par>
                        <p:par>
                          <p:cTn id="24" fill="hold">
                            <p:stCondLst>
                              <p:cond delay="1500"/>
                            </p:stCondLst>
                            <p:childTnLst>
                              <p:par>
                                <p:cTn id="25" presetID="1"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par>
                          <p:cTn id="27" fill="hold">
                            <p:stCondLst>
                              <p:cond delay="1500"/>
                            </p:stCondLst>
                            <p:childTnLst>
                              <p:par>
                                <p:cTn id="28" presetID="1" presetClass="entr" presetSubtype="0" fill="hold" nodeType="afterEffect">
                                  <p:stCondLst>
                                    <p:cond delay="0"/>
                                  </p:stCondLst>
                                  <p:childTnLst>
                                    <p:set>
                                      <p:cBhvr>
                                        <p:cTn id="29" dur="1" fill="hold">
                                          <p:stCondLst>
                                            <p:cond delay="0"/>
                                          </p:stCondLst>
                                        </p:cTn>
                                        <p:tgtEl>
                                          <p:spTgt spid="14"/>
                                        </p:tgtEl>
                                        <p:attrNameLst>
                                          <p:attrName>style.visibility</p:attrName>
                                        </p:attrNameLst>
                                      </p:cBhvr>
                                      <p:to>
                                        <p:strVal val="visible"/>
                                      </p:to>
                                    </p:set>
                                  </p:childTnLst>
                                </p:cTn>
                              </p:par>
                            </p:childTnLst>
                          </p:cTn>
                        </p:par>
                        <p:par>
                          <p:cTn id="30" fill="hold">
                            <p:stCondLst>
                              <p:cond delay="1500"/>
                            </p:stCondLst>
                            <p:childTnLst>
                              <p:par>
                                <p:cTn id="31" presetID="1" presetClass="entr" presetSubtype="0" fill="hold" nodeType="after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childTnLst>
                          </p:cTn>
                        </p:par>
                        <p:par>
                          <p:cTn id="33" fill="hold">
                            <p:stCondLst>
                              <p:cond delay="1500"/>
                            </p:stCondLst>
                            <p:childTnLst>
                              <p:par>
                                <p:cTn id="34" presetID="1" presetClass="entr" presetSubtype="0" fill="hold" nodeType="afterEffect">
                                  <p:stCondLst>
                                    <p:cond delay="0"/>
                                  </p:stCondLst>
                                  <p:childTnLst>
                                    <p:set>
                                      <p:cBhvr>
                                        <p:cTn id="35"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P spid="3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703263" y="5441950"/>
            <a:ext cx="8440737" cy="1752600"/>
          </a:xfrm>
          <a:prstGeom prst="rect">
            <a:avLst/>
          </a:prstGeom>
        </p:spPr>
        <p:txBody>
          <a:bodyPr/>
          <a:lstStyle/>
          <a:p>
            <a:r>
              <a:rPr lang="en-US" dirty="0" smtClean="0">
                <a:solidFill>
                  <a:srgbClr val="000000"/>
                </a:solidFill>
              </a:rPr>
              <a:t>Atoms usually give off the extra energy quickly. Sometimes the energy appears as light.</a:t>
            </a:r>
          </a:p>
        </p:txBody>
      </p:sp>
      <p:grpSp>
        <p:nvGrpSpPr>
          <p:cNvPr id="13" name="Group 12"/>
          <p:cNvGrpSpPr/>
          <p:nvPr/>
        </p:nvGrpSpPr>
        <p:grpSpPr>
          <a:xfrm>
            <a:off x="1206500" y="1222416"/>
            <a:ext cx="1397000" cy="1371600"/>
            <a:chOff x="1206500" y="1285875"/>
            <a:chExt cx="1397000" cy="1371600"/>
          </a:xfrm>
        </p:grpSpPr>
        <p:sp>
          <p:nvSpPr>
            <p:cNvPr id="2" name="Oval 1"/>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nvGrpSpPr>
          <p:cNvPr id="14" name="Group 13"/>
          <p:cNvGrpSpPr/>
          <p:nvPr/>
        </p:nvGrpSpPr>
        <p:grpSpPr>
          <a:xfrm>
            <a:off x="3248025" y="1451270"/>
            <a:ext cx="1397000" cy="1371600"/>
            <a:chOff x="1206500" y="1285875"/>
            <a:chExt cx="1397000" cy="1371600"/>
          </a:xfrm>
        </p:grpSpPr>
        <p:sp>
          <p:nvSpPr>
            <p:cNvPr id="15" name="Oval 14"/>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grpSp>
        <p:nvGrpSpPr>
          <p:cNvPr id="19" name="Group 18"/>
          <p:cNvGrpSpPr/>
          <p:nvPr/>
        </p:nvGrpSpPr>
        <p:grpSpPr>
          <a:xfrm>
            <a:off x="5289550" y="1225591"/>
            <a:ext cx="1397000" cy="1371600"/>
            <a:chOff x="1206500" y="1285875"/>
            <a:chExt cx="1397000" cy="1371600"/>
          </a:xfrm>
        </p:grpSpPr>
        <p:sp>
          <p:nvSpPr>
            <p:cNvPr id="20" name="Oval 19"/>
            <p:cNvSpPr/>
            <p:nvPr/>
          </p:nvSpPr>
          <p:spPr>
            <a:xfrm>
              <a:off x="1206500" y="1285875"/>
              <a:ext cx="1397000" cy="13716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1571625"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a:off x="2078037" y="1619250"/>
              <a:ext cx="142875" cy="381000"/>
            </a:xfrm>
            <a:prstGeom prst="ellipse">
              <a:avLst/>
            </a:prstGeom>
            <a:solidFill>
              <a:schemeClr val="tx1">
                <a:lumMod val="75000"/>
                <a:lumOff val="2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1714500" y="2108200"/>
              <a:ext cx="363537" cy="336804"/>
            </a:xfrm>
            <a:prstGeom prst="ellipse">
              <a:avLst/>
            </a:prstGeom>
            <a:solidFill>
              <a:schemeClr val="bg1">
                <a:lumMod val="50000"/>
              </a:schemeClr>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solidFill>
                  <a:srgbClr val="4A452A"/>
                </a:solidFill>
              </a:endParaRPr>
            </a:p>
          </p:txBody>
        </p:sp>
      </p:grpSp>
      <p:sp>
        <p:nvSpPr>
          <p:cNvPr id="5" name="Smiley Face 4"/>
          <p:cNvSpPr/>
          <p:nvPr/>
        </p:nvSpPr>
        <p:spPr>
          <a:xfrm>
            <a:off x="777875" y="3578266"/>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Smiley Face 6"/>
          <p:cNvSpPr/>
          <p:nvPr/>
        </p:nvSpPr>
        <p:spPr>
          <a:xfrm>
            <a:off x="7407275" y="3578266"/>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Smiley Face 24"/>
          <p:cNvSpPr/>
          <p:nvPr/>
        </p:nvSpPr>
        <p:spPr>
          <a:xfrm>
            <a:off x="2562225" y="3578266"/>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Smiley Face 25"/>
          <p:cNvSpPr/>
          <p:nvPr/>
        </p:nvSpPr>
        <p:spPr>
          <a:xfrm>
            <a:off x="4346575" y="3578266"/>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Smiley Face 26"/>
          <p:cNvSpPr/>
          <p:nvPr/>
        </p:nvSpPr>
        <p:spPr>
          <a:xfrm>
            <a:off x="5832475" y="3578266"/>
            <a:ext cx="1371600" cy="1371600"/>
          </a:xfrm>
          <a:prstGeom prst="smileyFace">
            <a:avLst>
              <a:gd name="adj" fmla="val 4653"/>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9" name="Group 48"/>
          <p:cNvGrpSpPr/>
          <p:nvPr/>
        </p:nvGrpSpPr>
        <p:grpSpPr>
          <a:xfrm>
            <a:off x="2130776" y="2203039"/>
            <a:ext cx="6207498" cy="1364870"/>
            <a:chOff x="2264507" y="93760"/>
            <a:chExt cx="4091061" cy="1364870"/>
          </a:xfrm>
        </p:grpSpPr>
        <p:sp>
          <p:nvSpPr>
            <p:cNvPr id="59" name="Isosceles Triangle 58"/>
            <p:cNvSpPr/>
            <p:nvPr/>
          </p:nvSpPr>
          <p:spPr>
            <a:xfrm rot="9956368" flipH="1">
              <a:off x="4788293" y="685461"/>
              <a:ext cx="299617" cy="773169"/>
            </a:xfrm>
            <a:prstGeom prst="triangle">
              <a:avLst/>
            </a:prstGeom>
            <a:solidFill>
              <a:srgbClr val="FFFFFF"/>
            </a:solidFill>
            <a:effectLst/>
            <a:scene3d>
              <a:camera prst="orthographicFront">
                <a:rot lat="0" lon="0" rev="198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endParaRPr>
            </a:p>
          </p:txBody>
        </p:sp>
        <p:sp>
          <p:nvSpPr>
            <p:cNvPr id="50" name="Isosceles Triangle 49"/>
            <p:cNvSpPr/>
            <p:nvPr/>
          </p:nvSpPr>
          <p:spPr>
            <a:xfrm rot="14799484">
              <a:off x="2869468" y="800423"/>
              <a:ext cx="454618" cy="509558"/>
            </a:xfrm>
            <a:prstGeom prst="triangle">
              <a:avLst/>
            </a:prstGeom>
            <a:solidFill>
              <a:srgbClr val="FFFFFF"/>
            </a:solidFill>
            <a:effectLst/>
            <a:scene3d>
              <a:camera prst="orthographicFront">
                <a:rot lat="0" lon="0" rev="1980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n>
                  <a:solidFill>
                    <a:srgbClr val="FF0000"/>
                  </a:solidFill>
                </a:ln>
              </a:endParaRPr>
            </a:p>
          </p:txBody>
        </p:sp>
        <p:sp>
          <p:nvSpPr>
            <p:cNvPr id="52" name="Oval Callout 51"/>
            <p:cNvSpPr/>
            <p:nvPr/>
          </p:nvSpPr>
          <p:spPr>
            <a:xfrm>
              <a:off x="2264507" y="93760"/>
              <a:ext cx="4091061" cy="961444"/>
            </a:xfrm>
            <a:prstGeom prst="wedgeEllipseCallout">
              <a:avLst>
                <a:gd name="adj1" fmla="val -4774"/>
                <a:gd name="adj2" fmla="val 84640"/>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800" dirty="0" smtClean="0">
                  <a:ln>
                    <a:solidFill>
                      <a:srgbClr val="000090"/>
                    </a:solidFill>
                  </a:ln>
                  <a:solidFill>
                    <a:srgbClr val="000090"/>
                  </a:solidFill>
                </a:rPr>
                <a:t>AHHHHH!!</a:t>
              </a:r>
            </a:p>
            <a:p>
              <a:pPr algn="ctr"/>
              <a:r>
                <a:rPr lang="en-US" sz="2800" dirty="0" smtClean="0">
                  <a:ln>
                    <a:solidFill>
                      <a:srgbClr val="000090"/>
                    </a:solidFill>
                  </a:ln>
                  <a:solidFill>
                    <a:srgbClr val="000090"/>
                  </a:solidFill>
                </a:rPr>
                <a:t>Nice to be back down here!</a:t>
              </a:r>
              <a:endParaRPr lang="en-US" sz="2800" dirty="0">
                <a:ln>
                  <a:solidFill>
                    <a:srgbClr val="000090"/>
                  </a:solidFill>
                </a:ln>
                <a:solidFill>
                  <a:srgbClr val="000090"/>
                </a:solidFill>
              </a:endParaRPr>
            </a:p>
          </p:txBody>
        </p:sp>
      </p:grpSp>
      <p:grpSp>
        <p:nvGrpSpPr>
          <p:cNvPr id="6" name="Group 5"/>
          <p:cNvGrpSpPr/>
          <p:nvPr/>
        </p:nvGrpSpPr>
        <p:grpSpPr>
          <a:xfrm>
            <a:off x="675871" y="3814935"/>
            <a:ext cx="2111143" cy="1028327"/>
            <a:chOff x="1472067" y="2818055"/>
            <a:chExt cx="2111143" cy="1028327"/>
          </a:xfrm>
        </p:grpSpPr>
        <p:grpSp>
          <p:nvGrpSpPr>
            <p:cNvPr id="42" name="Group 41"/>
            <p:cNvGrpSpPr/>
            <p:nvPr/>
          </p:nvGrpSpPr>
          <p:grpSpPr>
            <a:xfrm rot="8945814">
              <a:off x="1623791" y="2818055"/>
              <a:ext cx="1959419" cy="466530"/>
              <a:chOff x="3854302" y="495676"/>
              <a:chExt cx="3980750" cy="433150"/>
            </a:xfrm>
          </p:grpSpPr>
          <p:sp>
            <p:nvSpPr>
              <p:cNvPr id="43" name="Freeform 42"/>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6" name="Freeform 4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8" name="Freeform 47"/>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62" name="Group 61"/>
            <p:cNvGrpSpPr/>
            <p:nvPr/>
          </p:nvGrpSpPr>
          <p:grpSpPr>
            <a:xfrm>
              <a:off x="1472067" y="3297754"/>
              <a:ext cx="522519" cy="548628"/>
              <a:chOff x="1587528" y="3374722"/>
              <a:chExt cx="522519" cy="548628"/>
            </a:xfrm>
          </p:grpSpPr>
          <p:sp>
            <p:nvSpPr>
              <p:cNvPr id="63" name="Sun 62"/>
              <p:cNvSpPr>
                <a:spLocks noChangeAspect="1"/>
              </p:cNvSpPr>
              <p:nvPr/>
            </p:nvSpPr>
            <p:spPr>
              <a:xfrm>
                <a:off x="1587528" y="3374722"/>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Oval 63"/>
              <p:cNvSpPr/>
              <p:nvPr/>
            </p:nvSpPr>
            <p:spPr>
              <a:xfrm>
                <a:off x="1777798" y="3586607"/>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65" name="Oval 64"/>
              <p:cNvSpPr/>
              <p:nvPr/>
            </p:nvSpPr>
            <p:spPr>
              <a:xfrm>
                <a:off x="1879546" y="359066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grpSp>
        <p:nvGrpSpPr>
          <p:cNvPr id="8" name="Group 7"/>
          <p:cNvGrpSpPr/>
          <p:nvPr/>
        </p:nvGrpSpPr>
        <p:grpSpPr>
          <a:xfrm>
            <a:off x="6545856" y="2229406"/>
            <a:ext cx="1077506" cy="1724089"/>
            <a:chOff x="6691065" y="1911868"/>
            <a:chExt cx="1077506" cy="1724089"/>
          </a:xfrm>
        </p:grpSpPr>
        <p:grpSp>
          <p:nvGrpSpPr>
            <p:cNvPr id="55" name="Group 54"/>
            <p:cNvGrpSpPr/>
            <p:nvPr/>
          </p:nvGrpSpPr>
          <p:grpSpPr>
            <a:xfrm rot="18445473">
              <a:off x="6051997" y="2563739"/>
              <a:ext cx="1711286" cy="433150"/>
              <a:chOff x="3854302" y="495676"/>
              <a:chExt cx="3980750" cy="433150"/>
            </a:xfrm>
          </p:grpSpPr>
          <p:sp>
            <p:nvSpPr>
              <p:cNvPr id="56" name="Freeform 55"/>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7" name="Freeform 56"/>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8" name="Freeform 57"/>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66" name="Group 65"/>
            <p:cNvGrpSpPr/>
            <p:nvPr/>
          </p:nvGrpSpPr>
          <p:grpSpPr>
            <a:xfrm>
              <a:off x="7246052" y="1911868"/>
              <a:ext cx="522519" cy="548628"/>
              <a:chOff x="1587528" y="3374722"/>
              <a:chExt cx="522519" cy="548628"/>
            </a:xfrm>
          </p:grpSpPr>
          <p:sp>
            <p:nvSpPr>
              <p:cNvPr id="67" name="Sun 66"/>
              <p:cNvSpPr>
                <a:spLocks noChangeAspect="1"/>
              </p:cNvSpPr>
              <p:nvPr/>
            </p:nvSpPr>
            <p:spPr>
              <a:xfrm>
                <a:off x="1587528" y="3374722"/>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Oval 67"/>
              <p:cNvSpPr/>
              <p:nvPr/>
            </p:nvSpPr>
            <p:spPr>
              <a:xfrm>
                <a:off x="1777798" y="3586607"/>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69" name="Oval 68"/>
              <p:cNvSpPr/>
              <p:nvPr/>
            </p:nvSpPr>
            <p:spPr>
              <a:xfrm>
                <a:off x="1879546" y="359066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grpSp>
        <p:nvGrpSpPr>
          <p:cNvPr id="9" name="Group 8"/>
          <p:cNvGrpSpPr/>
          <p:nvPr/>
        </p:nvGrpSpPr>
        <p:grpSpPr>
          <a:xfrm>
            <a:off x="5177114" y="3939333"/>
            <a:ext cx="2077086" cy="987504"/>
            <a:chOff x="4138571" y="2796449"/>
            <a:chExt cx="2077086" cy="987504"/>
          </a:xfrm>
        </p:grpSpPr>
        <p:grpSp>
          <p:nvGrpSpPr>
            <p:cNvPr id="38" name="Group 37"/>
            <p:cNvGrpSpPr/>
            <p:nvPr/>
          </p:nvGrpSpPr>
          <p:grpSpPr>
            <a:xfrm rot="1621324">
              <a:off x="4138571" y="2796449"/>
              <a:ext cx="1959419" cy="466530"/>
              <a:chOff x="3854302" y="495676"/>
              <a:chExt cx="3980750" cy="433150"/>
            </a:xfrm>
          </p:grpSpPr>
          <p:sp>
            <p:nvSpPr>
              <p:cNvPr id="39" name="Freeform 38"/>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0" name="Freeform 39"/>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1" name="Freeform 40"/>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70" name="Group 69"/>
            <p:cNvGrpSpPr/>
            <p:nvPr/>
          </p:nvGrpSpPr>
          <p:grpSpPr>
            <a:xfrm>
              <a:off x="5693138" y="3235325"/>
              <a:ext cx="522519" cy="548628"/>
              <a:chOff x="1587528" y="3374722"/>
              <a:chExt cx="522519" cy="548628"/>
            </a:xfrm>
          </p:grpSpPr>
          <p:sp>
            <p:nvSpPr>
              <p:cNvPr id="71" name="Sun 70"/>
              <p:cNvSpPr>
                <a:spLocks noChangeAspect="1"/>
              </p:cNvSpPr>
              <p:nvPr/>
            </p:nvSpPr>
            <p:spPr>
              <a:xfrm>
                <a:off x="1587528" y="3374722"/>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Oval 71"/>
              <p:cNvSpPr/>
              <p:nvPr/>
            </p:nvSpPr>
            <p:spPr>
              <a:xfrm>
                <a:off x="1777798" y="3586607"/>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73" name="Oval 72"/>
              <p:cNvSpPr/>
              <p:nvPr/>
            </p:nvSpPr>
            <p:spPr>
              <a:xfrm>
                <a:off x="1879546" y="359066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spTree>
    <p:extLst>
      <p:ext uri="{BB962C8B-B14F-4D97-AF65-F5344CB8AC3E}">
        <p14:creationId xmlns:p14="http://schemas.microsoft.com/office/powerpoint/2010/main" val="1056301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nodeType="clickEffect">
                                  <p:stCondLst>
                                    <p:cond delay="0"/>
                                  </p:stCondLst>
                                  <p:childTnLst>
                                    <p:animMotion origin="layout" path="M -3.33333E-6 0 L 0.14514 0.35579 " pathEditMode="relative" rAng="0" ptsTypes="AA">
                                      <p:cBhvr>
                                        <p:cTn id="6" dur="500" fill="hold"/>
                                        <p:tgtEl>
                                          <p:spTgt spid="13"/>
                                        </p:tgtEl>
                                        <p:attrNameLst>
                                          <p:attrName>ppt_x</p:attrName>
                                          <p:attrName>ppt_y</p:attrName>
                                        </p:attrNameLst>
                                      </p:cBhvr>
                                      <p:rCtr x="7257" y="17778"/>
                                    </p:animMotion>
                                  </p:childTnLst>
                                  <p:subTnLst>
                                    <p:set>
                                      <p:cBhvr override="childStyle">
                                        <p:cTn dur="1" fill="hold" display="0" masterRel="sameClick" afterEffect="1">
                                          <p:stCondLst>
                                            <p:cond evt="end" delay="0">
                                              <p:tn val="5"/>
                                            </p:cond>
                                          </p:stCondLst>
                                        </p:cTn>
                                        <p:tgtEl>
                                          <p:spTgt spid="13"/>
                                        </p:tgtEl>
                                        <p:attrNameLst>
                                          <p:attrName>style.visibility</p:attrName>
                                        </p:attrNameLst>
                                      </p:cBhvr>
                                      <p:to>
                                        <p:strVal val="hidden"/>
                                      </p:to>
                                    </p:set>
                                  </p:subTnLst>
                                </p:cTn>
                              </p:par>
                            </p:childTnLst>
                          </p:cTn>
                        </p:par>
                        <p:par>
                          <p:cTn id="7" fill="hold">
                            <p:stCondLst>
                              <p:cond delay="500"/>
                            </p:stCondLst>
                            <p:childTnLst>
                              <p:par>
                                <p:cTn id="8" presetID="1" presetClass="entr" presetSubtype="0" fill="hold" grpId="0" nodeType="afterEffect">
                                  <p:stCondLst>
                                    <p:cond delay="0"/>
                                  </p:stCondLst>
                                  <p:childTnLst>
                                    <p:set>
                                      <p:cBhvr>
                                        <p:cTn id="9" dur="1" fill="hold">
                                          <p:stCondLst>
                                            <p:cond delay="0"/>
                                          </p:stCondLst>
                                        </p:cTn>
                                        <p:tgtEl>
                                          <p:spTgt spid="25"/>
                                        </p:tgtEl>
                                        <p:attrNameLst>
                                          <p:attrName>style.visibility</p:attrName>
                                        </p:attrNameLst>
                                      </p:cBhvr>
                                      <p:to>
                                        <p:strVal val="visible"/>
                                      </p:to>
                                    </p:set>
                                  </p:childTnLst>
                                </p:cTn>
                              </p:par>
                              <p:par>
                                <p:cTn id="10" presetID="1"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par>
                          <p:cTn id="12" fill="hold">
                            <p:stCondLst>
                              <p:cond delay="500"/>
                            </p:stCondLst>
                            <p:childTnLst>
                              <p:par>
                                <p:cTn id="13" presetID="0" presetClass="path" presetSubtype="0" fill="hold" nodeType="afterEffect">
                                  <p:stCondLst>
                                    <p:cond delay="0"/>
                                  </p:stCondLst>
                                  <p:childTnLst>
                                    <p:animMotion origin="layout" path="M -0.01405 -0.01873 L -0.37921 0.31923 " pathEditMode="relative" rAng="0" ptsTypes="AA">
                                      <p:cBhvr>
                                        <p:cTn id="14" dur="1000" fill="hold"/>
                                        <p:tgtEl>
                                          <p:spTgt spid="6"/>
                                        </p:tgtEl>
                                        <p:attrNameLst>
                                          <p:attrName>ppt_x</p:attrName>
                                          <p:attrName>ppt_y</p:attrName>
                                        </p:attrNameLst>
                                      </p:cBhvr>
                                      <p:rCtr x="-18258" y="16886"/>
                                    </p:animMotion>
                                  </p:childTnLst>
                                </p:cTn>
                              </p:par>
                            </p:childTnLst>
                          </p:cTn>
                        </p:par>
                        <p:par>
                          <p:cTn id="15" fill="hold">
                            <p:stCondLst>
                              <p:cond delay="1500"/>
                            </p:stCondLst>
                            <p:childTnLst>
                              <p:par>
                                <p:cTn id="16" presetID="0" presetClass="path" presetSubtype="0" fill="hold" nodeType="afterEffect">
                                  <p:stCondLst>
                                    <p:cond delay="0"/>
                                  </p:stCondLst>
                                  <p:childTnLst>
                                    <p:animMotion origin="layout" path="M -1.11111E-6 -2.96296E-6 L 0.06181 0.34769 " pathEditMode="relative" rAng="0" ptsTypes="AA">
                                      <p:cBhvr>
                                        <p:cTn id="17" dur="500" fill="hold"/>
                                        <p:tgtEl>
                                          <p:spTgt spid="19"/>
                                        </p:tgtEl>
                                        <p:attrNameLst>
                                          <p:attrName>ppt_x</p:attrName>
                                          <p:attrName>ppt_y</p:attrName>
                                        </p:attrNameLst>
                                      </p:cBhvr>
                                      <p:rCtr x="3090" y="17384"/>
                                    </p:animMotion>
                                  </p:childTnLst>
                                  <p:subTnLst>
                                    <p:set>
                                      <p:cBhvr override="childStyle">
                                        <p:cTn dur="1" fill="hold" display="0" masterRel="sameClick" afterEffect="1">
                                          <p:stCondLst>
                                            <p:cond evt="end" delay="0">
                                              <p:tn val="16"/>
                                            </p:cond>
                                          </p:stCondLst>
                                        </p:cTn>
                                        <p:tgtEl>
                                          <p:spTgt spid="19"/>
                                        </p:tgtEl>
                                        <p:attrNameLst>
                                          <p:attrName>style.visibility</p:attrName>
                                        </p:attrNameLst>
                                      </p:cBhvr>
                                      <p:to>
                                        <p:strVal val="hidden"/>
                                      </p:to>
                                    </p:set>
                                  </p:subTnLst>
                                </p:cTn>
                              </p:par>
                            </p:childTnLst>
                          </p:cTn>
                        </p:par>
                        <p:par>
                          <p:cTn id="18" fill="hold">
                            <p:stCondLst>
                              <p:cond delay="2000"/>
                            </p:stCondLst>
                            <p:childTnLst>
                              <p:par>
                                <p:cTn id="19" presetID="1" presetClass="entr" presetSubtype="0" fill="hold" grpId="0" nodeType="after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0" presetClass="path" presetSubtype="0" fill="hold" nodeType="withEffect">
                                  <p:stCondLst>
                                    <p:cond delay="0"/>
                                  </p:stCondLst>
                                  <p:childTnLst>
                                    <p:animMotion origin="layout" path="M -0.07376 0.06245 L 0.2093 -0.37174 " pathEditMode="relative" rAng="0" ptsTypes="AA">
                                      <p:cBhvr>
                                        <p:cTn id="24" dur="1000" fill="hold"/>
                                        <p:tgtEl>
                                          <p:spTgt spid="8"/>
                                        </p:tgtEl>
                                        <p:attrNameLst>
                                          <p:attrName>ppt_x</p:attrName>
                                          <p:attrName>ppt_y</p:attrName>
                                        </p:attrNameLst>
                                      </p:cBhvr>
                                      <p:rCtr x="14144" y="-21721"/>
                                    </p:animMotion>
                                  </p:childTnLst>
                                </p:cTn>
                              </p:par>
                            </p:childTnLst>
                          </p:cTn>
                        </p:par>
                        <p:par>
                          <p:cTn id="25" fill="hold">
                            <p:stCondLst>
                              <p:cond delay="3000"/>
                            </p:stCondLst>
                            <p:childTnLst>
                              <p:par>
                                <p:cTn id="26" presetID="0" presetClass="path" presetSubtype="0" fill="hold" nodeType="afterEffect">
                                  <p:stCondLst>
                                    <p:cond delay="0"/>
                                  </p:stCondLst>
                                  <p:childTnLst>
                                    <p:animMotion origin="layout" path="M 2.77778E-6 -3.33333E-6 L 0.11892 0.31875 " pathEditMode="relative" rAng="0" ptsTypes="AA">
                                      <p:cBhvr>
                                        <p:cTn id="27" dur="500" fill="hold"/>
                                        <p:tgtEl>
                                          <p:spTgt spid="14"/>
                                        </p:tgtEl>
                                        <p:attrNameLst>
                                          <p:attrName>ppt_x</p:attrName>
                                          <p:attrName>ppt_y</p:attrName>
                                        </p:attrNameLst>
                                      </p:cBhvr>
                                      <p:rCtr x="5937" y="15926"/>
                                    </p:animMotion>
                                  </p:childTnLst>
                                  <p:subTnLst>
                                    <p:set>
                                      <p:cBhvr override="childStyle">
                                        <p:cTn dur="1" fill="hold" display="0" masterRel="sameClick" afterEffect="1">
                                          <p:stCondLst>
                                            <p:cond evt="end" delay="0">
                                              <p:tn val="26"/>
                                            </p:cond>
                                          </p:stCondLst>
                                        </p:cTn>
                                        <p:tgtEl>
                                          <p:spTgt spid="14"/>
                                        </p:tgtEl>
                                        <p:attrNameLst>
                                          <p:attrName>style.visibility</p:attrName>
                                        </p:attrNameLst>
                                      </p:cBhvr>
                                      <p:to>
                                        <p:strVal val="hidden"/>
                                      </p:to>
                                    </p:set>
                                  </p:subTnLst>
                                </p:cTn>
                              </p:par>
                            </p:childTnLst>
                          </p:cTn>
                        </p:par>
                        <p:par>
                          <p:cTn id="28" fill="hold">
                            <p:stCondLst>
                              <p:cond delay="3500"/>
                            </p:stCondLst>
                            <p:childTnLst>
                              <p:par>
                                <p:cTn id="29" presetID="1"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par>
                          <p:cTn id="31" fill="hold">
                            <p:stCondLst>
                              <p:cond delay="3500"/>
                            </p:stCondLst>
                            <p:childTnLst>
                              <p:par>
                                <p:cTn id="32" presetID="1" presetClass="entr" presetSubtype="0"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childTnLst>
                                </p:cTn>
                              </p:par>
                              <p:par>
                                <p:cTn id="34" presetID="0" presetClass="path" presetSubtype="0" fill="hold" nodeType="withEffect">
                                  <p:stCondLst>
                                    <p:cond delay="0"/>
                                  </p:stCondLst>
                                  <p:childTnLst>
                                    <p:animMotion origin="layout" path="M -0.01528 -0.04236 L 0.33385 0.24282 " pathEditMode="relative" rAng="0" ptsTypes="AA">
                                      <p:cBhvr>
                                        <p:cTn id="35" dur="1000" fill="hold"/>
                                        <p:tgtEl>
                                          <p:spTgt spid="9"/>
                                        </p:tgtEl>
                                        <p:attrNameLst>
                                          <p:attrName>ppt_x</p:attrName>
                                          <p:attrName>ppt_y</p:attrName>
                                        </p:attrNameLst>
                                      </p:cBhvr>
                                      <p:rCtr x="17448" y="14259"/>
                                    </p:animMotion>
                                  </p:childTnLst>
                                </p:cTn>
                              </p:par>
                            </p:childTnLst>
                          </p:cTn>
                        </p:par>
                        <p:par>
                          <p:cTn id="36" fill="hold">
                            <p:stCondLst>
                              <p:cond delay="4500"/>
                            </p:stCondLst>
                            <p:childTnLst>
                              <p:par>
                                <p:cTn id="37" presetID="1" presetClass="entr" presetSubtype="0" fill="hold" nodeType="afterEffect">
                                  <p:stCondLst>
                                    <p:cond delay="0"/>
                                  </p:stCondLst>
                                  <p:childTnLst>
                                    <p:set>
                                      <p:cBhvr>
                                        <p:cTn id="38" dur="1" fill="hold">
                                          <p:stCondLst>
                                            <p:cond delay="0"/>
                                          </p:stCondLst>
                                        </p:cTn>
                                        <p:tgtEl>
                                          <p:spTgt spid="49"/>
                                        </p:tgtEl>
                                        <p:attrNameLst>
                                          <p:attrName>style.visibility</p:attrName>
                                        </p:attrNameLst>
                                      </p:cBhvr>
                                      <p:to>
                                        <p:strVal val="visible"/>
                                      </p:to>
                                    </p:set>
                                  </p:childTnLst>
                                </p:cTn>
                              </p:par>
                            </p:childTnLst>
                          </p:cTn>
                        </p:par>
                        <p:par>
                          <p:cTn id="39" fill="hold">
                            <p:stCondLst>
                              <p:cond delay="4500"/>
                            </p:stCondLst>
                            <p:childTnLst>
                              <p:par>
                                <p:cTn id="40" presetID="1" presetClass="exit" presetSubtype="0" fill="hold" nodeType="afterEffect">
                                  <p:stCondLst>
                                    <p:cond delay="0"/>
                                  </p:stCondLst>
                                  <p:childTnLst>
                                    <p:set>
                                      <p:cBhvr>
                                        <p:cTn id="41" dur="1" fill="hold">
                                          <p:stCondLst>
                                            <p:cond delay="0"/>
                                          </p:stCondLst>
                                        </p:cTn>
                                        <p:tgtEl>
                                          <p:spTgt spid="8"/>
                                        </p:tgtEl>
                                        <p:attrNameLst>
                                          <p:attrName>style.visibility</p:attrName>
                                        </p:attrNameLst>
                                      </p:cBhvr>
                                      <p:to>
                                        <p:strVal val="hidden"/>
                                      </p:to>
                                    </p:set>
                                  </p:childTnLst>
                                </p:cTn>
                              </p:par>
                              <p:par>
                                <p:cTn id="42" presetID="1" presetClass="exit" presetSubtype="0" fill="hold" nodeType="withEffect">
                                  <p:stCondLst>
                                    <p:cond delay="0"/>
                                  </p:stCondLst>
                                  <p:childTnLst>
                                    <p:set>
                                      <p:cBhvr>
                                        <p:cTn id="43" dur="1" fill="hold">
                                          <p:stCondLst>
                                            <p:cond delay="0"/>
                                          </p:stCondLst>
                                        </p:cTn>
                                        <p:tgtEl>
                                          <p:spTgt spid="9"/>
                                        </p:tgtEl>
                                        <p:attrNameLst>
                                          <p:attrName>style.visibility</p:attrName>
                                        </p:attrNameLst>
                                      </p:cBhvr>
                                      <p:to>
                                        <p:strVal val="hidden"/>
                                      </p:to>
                                    </p:set>
                                  </p:childTnLst>
                                </p:cTn>
                              </p:par>
                              <p:par>
                                <p:cTn id="44" presetID="1" presetClass="exit" presetSubtype="0" fill="hold" nodeType="withEffect">
                                  <p:stCondLst>
                                    <p:cond delay="0"/>
                                  </p:stCondLst>
                                  <p:childTnLst>
                                    <p:set>
                                      <p:cBhvr>
                                        <p:cTn id="45" dur="1" fill="hold">
                                          <p:stCondLst>
                                            <p:cond delay="0"/>
                                          </p:stCondLst>
                                        </p:cTn>
                                        <p:tgtEl>
                                          <p:spTgt spid="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703263" y="5245100"/>
            <a:ext cx="8440737" cy="1752600"/>
          </a:xfrm>
          <a:prstGeom prst="rect">
            <a:avLst/>
          </a:prstGeom>
        </p:spPr>
        <p:txBody>
          <a:bodyPr>
            <a:normAutofit fontScale="92500" lnSpcReduction="20000"/>
          </a:bodyPr>
          <a:lstStyle/>
          <a:p>
            <a:r>
              <a:rPr lang="en-US" sz="3500" dirty="0" smtClean="0">
                <a:solidFill>
                  <a:srgbClr val="000000"/>
                </a:solidFill>
              </a:rPr>
              <a:t>In ordinary light sources, </a:t>
            </a:r>
            <a:r>
              <a:rPr lang="en-US" sz="3500" dirty="0">
                <a:solidFill>
                  <a:srgbClr val="000000"/>
                </a:solidFill>
              </a:rPr>
              <a:t>atoms give up energy and produce light at random </a:t>
            </a:r>
            <a:r>
              <a:rPr lang="en-US" sz="3500" dirty="0" smtClean="0">
                <a:solidFill>
                  <a:srgbClr val="000000"/>
                </a:solidFill>
              </a:rPr>
              <a:t>times.</a:t>
            </a:r>
            <a:endParaRPr lang="en-US" sz="3500" dirty="0">
              <a:solidFill>
                <a:srgbClr val="000000"/>
              </a:solidFill>
            </a:endParaRPr>
          </a:p>
          <a:p>
            <a:r>
              <a:rPr lang="en-US" sz="3500" dirty="0" smtClean="0">
                <a:solidFill>
                  <a:srgbClr val="000000"/>
                </a:solidFill>
              </a:rPr>
              <a:t>Ordinary light waves go off in all directions.</a:t>
            </a:r>
            <a:r>
              <a:rPr lang="en-US" dirty="0" smtClean="0">
                <a:solidFill>
                  <a:srgbClr val="000000"/>
                </a:solidFill>
              </a:rPr>
              <a:t/>
            </a:r>
            <a:br>
              <a:rPr lang="en-US" dirty="0" smtClean="0">
                <a:solidFill>
                  <a:srgbClr val="000000"/>
                </a:solidFill>
              </a:rPr>
            </a:br>
            <a:endParaRPr lang="en-US" dirty="0" smtClean="0">
              <a:solidFill>
                <a:srgbClr val="000000"/>
              </a:solidFill>
            </a:endParaRPr>
          </a:p>
        </p:txBody>
      </p:sp>
      <p:grpSp>
        <p:nvGrpSpPr>
          <p:cNvPr id="6" name="Group 5"/>
          <p:cNvGrpSpPr/>
          <p:nvPr/>
        </p:nvGrpSpPr>
        <p:grpSpPr>
          <a:xfrm>
            <a:off x="5004727" y="847668"/>
            <a:ext cx="1826362" cy="976876"/>
            <a:chOff x="5004727" y="847668"/>
            <a:chExt cx="1826362" cy="976876"/>
          </a:xfrm>
        </p:grpSpPr>
        <p:grpSp>
          <p:nvGrpSpPr>
            <p:cNvPr id="4" name="Group 3"/>
            <p:cNvGrpSpPr/>
            <p:nvPr/>
          </p:nvGrpSpPr>
          <p:grpSpPr>
            <a:xfrm rot="19383651">
              <a:off x="5004727" y="1391394"/>
              <a:ext cx="1711286" cy="433150"/>
              <a:chOff x="3854302" y="495676"/>
              <a:chExt cx="3980750" cy="433150"/>
            </a:xfrm>
          </p:grpSpPr>
          <p:sp>
            <p:nvSpPr>
              <p:cNvPr id="32" name="Freeform 31"/>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9356C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35" name="Freeform 34"/>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9356C7"/>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37" name="Freeform 36"/>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9356C7"/>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27" name="Group 26"/>
            <p:cNvGrpSpPr/>
            <p:nvPr/>
          </p:nvGrpSpPr>
          <p:grpSpPr>
            <a:xfrm>
              <a:off x="6308570" y="847668"/>
              <a:ext cx="522519" cy="548628"/>
              <a:chOff x="1587528" y="3374722"/>
              <a:chExt cx="522519" cy="548628"/>
            </a:xfrm>
          </p:grpSpPr>
          <p:sp>
            <p:nvSpPr>
              <p:cNvPr id="28" name="Sun 27"/>
              <p:cNvSpPr>
                <a:spLocks noChangeAspect="1"/>
              </p:cNvSpPr>
              <p:nvPr/>
            </p:nvSpPr>
            <p:spPr>
              <a:xfrm>
                <a:off x="1587528" y="3374722"/>
                <a:ext cx="522519" cy="548628"/>
              </a:xfrm>
              <a:prstGeom prst="sun">
                <a:avLst/>
              </a:prstGeom>
              <a:solidFill>
                <a:srgbClr val="9356C7"/>
              </a:solid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1777798" y="3586607"/>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30" name="Oval 29"/>
              <p:cNvSpPr/>
              <p:nvPr/>
            </p:nvSpPr>
            <p:spPr>
              <a:xfrm>
                <a:off x="1879546" y="3590669"/>
                <a:ext cx="45719" cy="52481"/>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grpSp>
        <p:nvGrpSpPr>
          <p:cNvPr id="5" name="Group 4"/>
          <p:cNvGrpSpPr/>
          <p:nvPr/>
        </p:nvGrpSpPr>
        <p:grpSpPr>
          <a:xfrm>
            <a:off x="1638735" y="2997580"/>
            <a:ext cx="2180464" cy="915870"/>
            <a:chOff x="1402746" y="2744625"/>
            <a:chExt cx="2180464" cy="915870"/>
          </a:xfrm>
        </p:grpSpPr>
        <p:grpSp>
          <p:nvGrpSpPr>
            <p:cNvPr id="42" name="Group 41"/>
            <p:cNvGrpSpPr/>
            <p:nvPr/>
          </p:nvGrpSpPr>
          <p:grpSpPr>
            <a:xfrm rot="8945814">
              <a:off x="1623791" y="2744625"/>
              <a:ext cx="1959419" cy="466530"/>
              <a:chOff x="3854302" y="495676"/>
              <a:chExt cx="3980750" cy="433150"/>
            </a:xfrm>
          </p:grpSpPr>
          <p:sp>
            <p:nvSpPr>
              <p:cNvPr id="43" name="Freeform 42"/>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009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6" name="Freeform 45"/>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0090"/>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8" name="Freeform 47"/>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000090"/>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31" name="Group 30"/>
            <p:cNvGrpSpPr/>
            <p:nvPr/>
          </p:nvGrpSpPr>
          <p:grpSpPr>
            <a:xfrm>
              <a:off x="1402746" y="3111867"/>
              <a:ext cx="522519" cy="548628"/>
              <a:chOff x="1587528" y="3374722"/>
              <a:chExt cx="522519" cy="548628"/>
            </a:xfrm>
            <a:solidFill>
              <a:srgbClr val="0000FF"/>
            </a:solidFill>
          </p:grpSpPr>
          <p:sp>
            <p:nvSpPr>
              <p:cNvPr id="33" name="Sun 32"/>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1777798" y="3586607"/>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36" name="Oval 35"/>
              <p:cNvSpPr/>
              <p:nvPr/>
            </p:nvSpPr>
            <p:spPr>
              <a:xfrm>
                <a:off x="1879546" y="3590669"/>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grpSp>
        <p:nvGrpSpPr>
          <p:cNvPr id="7" name="Group 6"/>
          <p:cNvGrpSpPr/>
          <p:nvPr/>
        </p:nvGrpSpPr>
        <p:grpSpPr>
          <a:xfrm>
            <a:off x="5287168" y="2472989"/>
            <a:ext cx="2218840" cy="656888"/>
            <a:chOff x="5287168" y="2472989"/>
            <a:chExt cx="2218840" cy="656888"/>
          </a:xfrm>
        </p:grpSpPr>
        <p:grpSp>
          <p:nvGrpSpPr>
            <p:cNvPr id="56" name="Group 55"/>
            <p:cNvGrpSpPr/>
            <p:nvPr/>
          </p:nvGrpSpPr>
          <p:grpSpPr>
            <a:xfrm rot="359841">
              <a:off x="5287168" y="2472989"/>
              <a:ext cx="1959419" cy="466530"/>
              <a:chOff x="3854302" y="495676"/>
              <a:chExt cx="3980750" cy="433150"/>
            </a:xfrm>
          </p:grpSpPr>
          <p:sp>
            <p:nvSpPr>
              <p:cNvPr id="57" name="Freeform 56"/>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chemeClr val="accent4">
                    <a:lumMod val="75000"/>
                  </a:schemeClr>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8" name="Freeform 57"/>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9" name="Freeform 58"/>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49" name="Group 48"/>
            <p:cNvGrpSpPr/>
            <p:nvPr/>
          </p:nvGrpSpPr>
          <p:grpSpPr>
            <a:xfrm>
              <a:off x="6983489" y="2581249"/>
              <a:ext cx="522519" cy="548628"/>
              <a:chOff x="1587528" y="3374722"/>
              <a:chExt cx="522519" cy="548628"/>
            </a:xfrm>
            <a:solidFill>
              <a:srgbClr val="660934"/>
            </a:solidFill>
          </p:grpSpPr>
          <p:sp>
            <p:nvSpPr>
              <p:cNvPr id="50" name="Sun 49"/>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p:cNvSpPr/>
              <p:nvPr/>
            </p:nvSpPr>
            <p:spPr>
              <a:xfrm>
                <a:off x="1777798" y="3586607"/>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52" name="Oval 51"/>
              <p:cNvSpPr/>
              <p:nvPr/>
            </p:nvSpPr>
            <p:spPr>
              <a:xfrm>
                <a:off x="1879546" y="3590669"/>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grpSp>
        <p:nvGrpSpPr>
          <p:cNvPr id="8" name="Group 7"/>
          <p:cNvGrpSpPr/>
          <p:nvPr/>
        </p:nvGrpSpPr>
        <p:grpSpPr>
          <a:xfrm rot="614328">
            <a:off x="4834271" y="3162559"/>
            <a:ext cx="2169999" cy="705456"/>
            <a:chOff x="4138571" y="2723019"/>
            <a:chExt cx="2169999" cy="705456"/>
          </a:xfrm>
        </p:grpSpPr>
        <p:grpSp>
          <p:nvGrpSpPr>
            <p:cNvPr id="38" name="Group 37"/>
            <p:cNvGrpSpPr/>
            <p:nvPr/>
          </p:nvGrpSpPr>
          <p:grpSpPr>
            <a:xfrm rot="359841">
              <a:off x="4138571" y="2723019"/>
              <a:ext cx="1959419" cy="466530"/>
              <a:chOff x="3854302" y="495676"/>
              <a:chExt cx="3980750" cy="433150"/>
            </a:xfrm>
          </p:grpSpPr>
          <p:sp>
            <p:nvSpPr>
              <p:cNvPr id="39" name="Freeform 38"/>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934"/>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0" name="Freeform 39"/>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934"/>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1" name="Freeform 40"/>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934"/>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53" name="Group 52"/>
            <p:cNvGrpSpPr/>
            <p:nvPr/>
          </p:nvGrpSpPr>
          <p:grpSpPr>
            <a:xfrm>
              <a:off x="5786051" y="2879847"/>
              <a:ext cx="522519" cy="548628"/>
              <a:chOff x="1587528" y="3374722"/>
              <a:chExt cx="522519" cy="548628"/>
            </a:xfrm>
            <a:solidFill>
              <a:srgbClr val="660934"/>
            </a:solidFill>
          </p:grpSpPr>
          <p:sp>
            <p:nvSpPr>
              <p:cNvPr id="54" name="Sun 53"/>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4" name="Oval 63"/>
              <p:cNvSpPr/>
              <p:nvPr/>
            </p:nvSpPr>
            <p:spPr>
              <a:xfrm>
                <a:off x="1777798" y="3586607"/>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65" name="Oval 64"/>
              <p:cNvSpPr/>
              <p:nvPr/>
            </p:nvSpPr>
            <p:spPr>
              <a:xfrm>
                <a:off x="1879546" y="3590669"/>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grpSp>
        <p:nvGrpSpPr>
          <p:cNvPr id="9" name="Group 8"/>
          <p:cNvGrpSpPr/>
          <p:nvPr/>
        </p:nvGrpSpPr>
        <p:grpSpPr>
          <a:xfrm rot="1800764">
            <a:off x="3655438" y="3913980"/>
            <a:ext cx="2263832" cy="671095"/>
            <a:chOff x="3655438" y="3913980"/>
            <a:chExt cx="2263832" cy="671095"/>
          </a:xfrm>
        </p:grpSpPr>
        <p:grpSp>
          <p:nvGrpSpPr>
            <p:cNvPr id="44" name="Group 43"/>
            <p:cNvGrpSpPr/>
            <p:nvPr/>
          </p:nvGrpSpPr>
          <p:grpSpPr>
            <a:xfrm rot="458357">
              <a:off x="3655438" y="3913980"/>
              <a:ext cx="1959419" cy="466530"/>
              <a:chOff x="3854302" y="495676"/>
              <a:chExt cx="3980750" cy="433150"/>
            </a:xfrm>
          </p:grpSpPr>
          <p:sp>
            <p:nvSpPr>
              <p:cNvPr id="45" name="Freeform 44"/>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47" name="Freeform 46"/>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55" name="Freeform 54"/>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66" name="Group 65"/>
            <p:cNvGrpSpPr/>
            <p:nvPr/>
          </p:nvGrpSpPr>
          <p:grpSpPr>
            <a:xfrm>
              <a:off x="5396751" y="4036447"/>
              <a:ext cx="522519" cy="548628"/>
              <a:chOff x="1587528" y="3374722"/>
              <a:chExt cx="522519" cy="548628"/>
            </a:xfrm>
            <a:solidFill>
              <a:srgbClr val="86146C"/>
            </a:solidFill>
          </p:grpSpPr>
          <p:sp>
            <p:nvSpPr>
              <p:cNvPr id="67" name="Sun 66"/>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Oval 67"/>
              <p:cNvSpPr/>
              <p:nvPr/>
            </p:nvSpPr>
            <p:spPr>
              <a:xfrm>
                <a:off x="1777798" y="3586607"/>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69" name="Oval 68"/>
              <p:cNvSpPr/>
              <p:nvPr/>
            </p:nvSpPr>
            <p:spPr>
              <a:xfrm>
                <a:off x="1879546" y="3590669"/>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grpSp>
        <p:nvGrpSpPr>
          <p:cNvPr id="2" name="Group 1"/>
          <p:cNvGrpSpPr/>
          <p:nvPr/>
        </p:nvGrpSpPr>
        <p:grpSpPr>
          <a:xfrm>
            <a:off x="2261944" y="1479428"/>
            <a:ext cx="2188800" cy="823208"/>
            <a:chOff x="2261944" y="1479428"/>
            <a:chExt cx="2188800" cy="823208"/>
          </a:xfrm>
        </p:grpSpPr>
        <p:grpSp>
          <p:nvGrpSpPr>
            <p:cNvPr id="60" name="Group 59"/>
            <p:cNvGrpSpPr/>
            <p:nvPr/>
          </p:nvGrpSpPr>
          <p:grpSpPr>
            <a:xfrm rot="11895680">
              <a:off x="2491325" y="1836106"/>
              <a:ext cx="1959419" cy="466530"/>
              <a:chOff x="3854302" y="495676"/>
              <a:chExt cx="3980750" cy="433150"/>
            </a:xfrm>
          </p:grpSpPr>
          <p:sp>
            <p:nvSpPr>
              <p:cNvPr id="61" name="Freeform 60"/>
              <p:cNvSpPr>
                <a:spLocks/>
              </p:cNvSpPr>
              <p:nvPr/>
            </p:nvSpPr>
            <p:spPr bwMode="auto">
              <a:xfrm>
                <a:off x="3854302" y="495676"/>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62" name="Freeform 61"/>
              <p:cNvSpPr>
                <a:spLocks/>
              </p:cNvSpPr>
              <p:nvPr/>
            </p:nvSpPr>
            <p:spPr bwMode="auto">
              <a:xfrm>
                <a:off x="6513330" y="518089"/>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type="none"/>
                <a:tailEnd type="triangle"/>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sp>
            <p:nvSpPr>
              <p:cNvPr id="63" name="Freeform 62"/>
              <p:cNvSpPr>
                <a:spLocks/>
              </p:cNvSpPr>
              <p:nvPr/>
            </p:nvSpPr>
            <p:spPr bwMode="auto">
              <a:xfrm>
                <a:off x="5182663" y="510618"/>
                <a:ext cx="1321722" cy="410737"/>
              </a:xfrm>
              <a:custGeom>
                <a:avLst/>
                <a:gdLst>
                  <a:gd name="T0" fmla="*/ 0 w 1040"/>
                  <a:gd name="T1" fmla="*/ 450 h 988"/>
                  <a:gd name="T2" fmla="*/ 80 w 1040"/>
                  <a:gd name="T3" fmla="*/ 230 h 988"/>
                  <a:gd name="T4" fmla="*/ 140 w 1040"/>
                  <a:gd name="T5" fmla="*/ 100 h 988"/>
                  <a:gd name="T6" fmla="*/ 190 w 1040"/>
                  <a:gd name="T7" fmla="*/ 30 h 988"/>
                  <a:gd name="T8" fmla="*/ 250 w 1040"/>
                  <a:gd name="T9" fmla="*/ 0 h 988"/>
                  <a:gd name="T10" fmla="*/ 300 w 1040"/>
                  <a:gd name="T11" fmla="*/ 30 h 988"/>
                  <a:gd name="T12" fmla="*/ 350 w 1040"/>
                  <a:gd name="T13" fmla="*/ 100 h 988"/>
                  <a:gd name="T14" fmla="*/ 410 w 1040"/>
                  <a:gd name="T15" fmla="*/ 220 h 988"/>
                  <a:gd name="T16" fmla="*/ 460 w 1040"/>
                  <a:gd name="T17" fmla="*/ 330 h 988"/>
                  <a:gd name="T18" fmla="*/ 490 w 1040"/>
                  <a:gd name="T19" fmla="*/ 440 h 988"/>
                  <a:gd name="T20" fmla="*/ 540 w 1040"/>
                  <a:gd name="T21" fmla="*/ 600 h 988"/>
                  <a:gd name="T22" fmla="*/ 590 w 1040"/>
                  <a:gd name="T23" fmla="*/ 740 h 988"/>
                  <a:gd name="T24" fmla="*/ 650 w 1040"/>
                  <a:gd name="T25" fmla="*/ 880 h 988"/>
                  <a:gd name="T26" fmla="*/ 710 w 1040"/>
                  <a:gd name="T27" fmla="*/ 960 h 988"/>
                  <a:gd name="T28" fmla="*/ 790 w 1040"/>
                  <a:gd name="T29" fmla="*/ 980 h 988"/>
                  <a:gd name="T30" fmla="*/ 880 w 1040"/>
                  <a:gd name="T31" fmla="*/ 910 h 988"/>
                  <a:gd name="T32" fmla="*/ 930 w 1040"/>
                  <a:gd name="T33" fmla="*/ 790 h 988"/>
                  <a:gd name="T34" fmla="*/ 1000 w 1040"/>
                  <a:gd name="T35" fmla="*/ 600 h 988"/>
                  <a:gd name="T36" fmla="*/ 1040 w 1040"/>
                  <a:gd name="T37" fmla="*/ 490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40" h="988">
                    <a:moveTo>
                      <a:pt x="0" y="450"/>
                    </a:moveTo>
                    <a:cubicBezTo>
                      <a:pt x="28" y="369"/>
                      <a:pt x="57" y="288"/>
                      <a:pt x="80" y="230"/>
                    </a:cubicBezTo>
                    <a:cubicBezTo>
                      <a:pt x="103" y="172"/>
                      <a:pt x="122" y="133"/>
                      <a:pt x="140" y="100"/>
                    </a:cubicBezTo>
                    <a:cubicBezTo>
                      <a:pt x="158" y="67"/>
                      <a:pt x="172" y="47"/>
                      <a:pt x="190" y="30"/>
                    </a:cubicBezTo>
                    <a:cubicBezTo>
                      <a:pt x="208" y="13"/>
                      <a:pt x="232" y="0"/>
                      <a:pt x="250" y="0"/>
                    </a:cubicBezTo>
                    <a:cubicBezTo>
                      <a:pt x="268" y="0"/>
                      <a:pt x="283" y="13"/>
                      <a:pt x="300" y="30"/>
                    </a:cubicBezTo>
                    <a:cubicBezTo>
                      <a:pt x="317" y="47"/>
                      <a:pt x="332" y="68"/>
                      <a:pt x="350" y="100"/>
                    </a:cubicBezTo>
                    <a:cubicBezTo>
                      <a:pt x="368" y="132"/>
                      <a:pt x="392" y="182"/>
                      <a:pt x="410" y="220"/>
                    </a:cubicBezTo>
                    <a:cubicBezTo>
                      <a:pt x="428" y="258"/>
                      <a:pt x="447" y="293"/>
                      <a:pt x="460" y="330"/>
                    </a:cubicBezTo>
                    <a:cubicBezTo>
                      <a:pt x="473" y="367"/>
                      <a:pt x="477" y="395"/>
                      <a:pt x="490" y="440"/>
                    </a:cubicBezTo>
                    <a:cubicBezTo>
                      <a:pt x="503" y="485"/>
                      <a:pt x="523" y="550"/>
                      <a:pt x="540" y="600"/>
                    </a:cubicBezTo>
                    <a:cubicBezTo>
                      <a:pt x="557" y="650"/>
                      <a:pt x="572" y="693"/>
                      <a:pt x="590" y="740"/>
                    </a:cubicBezTo>
                    <a:cubicBezTo>
                      <a:pt x="608" y="787"/>
                      <a:pt x="630" y="843"/>
                      <a:pt x="650" y="880"/>
                    </a:cubicBezTo>
                    <a:cubicBezTo>
                      <a:pt x="670" y="917"/>
                      <a:pt x="687" y="943"/>
                      <a:pt x="710" y="960"/>
                    </a:cubicBezTo>
                    <a:cubicBezTo>
                      <a:pt x="733" y="977"/>
                      <a:pt x="762" y="988"/>
                      <a:pt x="790" y="980"/>
                    </a:cubicBezTo>
                    <a:cubicBezTo>
                      <a:pt x="818" y="972"/>
                      <a:pt x="857" y="942"/>
                      <a:pt x="880" y="910"/>
                    </a:cubicBezTo>
                    <a:cubicBezTo>
                      <a:pt x="903" y="878"/>
                      <a:pt x="910" y="842"/>
                      <a:pt x="930" y="790"/>
                    </a:cubicBezTo>
                    <a:cubicBezTo>
                      <a:pt x="950" y="738"/>
                      <a:pt x="982" y="650"/>
                      <a:pt x="1000" y="600"/>
                    </a:cubicBezTo>
                    <a:cubicBezTo>
                      <a:pt x="1018" y="550"/>
                      <a:pt x="1029" y="520"/>
                      <a:pt x="1040" y="490"/>
                    </a:cubicBezTo>
                  </a:path>
                </a:pathLst>
              </a:custGeom>
              <a:noFill/>
              <a:ln w="38100" cmpd="sng">
                <a:solidFill>
                  <a:srgbClr val="660066"/>
                </a:solidFill>
                <a:round/>
                <a:headEnd/>
                <a:tailEnd/>
              </a:ln>
              <a:extLst>
                <a:ext uri="{909E8E84-426E-40dd-AFC4-6F175D3DCCD1}">
                  <a14:hiddenFill xmlns:a14="http://schemas.microsoft.com/office/drawing/2010/main">
                    <a:solidFill>
                      <a:srgbClr val="FFFFFF"/>
                    </a:solidFill>
                  </a14:hiddenFill>
                </a:ext>
              </a:extLst>
            </p:spPr>
            <p:txBody>
              <a:bodyPr rot="0" vert="horz" wrap="square" lIns="91440" tIns="45720" rIns="91440" bIns="45720" anchor="t" anchorCtr="0" upright="1">
                <a:noAutofit/>
              </a:bodyPr>
              <a:lstStyle/>
              <a:p>
                <a:endParaRPr lang="en-US"/>
              </a:p>
            </p:txBody>
          </p:sp>
        </p:grpSp>
        <p:grpSp>
          <p:nvGrpSpPr>
            <p:cNvPr id="70" name="Group 69"/>
            <p:cNvGrpSpPr/>
            <p:nvPr/>
          </p:nvGrpSpPr>
          <p:grpSpPr>
            <a:xfrm>
              <a:off x="2261944" y="1479428"/>
              <a:ext cx="522519" cy="548628"/>
              <a:chOff x="1587528" y="3374722"/>
              <a:chExt cx="522519" cy="548628"/>
            </a:xfrm>
            <a:solidFill>
              <a:srgbClr val="660934"/>
            </a:solidFill>
          </p:grpSpPr>
          <p:sp>
            <p:nvSpPr>
              <p:cNvPr id="71" name="Sun 70"/>
              <p:cNvSpPr>
                <a:spLocks noChangeAspect="1"/>
              </p:cNvSpPr>
              <p:nvPr/>
            </p:nvSpPr>
            <p:spPr>
              <a:xfrm>
                <a:off x="1587528" y="3374722"/>
                <a:ext cx="522519" cy="548628"/>
              </a:xfrm>
              <a:prstGeom prst="sun">
                <a:avLst/>
              </a:prstGeom>
              <a:grpFill/>
              <a:ln>
                <a:solidFill>
                  <a:srgbClr val="9356C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2" name="Oval 71"/>
              <p:cNvSpPr/>
              <p:nvPr/>
            </p:nvSpPr>
            <p:spPr>
              <a:xfrm>
                <a:off x="1777798" y="3586607"/>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sp>
            <p:nvSpPr>
              <p:cNvPr id="73" name="Oval 72"/>
              <p:cNvSpPr/>
              <p:nvPr/>
            </p:nvSpPr>
            <p:spPr>
              <a:xfrm>
                <a:off x="1879546" y="3590669"/>
                <a:ext cx="45719" cy="52481"/>
              </a:xfrm>
              <a:prstGeom prst="ellipse">
                <a:avLst/>
              </a:prstGeom>
              <a:grp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000000"/>
                  </a:solidFill>
                </a:endParaRPr>
              </a:p>
            </p:txBody>
          </p:sp>
        </p:grpSp>
      </p:grpSp>
    </p:spTree>
    <p:extLst>
      <p:ext uri="{BB962C8B-B14F-4D97-AF65-F5344CB8AC3E}">
        <p14:creationId xmlns:p14="http://schemas.microsoft.com/office/powerpoint/2010/main" val="10714199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fill="hold" nodeType="clickEffect">
                                  <p:stCondLst>
                                    <p:cond delay="0"/>
                                  </p:stCondLst>
                                  <p:childTnLst>
                                    <p:animMotion origin="layout" path="M 0.004 0.03102 L -0.38941 -0.24467 " pathEditMode="relative" rAng="0" ptsTypes="AA">
                                      <p:cBhvr>
                                        <p:cTn id="6" dur="1000" fill="hold"/>
                                        <p:tgtEl>
                                          <p:spTgt spid="2"/>
                                        </p:tgtEl>
                                        <p:attrNameLst>
                                          <p:attrName>ppt_x</p:attrName>
                                          <p:attrName>ppt_y</p:attrName>
                                        </p:attrNameLst>
                                      </p:cBhvr>
                                      <p:rCtr x="-19670" y="-13796"/>
                                    </p:animMotion>
                                  </p:childTnLst>
                                </p:cTn>
                              </p:par>
                              <p:par>
                                <p:cTn id="7" presetID="0" presetClass="path" presetSubtype="0" fill="hold" nodeType="withEffect">
                                  <p:stCondLst>
                                    <p:cond delay="0"/>
                                  </p:stCondLst>
                                  <p:childTnLst>
                                    <p:animMotion origin="layout" path="M -0.09062 0.11203 L 0.28716 -0.23635 " pathEditMode="relative" rAng="0" ptsTypes="AA">
                                      <p:cBhvr>
                                        <p:cTn id="8" dur="2000" fill="hold"/>
                                        <p:tgtEl>
                                          <p:spTgt spid="6"/>
                                        </p:tgtEl>
                                        <p:attrNameLst>
                                          <p:attrName>ppt_x</p:attrName>
                                          <p:attrName>ppt_y</p:attrName>
                                        </p:attrNameLst>
                                      </p:cBhvr>
                                      <p:rCtr x="18889" y="-17431"/>
                                    </p:animMotion>
                                  </p:childTnLst>
                                </p:cTn>
                              </p:par>
                              <p:par>
                                <p:cTn id="9" presetID="0" presetClass="path" presetSubtype="0" fill="hold" nodeType="withEffect">
                                  <p:stCondLst>
                                    <p:cond delay="0"/>
                                  </p:stCondLst>
                                  <p:childTnLst>
                                    <p:animMotion origin="layout" path="M -0.1283 -0.04861 L 0.32621 0.09144 " pathEditMode="relative" rAng="0" ptsTypes="AA">
                                      <p:cBhvr>
                                        <p:cTn id="10" dur="2000" fill="hold"/>
                                        <p:tgtEl>
                                          <p:spTgt spid="7"/>
                                        </p:tgtEl>
                                        <p:attrNameLst>
                                          <p:attrName>ppt_x</p:attrName>
                                          <p:attrName>ppt_y</p:attrName>
                                        </p:attrNameLst>
                                      </p:cBhvr>
                                      <p:rCtr x="22726" y="6991"/>
                                    </p:animMotion>
                                  </p:childTnLst>
                                </p:cTn>
                              </p:par>
                              <p:par>
                                <p:cTn id="11" presetID="0" presetClass="path" presetSubtype="0" fill="hold" nodeType="withEffect">
                                  <p:stCondLst>
                                    <p:cond delay="0"/>
                                  </p:stCondLst>
                                  <p:childTnLst>
                                    <p:animMotion origin="layout" path="M 0.11736 -0.10695 L -0.31372 0.17291 " pathEditMode="relative" rAng="0" ptsTypes="AA">
                                      <p:cBhvr>
                                        <p:cTn id="12" dur="2000" fill="hold"/>
                                        <p:tgtEl>
                                          <p:spTgt spid="5"/>
                                        </p:tgtEl>
                                        <p:attrNameLst>
                                          <p:attrName>ppt_x</p:attrName>
                                          <p:attrName>ppt_y</p:attrName>
                                        </p:attrNameLst>
                                      </p:cBhvr>
                                      <p:rCtr x="-21563" y="13981"/>
                                    </p:animMotion>
                                  </p:childTnLst>
                                </p:cTn>
                              </p:par>
                              <p:par>
                                <p:cTn id="13" presetID="0" presetClass="path" presetSubtype="0" fill="hold" nodeType="withEffect">
                                  <p:stCondLst>
                                    <p:cond delay="0"/>
                                  </p:stCondLst>
                                  <p:childTnLst>
                                    <p:animMotion origin="layout" path="M -0.05139 -0.05324 L 0.45191 0.38056 " pathEditMode="relative" rAng="0" ptsTypes="AA">
                                      <p:cBhvr>
                                        <p:cTn id="14" dur="2000" fill="hold"/>
                                        <p:tgtEl>
                                          <p:spTgt spid="9"/>
                                        </p:tgtEl>
                                        <p:attrNameLst>
                                          <p:attrName>ppt_x</p:attrName>
                                          <p:attrName>ppt_y</p:attrName>
                                        </p:attrNameLst>
                                      </p:cBhvr>
                                      <p:rCtr x="25156" y="21690"/>
                                    </p:animMotion>
                                  </p:childTnLst>
                                </p:cTn>
                              </p:par>
                              <p:par>
                                <p:cTn id="15" presetID="0" presetClass="path" presetSubtype="0" fill="hold" nodeType="withEffect">
                                  <p:stCondLst>
                                    <p:cond delay="0"/>
                                  </p:stCondLst>
                                  <p:childTnLst>
                                    <p:animMotion origin="layout" path="M -0.12344 -0.03866 L 0.45434 0.19167 " pathEditMode="relative" rAng="0" ptsTypes="AA">
                                      <p:cBhvr>
                                        <p:cTn id="16" dur="2000" fill="hold"/>
                                        <p:tgtEl>
                                          <p:spTgt spid="8"/>
                                        </p:tgtEl>
                                        <p:attrNameLst>
                                          <p:attrName>ppt_x</p:attrName>
                                          <p:attrName>ppt_y</p:attrName>
                                        </p:attrNameLst>
                                      </p:cBhvr>
                                      <p:rCtr x="28889" y="11505"/>
                                    </p:animMotion>
                                  </p:childTnLst>
                                </p:cTn>
                              </p:par>
                            </p:childTnLst>
                          </p:cTn>
                        </p:par>
                        <p:par>
                          <p:cTn id="17" fill="hold">
                            <p:stCondLst>
                              <p:cond delay="2000"/>
                            </p:stCondLst>
                            <p:childTnLst>
                              <p:par>
                                <p:cTn id="18" presetID="1" presetClass="exit" presetSubtype="0" fill="hold" nodeType="afterEffect">
                                  <p:stCondLst>
                                    <p:cond delay="0"/>
                                  </p:stCondLst>
                                  <p:childTnLst>
                                    <p:set>
                                      <p:cBhvr>
                                        <p:cTn id="19" dur="1" fill="hold">
                                          <p:stCondLst>
                                            <p:cond delay="0"/>
                                          </p:stCondLst>
                                        </p:cTn>
                                        <p:tgtEl>
                                          <p:spTgt spid="2"/>
                                        </p:tgtEl>
                                        <p:attrNameLst>
                                          <p:attrName>style.visibility</p:attrName>
                                        </p:attrNameLst>
                                      </p:cBhvr>
                                      <p:to>
                                        <p:strVal val="hidden"/>
                                      </p:to>
                                    </p:set>
                                  </p:childTnLst>
                                </p:cTn>
                              </p:par>
                              <p:par>
                                <p:cTn id="20" presetID="1" presetClass="exit" presetSubtype="0" fill="hold" nodeType="withEffect">
                                  <p:stCondLst>
                                    <p:cond delay="0"/>
                                  </p:stCondLst>
                                  <p:childTnLst>
                                    <p:set>
                                      <p:cBhvr>
                                        <p:cTn id="21" dur="1" fill="hold">
                                          <p:stCondLst>
                                            <p:cond delay="0"/>
                                          </p:stCondLst>
                                        </p:cTn>
                                        <p:tgtEl>
                                          <p:spTgt spid="6"/>
                                        </p:tgtEl>
                                        <p:attrNameLst>
                                          <p:attrName>style.visibility</p:attrName>
                                        </p:attrNameLst>
                                      </p:cBhvr>
                                      <p:to>
                                        <p:strVal val="hidden"/>
                                      </p:to>
                                    </p:set>
                                  </p:childTnLst>
                                </p:cTn>
                              </p:par>
                              <p:par>
                                <p:cTn id="22" presetID="1" presetClass="exit" presetSubtype="0" fill="hold" nodeType="withEffect">
                                  <p:stCondLst>
                                    <p:cond delay="0"/>
                                  </p:stCondLst>
                                  <p:childTnLst>
                                    <p:set>
                                      <p:cBhvr>
                                        <p:cTn id="23" dur="1" fill="hold">
                                          <p:stCondLst>
                                            <p:cond delay="0"/>
                                          </p:stCondLst>
                                        </p:cTn>
                                        <p:tgtEl>
                                          <p:spTgt spid="7"/>
                                        </p:tgtEl>
                                        <p:attrNameLst>
                                          <p:attrName>style.visibility</p:attrName>
                                        </p:attrNameLst>
                                      </p:cBhvr>
                                      <p:to>
                                        <p:strVal val="hidden"/>
                                      </p:to>
                                    </p:set>
                                  </p:childTnLst>
                                </p:cTn>
                              </p:par>
                              <p:par>
                                <p:cTn id="24" presetID="1" presetClass="exit" presetSubtype="0" fill="hold" nodeType="withEffect">
                                  <p:stCondLst>
                                    <p:cond delay="0"/>
                                  </p:stCondLst>
                                  <p:childTnLst>
                                    <p:set>
                                      <p:cBhvr>
                                        <p:cTn id="25" dur="1" fill="hold">
                                          <p:stCondLst>
                                            <p:cond delay="0"/>
                                          </p:stCondLst>
                                        </p:cTn>
                                        <p:tgtEl>
                                          <p:spTgt spid="8"/>
                                        </p:tgtEl>
                                        <p:attrNameLst>
                                          <p:attrName>style.visibility</p:attrName>
                                        </p:attrNameLst>
                                      </p:cBhvr>
                                      <p:to>
                                        <p:strVal val="hidden"/>
                                      </p:to>
                                    </p:set>
                                  </p:childTnLst>
                                </p:cTn>
                              </p:par>
                              <p:par>
                                <p:cTn id="26" presetID="1" presetClass="exit" presetSubtype="0" fill="hold" nodeType="withEffect">
                                  <p:stCondLst>
                                    <p:cond delay="0"/>
                                  </p:stCondLst>
                                  <p:childTnLst>
                                    <p:set>
                                      <p:cBhvr>
                                        <p:cTn id="27" dur="1" fill="hold">
                                          <p:stCondLst>
                                            <p:cond delay="0"/>
                                          </p:stCondLst>
                                        </p:cTn>
                                        <p:tgtEl>
                                          <p:spTgt spid="9"/>
                                        </p:tgtEl>
                                        <p:attrNameLst>
                                          <p:attrName>style.visibility</p:attrName>
                                        </p:attrNameLst>
                                      </p:cBhvr>
                                      <p:to>
                                        <p:strVal val="hidden"/>
                                      </p:to>
                                    </p:set>
                                  </p:childTnLst>
                                </p:cTn>
                              </p:par>
                              <p:par>
                                <p:cTn id="28" presetID="1" presetClass="exit" presetSubtype="0" fill="hold" nodeType="withEffect">
                                  <p:stCondLst>
                                    <p:cond delay="0"/>
                                  </p:stCondLst>
                                  <p:childTnLst>
                                    <p:set>
                                      <p:cBhvr>
                                        <p:cTn id="29"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3467</TotalTime>
  <Words>719</Words>
  <Application>Microsoft Macintosh PowerPoint</Application>
  <PresentationFormat>On-screen Show (4:3)</PresentationFormat>
  <Paragraphs>107</Paragraphs>
  <Slides>19</Slides>
  <Notes>19</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Office Theme</vt:lpstr>
      <vt:lpstr>Custom Design</vt:lpstr>
      <vt:lpstr>PowerPoint Presentation</vt:lpstr>
      <vt:lpstr>LASER SAFETY</vt:lpstr>
      <vt:lpstr>Vocabulary </vt:lpstr>
      <vt:lpstr>LASER</vt:lpstr>
      <vt:lpstr>LASER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Activity 1: Flashlight and Laser Beams</vt:lpstr>
      <vt:lpstr>Activity 1: Flashlight and Laser Beams</vt:lpstr>
      <vt:lpstr>Activity 2: Flashlight and Laser Colors</vt:lpstr>
      <vt:lpstr>Activity 2: Flashlight and Laser Colors</vt:lpstr>
      <vt:lpstr>Activity 3: Blobs and Speckles</vt:lpstr>
      <vt:lpstr>Activity 3: Blobs and Speckles</vt:lpstr>
      <vt:lpstr>LASER Light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Judy Donnelly</dc:creator>
  <cp:lastModifiedBy>Judy Donnelly</cp:lastModifiedBy>
  <cp:revision>198</cp:revision>
  <cp:lastPrinted>2015-08-16T00:06:21Z</cp:lastPrinted>
  <dcterms:created xsi:type="dcterms:W3CDTF">2012-03-31T00:07:46Z</dcterms:created>
  <dcterms:modified xsi:type="dcterms:W3CDTF">2017-01-24T01:38:37Z</dcterms:modified>
</cp:coreProperties>
</file>