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3"/>
  </p:notesMasterIdLst>
  <p:handoutMasterIdLst>
    <p:handoutMasterId r:id="rId24"/>
  </p:handoutMasterIdLst>
  <p:sldIdLst>
    <p:sldId id="260" r:id="rId3"/>
    <p:sldId id="308" r:id="rId4"/>
    <p:sldId id="319" r:id="rId5"/>
    <p:sldId id="322" r:id="rId6"/>
    <p:sldId id="320" r:id="rId7"/>
    <p:sldId id="323" r:id="rId8"/>
    <p:sldId id="321" r:id="rId9"/>
    <p:sldId id="324" r:id="rId10"/>
    <p:sldId id="325" r:id="rId11"/>
    <p:sldId id="328" r:id="rId12"/>
    <p:sldId id="316" r:id="rId13"/>
    <p:sldId id="326" r:id="rId14"/>
    <p:sldId id="327" r:id="rId15"/>
    <p:sldId id="309" r:id="rId16"/>
    <p:sldId id="310" r:id="rId17"/>
    <p:sldId id="311" r:id="rId18"/>
    <p:sldId id="312" r:id="rId19"/>
    <p:sldId id="314" r:id="rId20"/>
    <p:sldId id="315" r:id="rId21"/>
    <p:sldId id="318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53371C"/>
    <a:srgbClr val="996633"/>
    <a:srgbClr val="E6E6E6"/>
    <a:srgbClr val="FFFFFF"/>
    <a:srgbClr val="DEDE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15" autoAdjust="0"/>
  </p:normalViewPr>
  <p:slideViewPr>
    <p:cSldViewPr snapToGrid="0" snapToObjects="1">
      <p:cViewPr varScale="1">
        <p:scale>
          <a:sx n="100" d="100"/>
          <a:sy n="100" d="100"/>
        </p:scale>
        <p:origin x="18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E7F25-3177-EE48-A5E7-04A0041584D1}" type="datetimeFigureOut">
              <a:rPr lang="en-US" smtClean="0"/>
              <a:t>8/4/2016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E0ED6-209A-F54F-A63C-20E70B616992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0795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9A2B9-149F-6A48-8477-24AA0C30D447}" type="datetimeFigureOut">
              <a:rPr lang="en-US" smtClean="0"/>
              <a:t>8/4/2016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D314B-32C5-B34C-A9D8-27ABBE555FDC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06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25933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08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7848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7848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784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105F2-F657-4D17-BF33-1417202AC52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7316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105F2-F657-4D17-BF33-1417202AC52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6000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105F2-F657-4D17-BF33-1417202AC52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0876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105F2-F657-4D17-BF33-1417202AC52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5913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105F2-F657-4D17-BF33-1417202AC52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2874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105F2-F657-4D17-BF33-1417202AC52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368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45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FD314B-32C5-B34C-A9D8-27ABBE555FD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04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554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FACFC-C8D8-AC4A-A9C9-F88E3D96EDEC}" type="datetime1">
              <a:rPr lang="en-US" smtClean="0"/>
              <a:t>8/4/2016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967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4971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EC61-A66A-7B47-AE62-E9D3D04BD32C}" type="datetime1">
              <a:rPr lang="en-US" smtClean="0"/>
              <a:t>8/4/2016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302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450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3C646-84E7-AE41-869C-3BC926D815AF}" type="datetime1">
              <a:rPr lang="en-US" smtClean="0"/>
              <a:t>8/4/2016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930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4ADC1-0A96-974B-9187-1AC4CC56FE40}" type="datetime1">
              <a:rPr lang="en-US" smtClean="0"/>
              <a:t>8/4/2016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167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C166E-8947-DB48-BD15-F8CEEEA854BE}" type="datetime1">
              <a:rPr lang="en-US" smtClean="0"/>
              <a:t>8/4/2016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459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F8D3C-2273-1940-9C97-3CAD530A13E1}" type="datetime1">
              <a:rPr lang="en-US" smtClean="0"/>
              <a:t>8/4/2016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701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1B1B4-C771-BC4A-88AF-28B72F35C8F2}" type="datetime1">
              <a:rPr lang="en-US" smtClean="0"/>
              <a:t>8/4/2016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10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A446A-8B37-2F48-ACA7-0798BA1EFF95}" type="datetime1">
              <a:rPr lang="en-US" smtClean="0"/>
              <a:t>8/4/2016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Three Rivers CC  Jr Laser Camp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993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B1F62-5698-134E-8DF3-558CAFCEA85A}" type="datetime1">
              <a:rPr lang="en-US" smtClean="0"/>
              <a:t>8/4/2016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Three Rivers CC  Jr Laser Camp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C2051-ACFE-0341-B553-F21C8D400B20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1417638"/>
            <a:ext cx="9144000" cy="18256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">
                <a:srgbClr val="660066"/>
              </a:gs>
              <a:gs pos="24000">
                <a:srgbClr val="0000FF"/>
              </a:gs>
              <a:gs pos="44000">
                <a:srgbClr val="008000"/>
              </a:gs>
              <a:gs pos="64000">
                <a:srgbClr val="FFFF00"/>
              </a:gs>
              <a:gs pos="81000">
                <a:srgbClr val="FF6600"/>
              </a:gs>
              <a:gs pos="96000">
                <a:srgbClr val="FF0000"/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dumpster optics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76" y="6126163"/>
            <a:ext cx="786018" cy="62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52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umpster optic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188" y="6164781"/>
            <a:ext cx="743612" cy="58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44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9" name="Rectangle 11"/>
          <p:cNvSpPr>
            <a:spLocks noChangeArrowheads="1"/>
          </p:cNvSpPr>
          <p:nvPr/>
        </p:nvSpPr>
        <p:spPr bwMode="auto">
          <a:xfrm>
            <a:off x="8289925" y="454977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227340" name="Rectangle 12"/>
          <p:cNvSpPr>
            <a:spLocks noChangeArrowheads="1"/>
          </p:cNvSpPr>
          <p:nvPr/>
        </p:nvSpPr>
        <p:spPr bwMode="auto">
          <a:xfrm>
            <a:off x="8467725" y="374967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 dirty="0">
              <a:latin typeface="Arial" charset="0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535" y="68677"/>
            <a:ext cx="68980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0090"/>
                </a:solidFill>
              </a:rPr>
              <a:t>APRENDIENDO COMO FUNCIONA LA LUZ</a:t>
            </a:r>
          </a:p>
        </p:txBody>
      </p:sp>
      <p:pic>
        <p:nvPicPr>
          <p:cNvPr id="4" name="Picture 3" descr="IYL_Logo_Color-hori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600" y="404458"/>
            <a:ext cx="1192325" cy="65187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2861163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8000" b="1" dirty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Viendo el </a:t>
            </a:r>
            <a:r>
              <a:rPr lang="es-MX" sz="8000" b="1" dirty="0">
                <a:solidFill>
                  <a:srgbClr val="FF0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C</a:t>
            </a:r>
            <a:r>
              <a:rPr lang="es-MX" sz="8000" b="1" dirty="0">
                <a:solidFill>
                  <a:srgbClr val="FF66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O</a:t>
            </a:r>
            <a:r>
              <a:rPr lang="es-MX" sz="80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L</a:t>
            </a:r>
            <a:r>
              <a:rPr lang="es-MX" sz="8000" b="1" dirty="0">
                <a:solidFill>
                  <a:srgbClr val="0080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O</a:t>
            </a:r>
            <a:r>
              <a:rPr lang="es-MX" sz="8000" b="1" dirty="0">
                <a:solidFill>
                  <a:srgbClr val="00009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75000" dist="12700" dir="5400000" sy="-100000" algn="bl" rotWithShape="0"/>
                </a:effectLst>
              </a:rPr>
              <a:t>R</a:t>
            </a:r>
            <a:endParaRPr lang="es-MX" sz="8000" b="1" dirty="0">
              <a:solidFill>
                <a:schemeClr val="tx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  <a:reflection stA="50000" endPos="75000" dist="127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Actividad</a:t>
            </a:r>
            <a:r>
              <a:rPr lang="en-US" dirty="0"/>
              <a:t> 5: </a:t>
            </a:r>
            <a:r>
              <a:rPr lang="es-MX" dirty="0"/>
              <a:t>¿</a:t>
            </a:r>
            <a:r>
              <a:rPr lang="en-US" dirty="0"/>
              <a:t>De </a:t>
            </a:r>
            <a:r>
              <a:rPr lang="en-US" dirty="0" err="1"/>
              <a:t>qué</a:t>
            </a:r>
            <a:r>
              <a:rPr lang="en-US" dirty="0"/>
              <a:t> color </a:t>
            </a:r>
            <a:r>
              <a:rPr lang="en-US" dirty="0" err="1"/>
              <a:t>es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</a:rPr>
              <a:t>Apaga todas las luces y cierra las cortinas y persianas. Coloca algunos dulces pequeños de colores en una caja profunda (para excluir la luz del cuarto). Ilumina los dulces con lámparas de diferentes colores.</a:t>
            </a:r>
          </a:p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</a:rPr>
              <a:t>En tu hoja de trabajo, escribe que color de lámpara usaste y de que color se veían los dulces bajo esa luz.</a:t>
            </a:r>
          </a:p>
          <a:p>
            <a:pPr marL="0" indent="0">
              <a:buNone/>
            </a:pPr>
            <a:r>
              <a:rPr lang="es-MX" dirty="0">
                <a:solidFill>
                  <a:srgbClr val="000000"/>
                </a:solidFill>
              </a:rPr>
              <a:t>¿Es posible decir el color real de los dulces bajo luz de colores?</a:t>
            </a:r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198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4108"/>
            <a:ext cx="8229600" cy="1143000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es-MX" dirty="0"/>
              <a:t>Actividad 6: Presto Cambio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dirty="0"/>
              <a:t>Coloca el círculo rojo en medio de papel negro.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/>
              <a:t>Observa fijamente el punto rojo y tu maestro contará hasta 30.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/>
              <a:t>Rápidamente observa el fondo blanco. ¿</a:t>
            </a:r>
            <a:r>
              <a:rPr lang="es-MX" dirty="0" err="1"/>
              <a:t>Qu;e</a:t>
            </a:r>
            <a:r>
              <a:rPr lang="es-MX" dirty="0"/>
              <a:t> fe lo que viste?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258794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4108"/>
            <a:ext cx="8229600" cy="1143000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es-MX" dirty="0"/>
              <a:t>Actividad 6: Presto Cambio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otros</a:t>
            </a:r>
            <a:r>
              <a:rPr lang="en-US" dirty="0"/>
              <a:t> pares de </a:t>
            </a:r>
            <a:r>
              <a:rPr lang="en-US" dirty="0" err="1"/>
              <a:t>colores</a:t>
            </a:r>
            <a:r>
              <a:rPr lang="en-US" dirty="0"/>
              <a:t> </a:t>
            </a:r>
            <a:r>
              <a:rPr lang="en-US" dirty="0" err="1"/>
              <a:t>puedes</a:t>
            </a:r>
            <a:r>
              <a:rPr lang="en-US" dirty="0"/>
              <a:t> </a:t>
            </a:r>
            <a:r>
              <a:rPr lang="en-US" dirty="0" err="1"/>
              <a:t>encontrar</a:t>
            </a:r>
            <a:r>
              <a:rPr lang="en-US" dirty="0"/>
              <a:t>? </a:t>
            </a:r>
            <a:r>
              <a:rPr lang="en-US" dirty="0" err="1"/>
              <a:t>Inténtalo</a:t>
            </a:r>
            <a:r>
              <a:rPr lang="en-US" dirty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457200" y="2886075"/>
            <a:ext cx="8229600" cy="267765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algn="ctr"/>
            <a:r>
              <a:rPr lang="es-MX" sz="2800" dirty="0">
                <a:solidFill>
                  <a:srgbClr val="FF0000"/>
                </a:solidFill>
              </a:rPr>
              <a:t>Rojo</a:t>
            </a:r>
          </a:p>
          <a:p>
            <a:pPr algn="ctr"/>
            <a:r>
              <a:rPr lang="es-MX" sz="2800" dirty="0">
                <a:solidFill>
                  <a:srgbClr val="00B050"/>
                </a:solidFill>
              </a:rPr>
              <a:t>Verde</a:t>
            </a:r>
          </a:p>
          <a:p>
            <a:pPr algn="ctr"/>
            <a:r>
              <a:rPr lang="es-MX" sz="2800" dirty="0">
                <a:solidFill>
                  <a:schemeClr val="accent1">
                    <a:lumMod val="75000"/>
                  </a:schemeClr>
                </a:solidFill>
              </a:rPr>
              <a:t>Azul</a:t>
            </a:r>
          </a:p>
          <a:p>
            <a:pPr algn="ctr"/>
            <a:r>
              <a:rPr lang="es-MX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Amarillo</a:t>
            </a:r>
          </a:p>
          <a:p>
            <a:pPr algn="ctr"/>
            <a:r>
              <a:rPr lang="es-MX" sz="2800" dirty="0"/>
              <a:t>Negro</a:t>
            </a:r>
          </a:p>
          <a:p>
            <a:pPr algn="ctr"/>
            <a:r>
              <a:rPr lang="es-MX" sz="2800" dirty="0"/>
              <a:t>Blanco</a:t>
            </a:r>
          </a:p>
          <a:p>
            <a:pPr algn="ctr"/>
            <a:r>
              <a:rPr lang="es-MX" sz="2800" dirty="0">
                <a:solidFill>
                  <a:srgbClr val="00B050"/>
                </a:solidFill>
              </a:rPr>
              <a:t>Verde</a:t>
            </a:r>
          </a:p>
          <a:p>
            <a:pPr algn="ctr"/>
            <a:r>
              <a:rPr lang="es-MX" sz="2800" dirty="0">
                <a:solidFill>
                  <a:srgbClr val="FF0000"/>
                </a:solidFill>
              </a:rPr>
              <a:t>Rojo</a:t>
            </a:r>
          </a:p>
          <a:p>
            <a:pPr algn="ctr"/>
            <a:r>
              <a:rPr lang="es-MX" sz="28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Amarillo</a:t>
            </a:r>
          </a:p>
          <a:p>
            <a:pPr algn="ctr"/>
            <a:r>
              <a:rPr lang="es-MX" sz="2800" dirty="0">
                <a:solidFill>
                  <a:schemeClr val="accent1">
                    <a:lumMod val="75000"/>
                  </a:schemeClr>
                </a:solidFill>
              </a:rPr>
              <a:t>Azul</a:t>
            </a:r>
          </a:p>
          <a:p>
            <a:pPr algn="ctr"/>
            <a:r>
              <a:rPr lang="es-MX" sz="2800" dirty="0"/>
              <a:t>Blanco</a:t>
            </a:r>
          </a:p>
          <a:p>
            <a:pPr algn="ctr"/>
            <a:r>
              <a:rPr lang="es-MX" sz="2800" dirty="0"/>
              <a:t>Negro</a:t>
            </a:r>
          </a:p>
        </p:txBody>
      </p:sp>
    </p:spTree>
    <p:extLst>
      <p:ext uri="{BB962C8B-B14F-4D97-AF65-F5344CB8AC3E}">
        <p14:creationId xmlns:p14="http://schemas.microsoft.com/office/powerpoint/2010/main" val="1220267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4108"/>
            <a:ext cx="8229600" cy="1143000"/>
          </a:xfrm>
          <a:ln>
            <a:solidFill>
              <a:srgbClr val="FFFFFF"/>
            </a:solidFill>
          </a:ln>
        </p:spPr>
        <p:txBody>
          <a:bodyPr/>
          <a:lstStyle/>
          <a:p>
            <a:r>
              <a:rPr lang="es-MX" dirty="0"/>
              <a:t>Actividad 6: Presto Cambio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ln>
            <a:noFill/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Mira al </a:t>
            </a:r>
            <a:r>
              <a:rPr lang="en-US" dirty="0" err="1"/>
              <a:t>centro</a:t>
            </a:r>
            <a:r>
              <a:rPr lang="en-US" dirty="0"/>
              <a:t> de la </a:t>
            </a:r>
            <a:r>
              <a:rPr lang="en-US" dirty="0" err="1"/>
              <a:t>bandera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30 </a:t>
            </a:r>
            <a:r>
              <a:rPr lang="en-US" dirty="0" err="1"/>
              <a:t>segundos</a:t>
            </a:r>
            <a:r>
              <a:rPr lang="en-US" dirty="0"/>
              <a:t>. </a:t>
            </a:r>
            <a:r>
              <a:rPr lang="en-US" dirty="0" err="1"/>
              <a:t>Luego</a:t>
            </a:r>
            <a:r>
              <a:rPr lang="en-US" dirty="0"/>
              <a:t>, </a:t>
            </a:r>
            <a:r>
              <a:rPr lang="en-US" dirty="0" err="1"/>
              <a:t>rápidamente</a:t>
            </a:r>
            <a:r>
              <a:rPr lang="en-US" dirty="0"/>
              <a:t> </a:t>
            </a:r>
            <a:r>
              <a:rPr lang="en-US" dirty="0" err="1"/>
              <a:t>observa</a:t>
            </a:r>
            <a:r>
              <a:rPr lang="en-US" dirty="0"/>
              <a:t> el </a:t>
            </a:r>
            <a:r>
              <a:rPr lang="en-US" dirty="0" err="1"/>
              <a:t>punto</a:t>
            </a:r>
            <a:r>
              <a:rPr lang="en-US" dirty="0"/>
              <a:t> negro. ¿</a:t>
            </a:r>
            <a:r>
              <a:rPr lang="en-US" dirty="0" err="1"/>
              <a:t>Qué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lo que </a:t>
            </a:r>
            <a:r>
              <a:rPr lang="en-US" dirty="0" err="1"/>
              <a:t>ves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 descr="1235px-US_flag(inverted).sv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74" y="3309944"/>
            <a:ext cx="3373716" cy="177564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6674748" y="3985442"/>
            <a:ext cx="67559" cy="81060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000000"/>
                </a:solidFill>
              </a:ln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4899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>
            <a:solidFill>
              <a:srgbClr val="FFFFFF"/>
            </a:solidFill>
          </a:ln>
        </p:spPr>
        <p:txBody>
          <a:bodyPr/>
          <a:lstStyle/>
          <a:p>
            <a:r>
              <a:rPr lang="es-MX" dirty="0">
                <a:solidFill>
                  <a:srgbClr val="00B050"/>
                </a:solidFill>
              </a:rPr>
              <a:t>Homenaje al Cuadrado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>
            <a:solidFill>
              <a:srgbClr val="FFFFFF"/>
            </a:solidFill>
          </a:ln>
        </p:spPr>
        <p:txBody>
          <a:bodyPr>
            <a:normAutofit/>
          </a:bodyPr>
          <a:lstStyle/>
          <a:p>
            <a:r>
              <a:rPr lang="es-MX" dirty="0">
                <a:solidFill>
                  <a:srgbClr val="FF0000"/>
                </a:solidFill>
              </a:rPr>
              <a:t>“Para usar el color </a:t>
            </a:r>
            <a:r>
              <a:rPr lang="es-MX" dirty="0" err="1">
                <a:solidFill>
                  <a:srgbClr val="FF0000"/>
                </a:solidFill>
              </a:rPr>
              <a:t>efectivamrnte</a:t>
            </a:r>
            <a:r>
              <a:rPr lang="es-MX" dirty="0">
                <a:solidFill>
                  <a:srgbClr val="FF0000"/>
                </a:solidFill>
              </a:rPr>
              <a:t>, es necesario reconocer que el color engaña continuamente.” Josef </a:t>
            </a:r>
            <a:r>
              <a:rPr lang="es-MX" dirty="0" err="1">
                <a:solidFill>
                  <a:srgbClr val="FF0000"/>
                </a:solidFill>
              </a:rPr>
              <a:t>Albers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1521" y="36476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400" dirty="0"/>
              <a:t>¿Ver no es creer? Color en Arte</a:t>
            </a:r>
          </a:p>
        </p:txBody>
      </p:sp>
    </p:spTree>
    <p:extLst>
      <p:ext uri="{BB962C8B-B14F-4D97-AF65-F5344CB8AC3E}">
        <p14:creationId xmlns:p14="http://schemas.microsoft.com/office/powerpoint/2010/main" val="1290204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ASEhUUEhAWFBQQEBQUEBIXFhQUFBAVFhIWFxUUFxYYHCogGRwlGxQUITIhJSkrLi4uFyAzODMsNygtLisBCgoKBQUFDgUFDisZExkrKysrKysrKysrKysrKysrKysrKysrKysrKysrKysrKysrKysrKysrKysrKysrKysrK//AABEIAOEA4QMBIgACEQEDEQH/xAAcAAEAAQUBAQAAAAAAAAAAAAAABwECAwUGBAj/xABTEAABAwEDBQkLBgsGBwEAAAABAAIDEQQhMQUHEkFRBhMiNWFxgZGyCDJSVHN0k6Gxs9EVIzNCcsEUFzRigoSSw9LT8ERTVZTC4SRDY3WitPEW/8QAFAEBAAAAAAAAAAAAAAAAAAAAAP/EABQRAQAAAAAAAAAAAAAAAAAAAAD/2gAMAwEAAhEDEQA/AJxREQfMmfxxGVn0NP8Ah4eyVHW+O8I9ZUiZ/uNn+bw9kqOEF++O8I9ZTfHeEesqxEF++O8I9ZTfDtPWVYiC/fHeEespvjvCPWVYiC/fHeEespvjvCPWVYiC/fXeEespvrvCPWVYiC/fXeEespvjvCPWVYiC/fDtPWU3x3hHrKsRBdpnaesqu+HaetWIgv3x3hHrKb67wj1lWIgv313hHrKb47wj1lWIgv3w7T1rvsxjicsQX/8ALn9y9R8pAzFccQeTn9y9B9RoiICIiAiIg+Y8/wBxs/zeHslRwpHz/cbP83h7JUcICIiAiIgIiICIiAiIgIiICIiAiIgIiICIiApAzFccQeTn9y9R+pAzFccQeTn9y9B9RoiICIiAiIg+Y8/3Gz/N4eyVHCkfP9xs/wA3h7JUcICIiAiIgIiICIiAiIgIiICIiAiIgIiICIiApAzFccQeTn9y9R+pAzFccQeTn9y9B9RoiICIiAiIg+Y8/wBxs/zeHslRwpHz/cbP83h7JUcICL02Wwyy13uJ79GmloNc7RrhWguwWb5Etfis3opPgg8CLY/IVs8Un9FJ8FX5Atnik/oZPgg1qLZfINs8Un9FJ/CrfkS1+Kzeik+CDXoth8h2zxWb0UnwV3yDbPFJ/QyfBBrUWw+Q7X4rN6KT4KhyLaxjZZvRSfBB4EWx+Q7Z4pN6KT4KoyBbPFJ/RSfBBrUXvORLWP7LN6KT4KpyJa/FZvRSfBBr0WxGQrYcLJP6KT4KnyHa/FJvRSfBBr0XotdilipvsT49IVbptcyo2iovXnQEREBSBmK44g8nP7l6j9SBmK44g8nP7l6D6jREQEREBERB8x5/uNn+bw9kqOFI+f7jZ/m8PZKjhBM/c8khttofF/3ql7fDtPrUPdz2braPNz71S6Sgyb6dp9apvh2nrWGqrVBlMh2nrKrvp2nrKw1SqDPvp2nrVplO09ZWKqoSgy78dp6yqGU7T1lYaoCgzb67aesqhlO09ax1QoL99O09aCQ7T1qxUQZQ87T1q8PO0+tY2q8IIX7oT6ayH/oy+8CiRS73Qv0tj8lN22qIkBERAXf5iuOIPJz+5euAXf5iuOIPJz+4eg+pEREBERAREQfMef7jZ/m8PZKjhSPn+42f5vD2So5QTF3PQ/Leaz+2RS45RJ3PmFt/V/3qltyC1EQhBSqVVacioRyIK1VtVXoVhQVqqVVFUBBe1VVA3kPUVcG8h6kFEpeq0VSEALIxWMWRqCGe6G+ksfkpu2xRCpg7of6Sx+Tn7bFD6AiIgKQMxXHEHk5/cvUfqQMxXHEHk5/cvQfUaIiAiIgIiIPmPP8AcbP83h7JUcKR8/3Gz/N4eyVHCCZO57wtv6v7ZVLT1Evc+YW39X/eqW3IMZW1h70cwWqottD3o5gguolEVUFFQqpVqAQgVUQFQqqoSgosc54J5lkWO0d6eZB42rI1YQVlaUEOd0P39i8nP2o1D6mLuhxwrEfzZx/5RqHUBERAUgZiuOIPJz+5eo/UgZiuOIPJz+5eg+o0REBERAREQfMef7jZ/m8PZKjhSPn+42f5vD2So4QTF3PmFt5rP7ZFLjlEfc+4W39X9siltyC1baDvRzBahxW2g70cwQXqqtVUAqiqVRARFrMvZZjssem+8m5jfDdSuOoDElB6MoZQihaXSODRq5TsG1cra915dcyjATibzTmxXDZRyxNapHGuka4NFwGwVuaPzisVnZS98zWj6zWfOHpe4j2IO9gyq13fSSE7eE2nNeva+1ygVDyW4E8n6QouSsUEDx3tQNdaE9LSF7LSIWt0WOc06gS8A9dx60HR2a3GtC0mtS11BeK4UC2FjtLH10TeDRwNxaeUFaSBhaY6subC2p2E1OGOv1LV23LDmS1ab2m6+oI1tcfB58DsQcx3Q39j5pvaxQ0pez72hssdhkaeC4Tc4NWVB5RRRCgIiICkDMVxxB5Of3L1H6kDMVxxB5Of3L0H1GiIgIiICIiD5jz/AHGz/N4eyVHCkfP9xs/zeHslRwgmTufBwbaeWzj3qllyibufjwLb9qz/AL1Su5Ba5baDvRzBahy20HejmCDIioSrggKiFEBQ5nBy6J53NDvmoSWCl1aHhGv5xB6GhS/O6jXHWGuI6AV87vIdpTP4TY5NGJv95Ib9IjXj/VEFjYJZwA1lIyeCwnQjoLqltQZDjiehbrJm52Ro4MhH2YYdFvQy/pvXuyHZyRpS6NXCowr610EVkN2i+g2bEHgyfko6VHUJx0hog89WUJ6St/YskRVxcSDXEH7yscFkabzQnaKj1DWtnZ5Q0UAQbGWNtDUChbjjRcLuiyTMHb4zhaJ4QFTpDb/XrwXWPtBrhqVjwXC7HVqI5AdfMUENbvIjLZmuBPzLySzZpUBoNWAUdKeN02RqtedGgeDUYtBIoaA30OsajfheoLnj0XFp+q4jqNEGNERAUgZiuOIPJz+5eo/UgZiuOIPJz+5eg+o0REBERAREQfMef7jZ/m8PZKjhSPn+42f5vD2So4QTD3P2Ft/V/wB6pacokzAYW0+bj1yKWiUFrltoe9HMFqCVt4TwRzBBcrgraq4IBVlVc4qyqDz5VfSGQ0wjd7FAYuZZAOCHQmUn8577+mlB0lT/AGyHTje3wmkDpC+bspRvMEDQaPsU5s8zdYAeQ0kbMOtB32T26RGiBsqda6ixWMkd9Q7KVXJ5EtQZGKirtGp2DlWaXdIWGplFNbfgg6qezFtL630uGjivZZ4GbAOdc3DunZLE/RPCa0OHKQbx1VXNZT3aFneguOpovqgk2WNhwpXkPItZlIPAFOc7OdcTkbdHarQQ4QEU5x0aqrpbNll0h3qWMsc7vSTTSPJfeg9tmn335t4ArrN4P5p5xgV8+7rbIIrZOwGobO8DCtxwI1Uqvop1h0WudS9jCeUgX3cy4LdblE2uKaF1nY2IWWSeElg33fIgXmTT5aOBGsFBDKIiAu/zFccQeTn9w9cAu/zFccQeTn9w9B9SIiICIiAiIg+Y8/3Gz/N4eyVHCkfP9xs/zeHslRwgmDufx+Wfq/tkUsuUS5gHflg5ID65FLbkGNy28A4I5gtS5beHvRzBBcqqiqgtKtor1RAUEZWsxflG0h3fCZ4fgN8aH6Ta8oqL+VTwVGucDc+Y7S22x97Lox2keC+miyT9IBrTygbUHB5ZcWvcA592i0Mae+uqTzBc9PBK+Ut/Bq6I0i9znPFKVqNXJtXczsa41uBFQOleaGKVxLKOO1vet5ya3oK5q7IJrS5jw5oa3SF+Oqhrese7DIEsVokMQowk1OBF4qAdVfvW93KFrbQ0MFNIEPN9Sf61LtsoWcOBDmgh1x5bqU/3QQ5ZdzZMrXG2ubFQEsa+Rz3GmDaUpfffSi7/AHM7mLw4zPe1hqzTOk6M7A43r3w7kwHaTJMNTmguHJXArPaMqOj+bApo7bqkYnqQe7L0jzA8RGj9A6BGNaGvqXCbuZd6sDpZR87JDvDdVTKaE/sB5XX5OtJcdItLqfUFOETqHRVR7nkjtkzmNige+zwkufK0aQfKbiNFt7Q1oDRdtQRIiuc0g0NxFxGsKlEFF3+YrjiDyc/uHrgF3+YrjiDyc/uHoPqRERAREQEREHzHn+42f5vD2So4Uj5/uNn+bw9kqOEEu5gT+WfZg9silpxUR5g++tn2YO09S6WHYgtK2MVoYGgF2AFcV4Qw7ELDsKDYfhbPC9RQ2uPwvUVrSw7E0DsPUg2Btkfheoqn4YzwvUVrzGdhXntNpZEKyOps1k8wxKDc/hbNvqK8uVp7MYXtncBHIwtfW6oI1a66xTWFydv3QPqQykbRXhmjnEDWMQPWo53SbonveRvhdXAmpdTXydSD2Wxnzmix5LS6jX0ppt1OpqqFtG2gRx3knRF5K5fIVq0tJhxjIc37J1ddetey02slwYcCbzqoL0HS7j7dCykj31e+rnXU3o1uZ0NpftJXZZTy/YdA7+9oa5pGN5JuAGut91FDeUJKOLo3UqNX3q/IQrKJbS7T0B83WgDeYbUHZ2LdBPZpN6mromphkd9dn1a/nUpVbu22plob+dSoI1Lj90m6GyzNEelXDReKEsOrD2LNuebO3RDx31wOIPwQb38O3iBz9Kha5mg784va0dZNOlbGw5Sc4aRxOJpSpO2/+utebKGTo5mmznGSzSuBH1ZIw1zH9D9Favc3lN0kbSG46JJuoDrBHIg31tsFktALbRZopTT6zBptBGOmKOHQdi5rKearJsl8LpICdQeJGCv27/Wt894cKk942pNKXbOaqyttR0Tqu5yRhd0oIuynmktbCd5mjlobmuJiedlK8H1rYZpNzVtsmWIPwizPjGhOA4irK7y/67aj1qSGzbDq5QcMPatvuatJMrWuxIcRSt/BNbtSDr0REBERAREQfMef7jZ/m8PZKjhSPn+42f5vD2So4Qe7J2VrRZ9LeJ5ItMAP0HFulTCtMV6huqyh47P6V/xWnRBuHbqMoHG22j0snxT/APU5Q8dn9K/4rTog3Q3WZRw/DrR6V/xWSPdTlN5DW220OJua0SSEnkAqtCpQzXZPjjiNoIBle5wY7+7Y2405Sa9SDPuZyPb3NEtstlpAJGjAJpGuI2vNbubHmXTzOA16rtIlzqXUAJVHzGo2l5NDU1BAobupaq3z6IdpEmrbjiNqDw5XyheW0uAvuNxvoFwlqkJnxNDfzDk2LfzPqNKtb76Vx14dC58tBmdTCmP3IPfZJN6mbKTwe9IGsG4g81x5wF0UjWcIV74XH2LmrUwForqAuvANadazWXKe9tGkDQHRYdd3J6kHrlyRGBV2kb6nhOqfXRbTI9giJH/CMeD/AHmlIQNR4RoseT8pRvDXHAkgE3Xg0K6PJ26GGKnCaW4XAD1IOgsGRoizRMbQKXgNAA5gtXO0WZx+d0m/UBN7eQqls3aRgUYak4UXJyvktUpcTwi6jRqYMK01nYg73c7aS98kzu9ZGYwaYkkF55uC0dJ2LmNw81Yib6GSQXY6IkcBT1LrYrGYLM2EUq8CoxIGup1k1NeUri9x/ePAB4M0xoDcfnn06Qg6109BWhJLi3XwsRWnN7OVY46tNxJqK1rftpejy0AcIipxvFdY5a/BXODXAVbQswIF/SBicfWgyNtGNQQANpJ5KD4rdblpa2mMcj+fvHX0XN6bq+zWDt9h9S3u5On4XGTjovwF1NBxxKCRUQIgIiICIiCB87+4TKNsyi6az2fTjMMTQ7TY28A1FCariHZrMsj+xk8z4/4lJWc3dM+z290bbVbI6RRnQhEJjFW48NwNVyo3eTeP5R9HZj/rQc9+KzLPiZ/bj/iT8VmWfEz+3H/EukG7+bx639MVnP71XjODN4/bemCD+ag5X8WGWfEX/tR/xJ+LDLPiL/2o/wCJdV+MCb/ELZ/loP5quGcCb/EbX/lYf5qDlG5r8s+JO/aj/iXQ5EDrM1kMg0HwkslaaHRdWpBptJXubnDl/wARtX+Vi/mrSW606b2z6bnR2l5Ej3NDXCQONHOZU6INaG86kHUZSmFWOB4OGutcQL8KrWW6QuwwAPLhhQC7XTpWCK0Oc18Wlwi0mK+nCaSWknVfQXaivO/KDXRtceS6mt/swQa+0uoKXG48HDV/9XPxNq8kXG/Sv9vQujtUIdU96SMTeK4dHOtCInRgktrfouLb6A4kbUHrnfdqrj1AVXhtF4JpXRJoa4a7v61r0CRrm8E1F4u9QoVZKaClBQEVHPjQc6D0bl3hxMDsX8OKt9HU4TekexY8u2psTyxpBe0ioxDdoJ28i1Ur3McHNdRzXaTTW9pBrcqVLnb5T6QkkmlA4m+87fvQeuG2Pkc3RbSrqV0qaqlS9uHsNmMQlg4ZBIkD6acb8HBwrceXA6lFuQY26VK1vu6+TlqF0MWUX5PtsVoDiIJ6Q2luoilNI7SAQ4HHg8qCUbQSGvkeKANIjb0KOsgNcHXVB4VMNF1XVoT0lSJl7KEUUBe4l7Ws0mltDp1FQRqwNaqPLBOHR1aKCtRrrW/+uZB0rbSHCrhwh9U3htAa37b1Rj+GHCt5JpU3ktqcOQG47FqCXd+BV2iNPa646tZoeei99iOm2rSQGu20dVuJO3/dBsIXgOFb9bXVqNHV6lvdxwramX3DTOBGLXAc92tcsLXE8mNhc57SHEA1NB2RW4VxXQbiSBa46EXh+vhXRvuI1IJOREQEREBERBAud3jJ/kYuyuHREB33KwoiCx33K0YoiDK1bFnF8/6ftREGaLvo+Zn3LzWr6GTyx/8AYKIgzTYf1tK17+9POERBrIvpnczfavS7vz5P4oiDX23DpPsVlk+if+l9yIg2OQMW83+ora7sfyQeWb2SiIOrsvF1m/7e/wC9a/JP0Tfsj2oiDb5OxHN8Vhd/zPtN7KIgzbjfyOXzib2hdFuF/LWc0nYKoiCVQiIgIiI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AutoShape 4" descr="data:image/jpeg;base64,/9j/4AAQSkZJRgABAQAAAQABAAD/2wCEAAkGBxASEhUUEhAWFBQQEBQUEBIXFhQUFBAVFhIWFxUUFxYYHCogGRwlGxQUITIhJSkrLi4uFyAzODMsNygtLisBCgoKBQUFDgUFDisZExkrKysrKysrKysrKysrKysrKysrKysrKysrKysrKysrKysrKysrKysrKysrKysrKysrK//AABEIAOEA4QMBIgACEQEDEQH/xAAcAAEAAQUBAQAAAAAAAAAAAAAABwECAwUGBAj/xABTEAABAwEDBQkLBgsGBwEAAAABAAIDEQQhMQUHEkFRBhMiNWFxgZGyCDJSVHN0k6Gxs9EVIzNCcsEUFzRigoSSw9LT8ERTVZTC4SRDY3WitPEW/8QAFAEBAAAAAAAAAAAAAAAAAAAAAP/EABQRAQAAAAAAAAAAAAAAAAAAAAD/2gAMAwEAAhEDEQA/AJxREQfMmfxxGVn0NP8Ah4eyVHW+O8I9ZUiZ/uNn+bw9kqOEF++O8I9ZTfHeEesqxEF++O8I9ZTfDtPWVYiC/fHeEespvjvCPWVYiC/fHeEespvjvCPWVYiC/fXeEespvrvCPWVYiC/fXeEespvjvCPWVYiC/fDtPWU3x3hHrKsRBdpnaesqu+HaetWIgv3x3hHrKb67wj1lWIgv313hHrKb47wj1lWIgv3w7T1rvsxjicsQX/8ALn9y9R8pAzFccQeTn9y9B9RoiICIiAiIg+Y8/wBxs/zeHslRwpHz/cbP83h7JUcICIiAiIgIiICIiAiIgIiICIiAiIgIiICIiApAzFccQeTn9y9R+pAzFccQeTn9y9B9RoiICIiAiIg+Y8/3Gz/N4eyVHCkfP9xs/wA3h7JUcICIiAiIgIiICIiAiIgIiICIiAiIgIiICIiApAzFccQeTn9y9R+pAzFccQeTn9y9B9RoiICIiAiIg+Y8/wBxs/zeHslRwpHz/cbP83h7JUcICL02Wwyy13uJ79GmloNc7RrhWguwWb5Etfis3opPgg8CLY/IVs8Un9FJ8FX5Atnik/oZPgg1qLZfINs8Un9FJ/CrfkS1+Kzeik+CDXoth8h2zxWb0UnwV3yDbPFJ/QyfBBrUWw+Q7X4rN6KT4KhyLaxjZZvRSfBB4EWx+Q7Z4pN6KT4KoyBbPFJ/RSfBBrUXvORLWP7LN6KT4KpyJa/FZvRSfBBr0WxGQrYcLJP6KT4KnyHa/FJvRSfBBr0XotdilipvsT49IVbptcyo2iovXnQEREBSBmK44g8nP7l6j9SBmK44g8nP7l6D6jREQEREBERB8x5/uNn+bw9kqOFI+f7jZ/m8PZKjhBM/c8khttofF/3ql7fDtPrUPdz2braPNz71S6Sgyb6dp9apvh2nrWGqrVBlMh2nrKrvp2nrKw1SqDPvp2nrVplO09ZWKqoSgy78dp6yqGU7T1lYaoCgzb67aesqhlO09ax1QoL99O09aCQ7T1qxUQZQ87T1q8PO0+tY2q8IIX7oT6ayH/oy+8CiRS73Qv0tj8lN22qIkBERAXf5iuOIPJz+5euAXf5iuOIPJz+4eg+pEREBERAREQfMef7jZ/m8PZKjhSPn+42f5vD2So5QTF3PQ/Leaz+2RS45RJ3PmFt/V/3qltyC1EQhBSqVVacioRyIK1VtVXoVhQVqqVVFUBBe1VVA3kPUVcG8h6kFEpeq0VSEALIxWMWRqCGe6G+ksfkpu2xRCpg7of6Sx+Tn7bFD6AiIgKQMxXHEHk5/cvUfqQMxXHEHk5/cvQfUaIiAiIgIiIPmPP8AcbP83h7JUcKR8/3Gz/N4eyVHCCZO57wtv6v7ZVLT1Evc+YW39X/eqW3IMZW1h70cwWqottD3o5gguolEVUFFQqpVqAQgVUQFQqqoSgosc54J5lkWO0d6eZB42rI1YQVlaUEOd0P39i8nP2o1D6mLuhxwrEfzZx/5RqHUBERAUgZiuOIPJz+5eo/UgZiuOIPJz+5eg+o0REBERAREQfMef7jZ/m8PZKjhSPn+42f5vD2So4QTF3PmFt5rP7ZFLjlEfc+4W39X9siltyC1baDvRzBahxW2g70cwQXqqtVUAqiqVRARFrMvZZjssem+8m5jfDdSuOoDElB6MoZQihaXSODRq5TsG1cra915dcyjATibzTmxXDZRyxNapHGuka4NFwGwVuaPzisVnZS98zWj6zWfOHpe4j2IO9gyq13fSSE7eE2nNeva+1ygVDyW4E8n6QouSsUEDx3tQNdaE9LSF7LSIWt0WOc06gS8A9dx60HR2a3GtC0mtS11BeK4UC2FjtLH10TeDRwNxaeUFaSBhaY6subC2p2E1OGOv1LV23LDmS1ab2m6+oI1tcfB58DsQcx3Q39j5pvaxQ0pez72hssdhkaeC4Tc4NWVB5RRRCgIiICkDMVxxB5Of3L1H6kDMVxxB5Of3L0H1GiIgIiICIiD5jz/AHGz/N4eyVHCkfP9xs/zeHslRwgmTufBwbaeWzj3qllyibufjwLb9qz/AL1Su5Ba5baDvRzBahy20HejmCDIioSrggKiFEBQ5nBy6J53NDvmoSWCl1aHhGv5xB6GhS/O6jXHWGuI6AV87vIdpTP4TY5NGJv95Ib9IjXj/VEFjYJZwA1lIyeCwnQjoLqltQZDjiehbrJm52Ro4MhH2YYdFvQy/pvXuyHZyRpS6NXCowr610EVkN2i+g2bEHgyfko6VHUJx0hog89WUJ6St/YskRVxcSDXEH7yscFkabzQnaKj1DWtnZ5Q0UAQbGWNtDUChbjjRcLuiyTMHb4zhaJ4QFTpDb/XrwXWPtBrhqVjwXC7HVqI5AdfMUENbvIjLZmuBPzLySzZpUBoNWAUdKeN02RqtedGgeDUYtBIoaA30OsajfheoLnj0XFp+q4jqNEGNERAUgZiuOIPJz+5eo/UgZiuOIPJz+5eg+o0REBERAREQfMef7jZ/m8PZKjhSPn+42f5vD2So4QTD3P2Ft/V/wB6pacokzAYW0+bj1yKWiUFrltoe9HMFqCVt4TwRzBBcrgraq4IBVlVc4qyqDz5VfSGQ0wjd7FAYuZZAOCHQmUn8577+mlB0lT/AGyHTje3wmkDpC+bspRvMEDQaPsU5s8zdYAeQ0kbMOtB32T26RGiBsqda6ixWMkd9Q7KVXJ5EtQZGKirtGp2DlWaXdIWGplFNbfgg6qezFtL630uGjivZZ4GbAOdc3DunZLE/RPCa0OHKQbx1VXNZT3aFneguOpovqgk2WNhwpXkPItZlIPAFOc7OdcTkbdHarQQ4QEU5x0aqrpbNll0h3qWMsc7vSTTSPJfeg9tmn335t4ArrN4P5p5xgV8+7rbIIrZOwGobO8DCtxwI1Uqvop1h0WudS9jCeUgX3cy4LdblE2uKaF1nY2IWWSeElg33fIgXmTT5aOBGsFBDKIiAu/zFccQeTn9w9cAu/zFccQeTn9w9B9SIiICIiAiIg+Y8/3Gz/N4eyVHCkfP9xs/zeHslRwgmDufx+Wfq/tkUsuUS5gHflg5ID65FLbkGNy28A4I5gtS5beHvRzBBcqqiqgtKtor1RAUEZWsxflG0h3fCZ4fgN8aH6Ta8oqL+VTwVGucDc+Y7S22x97Lox2keC+miyT9IBrTygbUHB5ZcWvcA592i0Mae+uqTzBc9PBK+Ut/Bq6I0i9znPFKVqNXJtXczsa41uBFQOleaGKVxLKOO1vet5ya3oK5q7IJrS5jw5oa3SF+Oqhrese7DIEsVokMQowk1OBF4qAdVfvW93KFrbQ0MFNIEPN9Sf61LtsoWcOBDmgh1x5bqU/3QQ5ZdzZMrXG2ubFQEsa+Rz3GmDaUpfffSi7/AHM7mLw4zPe1hqzTOk6M7A43r3w7kwHaTJMNTmguHJXArPaMqOj+bApo7bqkYnqQe7L0jzA8RGj9A6BGNaGvqXCbuZd6sDpZR87JDvDdVTKaE/sB5XX5OtJcdItLqfUFOETqHRVR7nkjtkzmNige+zwkufK0aQfKbiNFt7Q1oDRdtQRIiuc0g0NxFxGsKlEFF3+YrjiDyc/uHrgF3+YrjiDyc/uHoPqRERAREQEREHzHn+42f5vD2So4Uj5/uNn+bw9kqOEEu5gT+WfZg9silpxUR5g++tn2YO09S6WHYgtK2MVoYGgF2AFcV4Qw7ELDsKDYfhbPC9RQ2uPwvUVrSw7E0DsPUg2Btkfheoqn4YzwvUVrzGdhXntNpZEKyOps1k8wxKDc/hbNvqK8uVp7MYXtncBHIwtfW6oI1a66xTWFydv3QPqQykbRXhmjnEDWMQPWo53SbonveRvhdXAmpdTXydSD2Wxnzmix5LS6jX0ppt1OpqqFtG2gRx3knRF5K5fIVq0tJhxjIc37J1ddetey02slwYcCbzqoL0HS7j7dCykj31e+rnXU3o1uZ0NpftJXZZTy/YdA7+9oa5pGN5JuAGut91FDeUJKOLo3UqNX3q/IQrKJbS7T0B83WgDeYbUHZ2LdBPZpN6mromphkd9dn1a/nUpVbu22plob+dSoI1Lj90m6GyzNEelXDReKEsOrD2LNuebO3RDx31wOIPwQb38O3iBz9Kha5mg784va0dZNOlbGw5Sc4aRxOJpSpO2/+utebKGTo5mmznGSzSuBH1ZIw1zH9D9Favc3lN0kbSG46JJuoDrBHIg31tsFktALbRZopTT6zBptBGOmKOHQdi5rKearJsl8LpICdQeJGCv27/Wt894cKk942pNKXbOaqyttR0Tqu5yRhd0oIuynmktbCd5mjlobmuJiedlK8H1rYZpNzVtsmWIPwizPjGhOA4irK7y/67aj1qSGzbDq5QcMPatvuatJMrWuxIcRSt/BNbtSDr0REBERAREQfMef7jZ/m8PZKjhSPn+42f5vD2So4Qe7J2VrRZ9LeJ5ItMAP0HFulTCtMV6huqyh47P6V/xWnRBuHbqMoHG22j0snxT/APU5Q8dn9K/4rTog3Q3WZRw/DrR6V/xWSPdTlN5DW220OJua0SSEnkAqtCpQzXZPjjiNoIBle5wY7+7Y2405Sa9SDPuZyPb3NEtstlpAJGjAJpGuI2vNbubHmXTzOA16rtIlzqXUAJVHzGo2l5NDU1BAobupaq3z6IdpEmrbjiNqDw5XyheW0uAvuNxvoFwlqkJnxNDfzDk2LfzPqNKtb76Vx14dC58tBmdTCmP3IPfZJN6mbKTwe9IGsG4g81x5wF0UjWcIV74XH2LmrUwForqAuvANadazWXKe9tGkDQHRYdd3J6kHrlyRGBV2kb6nhOqfXRbTI9giJH/CMeD/AHmlIQNR4RoseT8pRvDXHAkgE3Xg0K6PJ26GGKnCaW4XAD1IOgsGRoizRMbQKXgNAA5gtXO0WZx+d0m/UBN7eQqls3aRgUYak4UXJyvktUpcTwi6jRqYMK01nYg73c7aS98kzu9ZGYwaYkkF55uC0dJ2LmNw81Yib6GSQXY6IkcBT1LrYrGYLM2EUq8CoxIGup1k1NeUri9x/ePAB4M0xoDcfnn06Qg6109BWhJLi3XwsRWnN7OVY46tNxJqK1rftpejy0AcIipxvFdY5a/BXODXAVbQswIF/SBicfWgyNtGNQQANpJ5KD4rdblpa2mMcj+fvHX0XN6bq+zWDt9h9S3u5On4XGTjovwF1NBxxKCRUQIgIiICIiCB87+4TKNsyi6az2fTjMMTQ7TY28A1FCariHZrMsj+xk8z4/4lJWc3dM+z290bbVbI6RRnQhEJjFW48NwNVyo3eTeP5R9HZj/rQc9+KzLPiZ/bj/iT8VmWfEz+3H/EukG7+bx639MVnP71XjODN4/bemCD+ag5X8WGWfEX/tR/xJ+LDLPiL/2o/wCJdV+MCb/ELZ/loP5quGcCb/EbX/lYf5qDlG5r8s+JO/aj/iXQ5EDrM1kMg0HwkslaaHRdWpBptJXubnDl/wARtX+Vi/mrSW606b2z6bnR2l5Ej3NDXCQONHOZU6INaG86kHUZSmFWOB4OGutcQL8KrWW6QuwwAPLhhQC7XTpWCK0Oc18Wlwi0mK+nCaSWknVfQXaivO/KDXRtceS6mt/swQa+0uoKXG48HDV/9XPxNq8kXG/Sv9vQujtUIdU96SMTeK4dHOtCInRgktrfouLb6A4kbUHrnfdqrj1AVXhtF4JpXRJoa4a7v61r0CRrm8E1F4u9QoVZKaClBQEVHPjQc6D0bl3hxMDsX8OKt9HU4TekexY8u2psTyxpBe0ioxDdoJ28i1Ur3McHNdRzXaTTW9pBrcqVLnb5T6QkkmlA4m+87fvQeuG2Pkc3RbSrqV0qaqlS9uHsNmMQlg4ZBIkD6acb8HBwrceXA6lFuQY26VK1vu6+TlqF0MWUX5PtsVoDiIJ6Q2luoilNI7SAQ4HHg8qCUbQSGvkeKANIjb0KOsgNcHXVB4VMNF1XVoT0lSJl7KEUUBe4l7Ws0mltDp1FQRqwNaqPLBOHR1aKCtRrrW/+uZB0rbSHCrhwh9U3htAa37b1Rj+GHCt5JpU3ktqcOQG47FqCXd+BV2iNPa646tZoeei99iOm2rSQGu20dVuJO3/dBsIXgOFb9bXVqNHV6lvdxwramX3DTOBGLXAc92tcsLXE8mNhc57SHEA1NB2RW4VxXQbiSBa46EXh+vhXRvuI1IJOREQEREBERBAud3jJ/kYuyuHREB33KwoiCx33K0YoiDK1bFnF8/6ftREGaLvo+Zn3LzWr6GTyx/8AYKIgzTYf1tK17+9POERBrIvpnczfavS7vz5P4oiDX23DpPsVlk+if+l9yIg2OQMW83+ora7sfyQeWb2SiIOrsvF1m/7e/wC9a/JP0Tfsj2oiDb5OxHN8Vhd/zPtN7KIgzbjfyOXzib2hdFuF/LWc0nYKoiCVQiIgIiI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ASEhUUEhAWFBQQEBQUEBIXFhQUFBAVFhIWFxUUFxYYHCogGRwlGxQUITIhJSkrLi4uFyAzODMsNygtLisBCgoKBQUFDgUFDisZExkrKysrKysrKysrKysrKysrKysrKysrKysrKysrKysrKysrKysrKysrKysrKysrKysrK//AABEIAOEA4QMBIgACEQEDEQH/xAAcAAEAAQUBAQAAAAAAAAAAAAAABwECAwUGBAj/xABTEAABAwEDBQkLBgsGBwEAAAABAAIDEQQhMQUHEkFRBhMiNWFxgZGyCDJSVHN0k6Gxs9EVIzNCcsEUFzRigoSSw9LT8ERTVZTC4SRDY3WitPEW/8QAFAEBAAAAAAAAAAAAAAAAAAAAAP/EABQRAQAAAAAAAAAAAAAAAAAAAAD/2gAMAwEAAhEDEQA/AJxREQfMmfxxGVn0NP8Ah4eyVHW+O8I9ZUiZ/uNn+bw9kqOEF++O8I9ZTfHeEesqxEF++O8I9ZTfDtPWVYiC/fHeEespvjvCPWVYiC/fHeEespvjvCPWVYiC/fXeEespvrvCPWVYiC/fXeEespvjvCPWVYiC/fDtPWU3x3hHrKsRBdpnaesqu+HaetWIgv3x3hHrKb67wj1lWIgv313hHrKb47wj1lWIgv3w7T1rvsxjicsQX/8ALn9y9R8pAzFccQeTn9y9B9RoiICIiAiIg+Y8/wBxs/zeHslRwpHz/cbP83h7JUcICIiAiIgIiICIiAiIgIiICIiAiIgIiICIiApAzFccQeTn9y9R+pAzFccQeTn9y9B9RoiICIiAiIg+Y8/3Gz/N4eyVHCkfP9xs/wA3h7JUcICIiAiIgIiICIiAiIgIiICIiAiIgIiICIiApAzFccQeTn9y9R+pAzFccQeTn9y9B9RoiICIiAiIg+Y8/wBxs/zeHslRwpHz/cbP83h7JUcICL02Wwyy13uJ79GmloNc7RrhWguwWb5Etfis3opPgg8CLY/IVs8Un9FJ8FX5Atnik/oZPgg1qLZfINs8Un9FJ/CrfkS1+Kzeik+CDXoth8h2zxWb0UnwV3yDbPFJ/QyfBBrUWw+Q7X4rN6KT4KhyLaxjZZvRSfBB4EWx+Q7Z4pN6KT4KoyBbPFJ/RSfBBrUXvORLWP7LN6KT4KpyJa/FZvRSfBBr0WxGQrYcLJP6KT4KnyHa/FJvRSfBBr0XotdilipvsT49IVbptcyo2iovXnQEREBSBmK44g8nP7l6j9SBmK44g8nP7l6D6jREQEREBERB8x5/uNn+bw9kqOFI+f7jZ/m8PZKjhBM/c8khttofF/3ql7fDtPrUPdz2braPNz71S6Sgyb6dp9apvh2nrWGqrVBlMh2nrKrvp2nrKw1SqDPvp2nrVplO09ZWKqoSgy78dp6yqGU7T1lYaoCgzb67aesqhlO09ax1QoL99O09aCQ7T1qxUQZQ87T1q8PO0+tY2q8IIX7oT6ayH/oy+8CiRS73Qv0tj8lN22qIkBERAXf5iuOIPJz+5euAXf5iuOIPJz+4eg+pEREBERAREQfMef7jZ/m8PZKjhSPn+42f5vD2So5QTF3PQ/Leaz+2RS45RJ3PmFt/V/3qltyC1EQhBSqVVacioRyIK1VtVXoVhQVqqVVFUBBe1VVA3kPUVcG8h6kFEpeq0VSEALIxWMWRqCGe6G+ksfkpu2xRCpg7of6Sx+Tn7bFD6AiIgKQMxXHEHk5/cvUfqQMxXHEHk5/cvQfUaIiAiIgIiIPmPP8AcbP83h7JUcKR8/3Gz/N4eyVHCCZO57wtv6v7ZVLT1Evc+YW39X/eqW3IMZW1h70cwWqottD3o5gguolEVUFFQqpVqAQgVUQFQqqoSgosc54J5lkWO0d6eZB42rI1YQVlaUEOd0P39i8nP2o1D6mLuhxwrEfzZx/5RqHUBERAUgZiuOIPJz+5eo/UgZiuOIPJz+5eg+o0REBERAREQfMef7jZ/m8PZKjhSPn+42f5vD2So4QTF3PmFt5rP7ZFLjlEfc+4W39X9siltyC1baDvRzBahxW2g70cwQXqqtVUAqiqVRARFrMvZZjssem+8m5jfDdSuOoDElB6MoZQihaXSODRq5TsG1cra915dcyjATibzTmxXDZRyxNapHGuka4NFwGwVuaPzisVnZS98zWj6zWfOHpe4j2IO9gyq13fSSE7eE2nNeva+1ygVDyW4E8n6QouSsUEDx3tQNdaE9LSF7LSIWt0WOc06gS8A9dx60HR2a3GtC0mtS11BeK4UC2FjtLH10TeDRwNxaeUFaSBhaY6subC2p2E1OGOv1LV23LDmS1ab2m6+oI1tcfB58DsQcx3Q39j5pvaxQ0pez72hssdhkaeC4Tc4NWVB5RRRCgIiICkDMVxxB5Of3L1H6kDMVxxB5Of3L0H1GiIgIiICIiD5jz/AHGz/N4eyVHCkfP9xs/zeHslRwgmTufBwbaeWzj3qllyibufjwLb9qz/AL1Su5Ba5baDvRzBahy20HejmCDIioSrggKiFEBQ5nBy6J53NDvmoSWCl1aHhGv5xB6GhS/O6jXHWGuI6AV87vIdpTP4TY5NGJv95Ib9IjXj/VEFjYJZwA1lIyeCwnQjoLqltQZDjiehbrJm52Ro4MhH2YYdFvQy/pvXuyHZyRpS6NXCowr610EVkN2i+g2bEHgyfko6VHUJx0hog89WUJ6St/YskRVxcSDXEH7yscFkabzQnaKj1DWtnZ5Q0UAQbGWNtDUChbjjRcLuiyTMHb4zhaJ4QFTpDb/XrwXWPtBrhqVjwXC7HVqI5AdfMUENbvIjLZmuBPzLySzZpUBoNWAUdKeN02RqtedGgeDUYtBIoaA30OsajfheoLnj0XFp+q4jqNEGNERAUgZiuOIPJz+5eo/UgZiuOIPJz+5eg+o0REBERAREQfMef7jZ/m8PZKjhSPn+42f5vD2So4QTD3P2Ft/V/wB6pacokzAYW0+bj1yKWiUFrltoe9HMFqCVt4TwRzBBcrgraq4IBVlVc4qyqDz5VfSGQ0wjd7FAYuZZAOCHQmUn8577+mlB0lT/AGyHTje3wmkDpC+bspRvMEDQaPsU5s8zdYAeQ0kbMOtB32T26RGiBsqda6ixWMkd9Q7KVXJ5EtQZGKirtGp2DlWaXdIWGplFNbfgg6qezFtL630uGjivZZ4GbAOdc3DunZLE/RPCa0OHKQbx1VXNZT3aFneguOpovqgk2WNhwpXkPItZlIPAFOc7OdcTkbdHarQQ4QEU5x0aqrpbNll0h3qWMsc7vSTTSPJfeg9tmn335t4ArrN4P5p5xgV8+7rbIIrZOwGobO8DCtxwI1Uqvop1h0WudS9jCeUgX3cy4LdblE2uKaF1nY2IWWSeElg33fIgXmTT5aOBGsFBDKIiAu/zFccQeTn9w9cAu/zFccQeTn9w9B9SIiICIiAiIg+Y8/3Gz/N4eyVHCkfP9xs/zeHslRwgmDufx+Wfq/tkUsuUS5gHflg5ID65FLbkGNy28A4I5gtS5beHvRzBBcqqiqgtKtor1RAUEZWsxflG0h3fCZ4fgN8aH6Ta8oqL+VTwVGucDc+Y7S22x97Lox2keC+miyT9IBrTygbUHB5ZcWvcA592i0Mae+uqTzBc9PBK+Ut/Bq6I0i9znPFKVqNXJtXczsa41uBFQOleaGKVxLKOO1vet5ya3oK5q7IJrS5jw5oa3SF+Oqhrese7DIEsVokMQowk1OBF4qAdVfvW93KFrbQ0MFNIEPN9Sf61LtsoWcOBDmgh1x5bqU/3QQ5ZdzZMrXG2ubFQEsa+Rz3GmDaUpfffSi7/AHM7mLw4zPe1hqzTOk6M7A43r3w7kwHaTJMNTmguHJXArPaMqOj+bApo7bqkYnqQe7L0jzA8RGj9A6BGNaGvqXCbuZd6sDpZR87JDvDdVTKaE/sB5XX5OtJcdItLqfUFOETqHRVR7nkjtkzmNige+zwkufK0aQfKbiNFt7Q1oDRdtQRIiuc0g0NxFxGsKlEFF3+YrjiDyc/uHrgF3+YrjiDyc/uHoPqRERAREQEREHzHn+42f5vD2So4Uj5/uNn+bw9kqOEEu5gT+WfZg9silpxUR5g++tn2YO09S6WHYgtK2MVoYGgF2AFcV4Qw7ELDsKDYfhbPC9RQ2uPwvUVrSw7E0DsPUg2Btkfheoqn4YzwvUVrzGdhXntNpZEKyOps1k8wxKDc/hbNvqK8uVp7MYXtncBHIwtfW6oI1a66xTWFydv3QPqQykbRXhmjnEDWMQPWo53SbonveRvhdXAmpdTXydSD2Wxnzmix5LS6jX0ppt1OpqqFtG2gRx3knRF5K5fIVq0tJhxjIc37J1ddetey02slwYcCbzqoL0HS7j7dCykj31e+rnXU3o1uZ0NpftJXZZTy/YdA7+9oa5pGN5JuAGut91FDeUJKOLo3UqNX3q/IQrKJbS7T0B83WgDeYbUHZ2LdBPZpN6mromphkd9dn1a/nUpVbu22plob+dSoI1Lj90m6GyzNEelXDReKEsOrD2LNuebO3RDx31wOIPwQb38O3iBz9Kha5mg784va0dZNOlbGw5Sc4aRxOJpSpO2/+utebKGTo5mmznGSzSuBH1ZIw1zH9D9Favc3lN0kbSG46JJuoDrBHIg31tsFktALbRZopTT6zBptBGOmKOHQdi5rKearJsl8LpICdQeJGCv27/Wt894cKk942pNKXbOaqyttR0Tqu5yRhd0oIuynmktbCd5mjlobmuJiedlK8H1rYZpNzVtsmWIPwizPjGhOA4irK7y/67aj1qSGzbDq5QcMPatvuatJMrWuxIcRSt/BNbtSDr0REBERAREQfMef7jZ/m8PZKjhSPn+42f5vD2So4Qe7J2VrRZ9LeJ5ItMAP0HFulTCtMV6huqyh47P6V/xWnRBuHbqMoHG22j0snxT/APU5Q8dn9K/4rTog3Q3WZRw/DrR6V/xWSPdTlN5DW220OJua0SSEnkAqtCpQzXZPjjiNoIBle5wY7+7Y2405Sa9SDPuZyPb3NEtstlpAJGjAJpGuI2vNbubHmXTzOA16rtIlzqXUAJVHzGo2l5NDU1BAobupaq3z6IdpEmrbjiNqDw5XyheW0uAvuNxvoFwlqkJnxNDfzDk2LfzPqNKtb76Vx14dC58tBmdTCmP3IPfZJN6mbKTwe9IGsG4g81x5wF0UjWcIV74XH2LmrUwForqAuvANadazWXKe9tGkDQHRYdd3J6kHrlyRGBV2kb6nhOqfXRbTI9giJH/CMeD/AHmlIQNR4RoseT8pRvDXHAkgE3Xg0K6PJ26GGKnCaW4XAD1IOgsGRoizRMbQKXgNAA5gtXO0WZx+d0m/UBN7eQqls3aRgUYak4UXJyvktUpcTwi6jRqYMK01nYg73c7aS98kzu9ZGYwaYkkF55uC0dJ2LmNw81Yib6GSQXY6IkcBT1LrYrGYLM2EUq8CoxIGup1k1NeUri9x/ePAB4M0xoDcfnn06Qg6109BWhJLi3XwsRWnN7OVY46tNxJqK1rftpejy0AcIipxvFdY5a/BXODXAVbQswIF/SBicfWgyNtGNQQANpJ5KD4rdblpa2mMcj+fvHX0XN6bq+zWDt9h9S3u5On4XGTjovwF1NBxxKCRUQIgIiICIiCB87+4TKNsyi6az2fTjMMTQ7TY28A1FCariHZrMsj+xk8z4/4lJWc3dM+z290bbVbI6RRnQhEJjFW48NwNVyo3eTeP5R9HZj/rQc9+KzLPiZ/bj/iT8VmWfEz+3H/EukG7+bx639MVnP71XjODN4/bemCD+ag5X8WGWfEX/tR/xJ+LDLPiL/2o/wCJdV+MCb/ELZ/loP5quGcCb/EbX/lYf5qDlG5r8s+JO/aj/iXQ5EDrM1kMg0HwkslaaHRdWpBptJXubnDl/wARtX+Vi/mrSW606b2z6bnR2l5Ej3NDXCQONHOZU6INaG86kHUZSmFWOB4OGutcQL8KrWW6QuwwAPLhhQC7XTpWCK0Oc18Wlwi0mK+nCaSWknVfQXaivO/KDXRtceS6mt/swQa+0uoKXG48HDV/9XPxNq8kXG/Sv9vQujtUIdU96SMTeK4dHOtCInRgktrfouLb6A4kbUHrnfdqrj1AVXhtF4JpXRJoa4a7v61r0CRrm8E1F4u9QoVZKaClBQEVHPjQc6D0bl3hxMDsX8OKt9HU4TekexY8u2psTyxpBe0ioxDdoJ28i1Ur3McHNdRzXaTTW9pBrcqVLnb5T6QkkmlA4m+87fvQeuG2Pkc3RbSrqV0qaqlS9uHsNmMQlg4ZBIkD6acb8HBwrceXA6lFuQY26VK1vu6+TlqF0MWUX5PtsVoDiIJ6Q2luoilNI7SAQ4HHg8qCUbQSGvkeKANIjb0KOsgNcHXVB4VMNF1XVoT0lSJl7KEUUBe4l7Ws0mltDp1FQRqwNaqPLBOHR1aKCtRrrW/+uZB0rbSHCrhwh9U3htAa37b1Rj+GHCt5JpU3ktqcOQG47FqCXd+BV2iNPa646tZoeei99iOm2rSQGu20dVuJO3/dBsIXgOFb9bXVqNHV6lvdxwramX3DTOBGLXAc92tcsLXE8mNhc57SHEA1NB2RW4VxXQbiSBa46EXh+vhXRvuI1IJOREQEREBERBAud3jJ/kYuyuHREB33KwoiCx33K0YoiDK1bFnF8/6ftREGaLvo+Zn3LzWr6GTyx/8AYKIgzTYf1tK17+9POERBrIvpnczfavS7vz5P4oiDX23DpPsVlk+if+l9yIg2OQMW83+ora7sfyQeWb2SiIOrsvF1m/7e/wC9a/JP0Tfsj2oiDb5OxHN8Vhd/zPtN7KIgzbjfyOXzib2hdFuF/LWc0nYKoiCVQiIgIiIP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ASEhUUEhAWFBQQEBQUEBIXFhQUFBAVFhIWFxUUFxYYHCogGRwlGxQUITIhJSkrLi4uFyAzODMsNygtLisBCgoKBQUFDgUFDisZExkrKysrKysrKysrKysrKysrKysrKysrKysrKysrKysrKysrKysrKysrKysrKysrKysrK//AABEIAOEA4QMBIgACEQEDEQH/xAAcAAEAAQUBAQAAAAAAAAAAAAAABwECAwUGBAj/xABTEAABAwEDBQkLBgsGBwEAAAABAAIDEQQhMQUHEkFRBhMiNWFxgZGyCDJSVHN0k6Gxs9EVIzNCcsEUFzRigoSSw9LT8ERTVZTC4SRDY3WitPEW/8QAFAEBAAAAAAAAAAAAAAAAAAAAAP/EABQRAQAAAAAAAAAAAAAAAAAAAAD/2gAMAwEAAhEDEQA/AJxREQfMmfxxGVn0NP8Ah4eyVHW+O8I9ZUiZ/uNn+bw9kqOEF++O8I9ZTfHeEesqxEF++O8I9ZTfDtPWVYiC/fHeEespvjvCPWVYiC/fHeEespvjvCPWVYiC/fXeEespvrvCPWVYiC/fXeEespvjvCPWVYiC/fDtPWU3x3hHrKsRBdpnaesqu+HaetWIgv3x3hHrKb67wj1lWIgv313hHrKb47wj1lWIgv3w7T1rvsxjicsQX/8ALn9y9R8pAzFccQeTn9y9B9RoiICIiAiIg+Y8/wBxs/zeHslRwpHz/cbP83h7JUcICIiAiIgIiICIiAiIgIiICIiAiIgIiICIiApAzFccQeTn9y9R+pAzFccQeTn9y9B9RoiICIiAiIg+Y8/3Gz/N4eyVHCkfP9xs/wA3h7JUcICIiAiIgIiICIiAiIgIiICIiAiIgIiICIiApAzFccQeTn9y9R+pAzFccQeTn9y9B9RoiICIiAiIg+Y8/wBxs/zeHslRwpHz/cbP83h7JUcICL02Wwyy13uJ79GmloNc7RrhWguwWb5Etfis3opPgg8CLY/IVs8Un9FJ8FX5Atnik/oZPgg1qLZfINs8Un9FJ/CrfkS1+Kzeik+CDXoth8h2zxWb0UnwV3yDbPFJ/QyfBBrUWw+Q7X4rN6KT4KhyLaxjZZvRSfBB4EWx+Q7Z4pN6KT4KoyBbPFJ/RSfBBrUXvORLWP7LN6KT4KpyJa/FZvRSfBBr0WxGQrYcLJP6KT4KnyHa/FJvRSfBBr0XotdilipvsT49IVbptcyo2iovXnQEREBSBmK44g8nP7l6j9SBmK44g8nP7l6D6jREQEREBERB8x5/uNn+bw9kqOFI+f7jZ/m8PZKjhBM/c8khttofF/3ql7fDtPrUPdz2braPNz71S6Sgyb6dp9apvh2nrWGqrVBlMh2nrKrvp2nrKw1SqDPvp2nrVplO09ZWKqoSgy78dp6yqGU7T1lYaoCgzb67aesqhlO09ax1QoL99O09aCQ7T1qxUQZQ87T1q8PO0+tY2q8IIX7oT6ayH/oy+8CiRS73Qv0tj8lN22qIkBERAXf5iuOIPJz+5euAXf5iuOIPJz+4eg+pEREBERAREQfMef7jZ/m8PZKjhSPn+42f5vD2So5QTF3PQ/Leaz+2RS45RJ3PmFt/V/3qltyC1EQhBSqVVacioRyIK1VtVXoVhQVqqVVFUBBe1VVA3kPUVcG8h6kFEpeq0VSEALIxWMWRqCGe6G+ksfkpu2xRCpg7of6Sx+Tn7bFD6AiIgKQMxXHEHk5/cvUfqQMxXHEHk5/cvQfUaIiAiIgIiIPmPP8AcbP83h7JUcKR8/3Gz/N4eyVHCCZO57wtv6v7ZVLT1Evc+YW39X/eqW3IMZW1h70cwWqottD3o5gguolEVUFFQqpVqAQgVUQFQqqoSgosc54J5lkWO0d6eZB42rI1YQVlaUEOd0P39i8nP2o1D6mLuhxwrEfzZx/5RqHUBERAUgZiuOIPJz+5eo/UgZiuOIPJz+5eg+o0REBERAREQfMef7jZ/m8PZKjhSPn+42f5vD2So4QTF3PmFt5rP7ZFLjlEfc+4W39X9siltyC1baDvRzBahxW2g70cwQXqqtVUAqiqVRARFrMvZZjssem+8m5jfDdSuOoDElB6MoZQihaXSODRq5TsG1cra915dcyjATibzTmxXDZRyxNapHGuka4NFwGwVuaPzisVnZS98zWj6zWfOHpe4j2IO9gyq13fSSE7eE2nNeva+1ygVDyW4E8n6QouSsUEDx3tQNdaE9LSF7LSIWt0WOc06gS8A9dx60HR2a3GtC0mtS11BeK4UC2FjtLH10TeDRwNxaeUFaSBhaY6subC2p2E1OGOv1LV23LDmS1ab2m6+oI1tcfB58DsQcx3Q39j5pvaxQ0pez72hssdhkaeC4Tc4NWVB5RRRCgIiICkDMVxxB5Of3L1H6kDMVxxB5Of3L0H1GiIgIiICIiD5jz/AHGz/N4eyVHCkfP9xs/zeHslRwgmTufBwbaeWzj3qllyibufjwLb9qz/AL1Su5Ba5baDvRzBahy20HejmCDIioSrggKiFEBQ5nBy6J53NDvmoSWCl1aHhGv5xB6GhS/O6jXHWGuI6AV87vIdpTP4TY5NGJv95Ib9IjXj/VEFjYJZwA1lIyeCwnQjoLqltQZDjiehbrJm52Ro4MhH2YYdFvQy/pvXuyHZyRpS6NXCowr610EVkN2i+g2bEHgyfko6VHUJx0hog89WUJ6St/YskRVxcSDXEH7yscFkabzQnaKj1DWtnZ5Q0UAQbGWNtDUChbjjRcLuiyTMHb4zhaJ4QFTpDb/XrwXWPtBrhqVjwXC7HVqI5AdfMUENbvIjLZmuBPzLySzZpUBoNWAUdKeN02RqtedGgeDUYtBIoaA30OsajfheoLnj0XFp+q4jqNEGNERAUgZiuOIPJz+5eo/UgZiuOIPJz+5eg+o0REBERAREQfMef7jZ/m8PZKjhSPn+42f5vD2So4QTD3P2Ft/V/wB6pacokzAYW0+bj1yKWiUFrltoe9HMFqCVt4TwRzBBcrgraq4IBVlVc4qyqDz5VfSGQ0wjd7FAYuZZAOCHQmUn8577+mlB0lT/AGyHTje3wmkDpC+bspRvMEDQaPsU5s8zdYAeQ0kbMOtB32T26RGiBsqda6ixWMkd9Q7KVXJ5EtQZGKirtGp2DlWaXdIWGplFNbfgg6qezFtL630uGjivZZ4GbAOdc3DunZLE/RPCa0OHKQbx1VXNZT3aFneguOpovqgk2WNhwpXkPItZlIPAFOc7OdcTkbdHarQQ4QEU5x0aqrpbNll0h3qWMsc7vSTTSPJfeg9tmn335t4ArrN4P5p5xgV8+7rbIIrZOwGobO8DCtxwI1Uqvop1h0WudS9jCeUgX3cy4LdblE2uKaF1nY2IWWSeElg33fIgXmTT5aOBGsFBDKIiAu/zFccQeTn9w9cAu/zFccQeTn9w9B9SIiICIiAiIg+Y8/3Gz/N4eyVHCkfP9xs/zeHslRwgmDufx+Wfq/tkUsuUS5gHflg5ID65FLbkGNy28A4I5gtS5beHvRzBBcqqiqgtKtor1RAUEZWsxflG0h3fCZ4fgN8aH6Ta8oqL+VTwVGucDc+Y7S22x97Lox2keC+miyT9IBrTygbUHB5ZcWvcA592i0Mae+uqTzBc9PBK+Ut/Bq6I0i9znPFKVqNXJtXczsa41uBFQOleaGKVxLKOO1vet5ya3oK5q7IJrS5jw5oa3SF+Oqhrese7DIEsVokMQowk1OBF4qAdVfvW93KFrbQ0MFNIEPN9Sf61LtsoWcOBDmgh1x5bqU/3QQ5ZdzZMrXG2ubFQEsa+Rz3GmDaUpfffSi7/AHM7mLw4zPe1hqzTOk6M7A43r3w7kwHaTJMNTmguHJXArPaMqOj+bApo7bqkYnqQe7L0jzA8RGj9A6BGNaGvqXCbuZd6sDpZR87JDvDdVTKaE/sB5XX5OtJcdItLqfUFOETqHRVR7nkjtkzmNige+zwkufK0aQfKbiNFt7Q1oDRdtQRIiuc0g0NxFxGsKlEFF3+YrjiDyc/uHrgF3+YrjiDyc/uHoPqRERAREQEREHzHn+42f5vD2So4Uj5/uNn+bw9kqOEEu5gT+WfZg9silpxUR5g++tn2YO09S6WHYgtK2MVoYGgF2AFcV4Qw7ELDsKDYfhbPC9RQ2uPwvUVrSw7E0DsPUg2Btkfheoqn4YzwvUVrzGdhXntNpZEKyOps1k8wxKDc/hbNvqK8uVp7MYXtncBHIwtfW6oI1a66xTWFydv3QPqQykbRXhmjnEDWMQPWo53SbonveRvhdXAmpdTXydSD2Wxnzmix5LS6jX0ppt1OpqqFtG2gRx3knRF5K5fIVq0tJhxjIc37J1ddetey02slwYcCbzqoL0HS7j7dCykj31e+rnXU3o1uZ0NpftJXZZTy/YdA7+9oa5pGN5JuAGut91FDeUJKOLo3UqNX3q/IQrKJbS7T0B83WgDeYbUHZ2LdBPZpN6mromphkd9dn1a/nUpVbu22plob+dSoI1Lj90m6GyzNEelXDReKEsOrD2LNuebO3RDx31wOIPwQb38O3iBz9Kha5mg784va0dZNOlbGw5Sc4aRxOJpSpO2/+utebKGTo5mmznGSzSuBH1ZIw1zH9D9Favc3lN0kbSG46JJuoDrBHIg31tsFktALbRZopTT6zBptBGOmKOHQdi5rKearJsl8LpICdQeJGCv27/Wt894cKk942pNKXbOaqyttR0Tqu5yRhd0oIuynmktbCd5mjlobmuJiedlK8H1rYZpNzVtsmWIPwizPjGhOA4irK7y/67aj1qSGzbDq5QcMPatvuatJMrWuxIcRSt/BNbtSDr0REBERAREQfMef7jZ/m8PZKjhSPn+42f5vD2So4Qe7J2VrRZ9LeJ5ItMAP0HFulTCtMV6huqyh47P6V/xWnRBuHbqMoHG22j0snxT/APU5Q8dn9K/4rTog3Q3WZRw/DrR6V/xWSPdTlN5DW220OJua0SSEnkAqtCpQzXZPjjiNoIBle5wY7+7Y2405Sa9SDPuZyPb3NEtstlpAJGjAJpGuI2vNbubHmXTzOA16rtIlzqXUAJVHzGo2l5NDU1BAobupaq3z6IdpEmrbjiNqDw5XyheW0uAvuNxvoFwlqkJnxNDfzDk2LfzPqNKtb76Vx14dC58tBmdTCmP3IPfZJN6mbKTwe9IGsG4g81x5wF0UjWcIV74XH2LmrUwForqAuvANadazWXKe9tGkDQHRYdd3J6kHrlyRGBV2kb6nhOqfXRbTI9giJH/CMeD/AHmlIQNR4RoseT8pRvDXHAkgE3Xg0K6PJ26GGKnCaW4XAD1IOgsGRoizRMbQKXgNAA5gtXO0WZx+d0m/UBN7eQqls3aRgUYak4UXJyvktUpcTwi6jRqYMK01nYg73c7aS98kzu9ZGYwaYkkF55uC0dJ2LmNw81Yib6GSQXY6IkcBT1LrYrGYLM2EUq8CoxIGup1k1NeUri9x/ePAB4M0xoDcfnn06Qg6109BWhJLi3XwsRWnN7OVY46tNxJqK1rftpejy0AcIipxvFdY5a/BXODXAVbQswIF/SBicfWgyNtGNQQANpJ5KD4rdblpa2mMcj+fvHX0XN6bq+zWDt9h9S3u5On4XGTjovwF1NBxxKCRUQIgIiICIiCB87+4TKNsyi6az2fTjMMTQ7TY28A1FCariHZrMsj+xk8z4/4lJWc3dM+z290bbVbI6RRnQhEJjFW48NwNVyo3eTeP5R9HZj/rQc9+KzLPiZ/bj/iT8VmWfEz+3H/EukG7+bx639MVnP71XjODN4/bemCD+ag5X8WGWfEX/tR/xJ+LDLPiL/2o/wCJdV+MCb/ELZ/loP5quGcCb/EbX/lYf5qDlG5r8s+JO/aj/iXQ5EDrM1kMg0HwkslaaHRdWpBptJXubnDl/wARtX+Vi/mrSW606b2z6bnR2l5Ej3NDXCQONHOZU6INaG86kHUZSmFWOB4OGutcQL8KrWW6QuwwAPLhhQC7XTpWCK0Oc18Wlwi0mK+nCaSWknVfQXaivO/KDXRtceS6mt/swQa+0uoKXG48HDV/9XPxNq8kXG/Sv9vQujtUIdU96SMTeK4dHOtCInRgktrfouLb6A4kbUHrnfdqrj1AVXhtF4JpXRJoa4a7v61r0CRrm8E1F4u9QoVZKaClBQEVHPjQc6D0bl3hxMDsX8OKt9HU4TekexY8u2psTyxpBe0ioxDdoJ28i1Ur3McHNdRzXaTTW9pBrcqVLnb5T6QkkmlA4m+87fvQeuG2Pkc3RbSrqV0qaqlS9uHsNmMQlg4ZBIkD6acb8HBwrceXA6lFuQY26VK1vu6+TlqF0MWUX5PtsVoDiIJ6Q2luoilNI7SAQ4HHg8qCUbQSGvkeKANIjb0KOsgNcHXVB4VMNF1XVoT0lSJl7KEUUBe4l7Ws0mltDp1FQRqwNaqPLBOHR1aKCtRrrW/+uZB0rbSHCrhwh9U3htAa37b1Rj+GHCt5JpU3ktqcOQG47FqCXd+BV2iNPa646tZoeei99iOm2rSQGu20dVuJO3/dBsIXgOFb9bXVqNHV6lvdxwramX3DTOBGLXAc92tcsLXE8mNhc57SHEA1NB2RW4VxXQbiSBa46EXh+vhXRvuI1IJOREQEREBERBAud3jJ/kYuyuHREB33KwoiCx33K0YoiDK1bFnF8/6ftREGaLvo+Zn3LzWr6GTyx/8AYKIgzTYf1tK17+9POERBrIvpnczfavS7vz5P4oiDX23DpPsVlk+if+l9yIg2OQMW83+ora7sfyQeWb2SiIOrsvF1m/7e/wC9a/JP0Tfsj2oiDb5OxHN8Vhd/zPtN7KIgzbjfyOXzib2hdFuF/LWc0nYKoiCVQiIgIiIP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ASEhUUEhAWFBQQEBQUEBIXFhQUFBAVFhIWFxUUFxYYHCogGRwlGxQUITIhJSkrLi4uFyAzODMsNygtLisBCgoKBQUFDgUFDisZExkrKysrKysrKysrKysrKysrKysrKysrKysrKysrKysrKysrKysrKysrKysrKysrKysrK//AABEIAOEA4QMBIgACEQEDEQH/xAAcAAEAAQUBAQAAAAAAAAAAAAAABwECAwUGBAj/xABTEAABAwEDBQkLBgsGBwEAAAABAAIDEQQhMQUHEkFRBhMiNWFxgZGyCDJSVHN0k6Gxs9EVIzNCcsEUFzRigoSSw9LT8ERTVZTC4SRDY3WitPEW/8QAFAEBAAAAAAAAAAAAAAAAAAAAAP/EABQRAQAAAAAAAAAAAAAAAAAAAAD/2gAMAwEAAhEDEQA/AJxREQfMmfxxGVn0NP8Ah4eyVHW+O8I9ZUiZ/uNn+bw9kqOEF++O8I9ZTfHeEesqxEF++O8I9ZTfDtPWVYiC/fHeEespvjvCPWVYiC/fHeEespvjvCPWVYiC/fXeEespvrvCPWVYiC/fXeEespvjvCPWVYiC/fDtPWU3x3hHrKsRBdpnaesqu+HaetWIgv3x3hHrKb67wj1lWIgv313hHrKb47wj1lWIgv3w7T1rvsxjicsQX/8ALn9y9R8pAzFccQeTn9y9B9RoiICIiAiIg+Y8/wBxs/zeHslRwpHz/cbP83h7JUcICIiAiIgIiICIiAiIgIiICIiAiIgIiICIiApAzFccQeTn9y9R+pAzFccQeTn9y9B9RoiICIiAiIg+Y8/3Gz/N4eyVHCkfP9xs/wA3h7JUcICIiAiIgIiICIiAiIgIiICIiAiIgIiICIiApAzFccQeTn9y9R+pAzFccQeTn9y9B9RoiICIiAiIg+Y8/wBxs/zeHslRwpHz/cbP83h7JUcICL02Wwyy13uJ79GmloNc7RrhWguwWb5Etfis3opPgg8CLY/IVs8Un9FJ8FX5Atnik/oZPgg1qLZfINs8Un9FJ/CrfkS1+Kzeik+CDXoth8h2zxWb0UnwV3yDbPFJ/QyfBBrUWw+Q7X4rN6KT4KhyLaxjZZvRSfBB4EWx+Q7Z4pN6KT4KoyBbPFJ/RSfBBrUXvORLWP7LN6KT4KpyJa/FZvRSfBBr0WxGQrYcLJP6KT4KnyHa/FJvRSfBBr0XotdilipvsT49IVbptcyo2iovXnQEREBSBmK44g8nP7l6j9SBmK44g8nP7l6D6jREQEREBERB8x5/uNn+bw9kqOFI+f7jZ/m8PZKjhBM/c8khttofF/3ql7fDtPrUPdz2braPNz71S6Sgyb6dp9apvh2nrWGqrVBlMh2nrKrvp2nrKw1SqDPvp2nrVplO09ZWKqoSgy78dp6yqGU7T1lYaoCgzb67aesqhlO09ax1QoL99O09aCQ7T1qxUQZQ87T1q8PO0+tY2q8IIX7oT6ayH/oy+8CiRS73Qv0tj8lN22qIkBERAXf5iuOIPJz+5euAXf5iuOIPJz+4eg+pEREBERAREQfMef7jZ/m8PZKjhSPn+42f5vD2So5QTF3PQ/Leaz+2RS45RJ3PmFt/V/3qltyC1EQhBSqVVacioRyIK1VtVXoVhQVqqVVFUBBe1VVA3kPUVcG8h6kFEpeq0VSEALIxWMWRqCGe6G+ksfkpu2xRCpg7of6Sx+Tn7bFD6AiIgKQMxXHEHk5/cvUfqQMxXHEHk5/cvQfUaIiAiIgIiIPmPP8AcbP83h7JUcKR8/3Gz/N4eyVHCCZO57wtv6v7ZVLT1Evc+YW39X/eqW3IMZW1h70cwWqottD3o5gguolEVUFFQqpVqAQgVUQFQqqoSgosc54J5lkWO0d6eZB42rI1YQVlaUEOd0P39i8nP2o1D6mLuhxwrEfzZx/5RqHUBERAUgZiuOIPJz+5eo/UgZiuOIPJz+5eg+o0REBERAREQfMef7jZ/m8PZKjhSPn+42f5vD2So4QTF3PmFt5rP7ZFLjlEfc+4W39X9siltyC1baDvRzBahxW2g70cwQXqqtVUAqiqVRARFrMvZZjssem+8m5jfDdSuOoDElB6MoZQihaXSODRq5TsG1cra915dcyjATibzTmxXDZRyxNapHGuka4NFwGwVuaPzisVnZS98zWj6zWfOHpe4j2IO9gyq13fSSE7eE2nNeva+1ygVDyW4E8n6QouSsUEDx3tQNdaE9LSF7LSIWt0WOc06gS8A9dx60HR2a3GtC0mtS11BeK4UC2FjtLH10TeDRwNxaeUFaSBhaY6subC2p2E1OGOv1LV23LDmS1ab2m6+oI1tcfB58DsQcx3Q39j5pvaxQ0pez72hssdhkaeC4Tc4NWVB5RRRCgIiICkDMVxxB5Of3L1H6kDMVxxB5Of3L0H1GiIgIiICIiD5jz/AHGz/N4eyVHCkfP9xs/zeHslRwgmTufBwbaeWzj3qllyibufjwLb9qz/AL1Su5Ba5baDvRzBahy20HejmCDIioSrggKiFEBQ5nBy6J53NDvmoSWCl1aHhGv5xB6GhS/O6jXHWGuI6AV87vIdpTP4TY5NGJv95Ib9IjXj/VEFjYJZwA1lIyeCwnQjoLqltQZDjiehbrJm52Ro4MhH2YYdFvQy/pvXuyHZyRpS6NXCowr610EVkN2i+g2bEHgyfko6VHUJx0hog89WUJ6St/YskRVxcSDXEH7yscFkabzQnaKj1DWtnZ5Q0UAQbGWNtDUChbjjRcLuiyTMHb4zhaJ4QFTpDb/XrwXWPtBrhqVjwXC7HVqI5AdfMUENbvIjLZmuBPzLySzZpUBoNWAUdKeN02RqtedGgeDUYtBIoaA30OsajfheoLnj0XFp+q4jqNEGNERAUgZiuOIPJz+5eo/UgZiuOIPJz+5eg+o0REBERAREQfMef7jZ/m8PZKjhSPn+42f5vD2So4QTD3P2Ft/V/wB6pacokzAYW0+bj1yKWiUFrltoe9HMFqCVt4TwRzBBcrgraq4IBVlVc4qyqDz5VfSGQ0wjd7FAYuZZAOCHQmUn8577+mlB0lT/AGyHTje3wmkDpC+bspRvMEDQaPsU5s8zdYAeQ0kbMOtB32T26RGiBsqda6ixWMkd9Q7KVXJ5EtQZGKirtGp2DlWaXdIWGplFNbfgg6qezFtL630uGjivZZ4GbAOdc3DunZLE/RPCa0OHKQbx1VXNZT3aFneguOpovqgk2WNhwpXkPItZlIPAFOc7OdcTkbdHarQQ4QEU5x0aqrpbNll0h3qWMsc7vSTTSPJfeg9tmn335t4ArrN4P5p5xgV8+7rbIIrZOwGobO8DCtxwI1Uqvop1h0WudS9jCeUgX3cy4LdblE2uKaF1nY2IWWSeElg33fIgXmTT5aOBGsFBDKIiAu/zFccQeTn9w9cAu/zFccQeTn9w9B9SIiICIiAiIg+Y8/3Gz/N4eyVHCkfP9xs/zeHslRwgmDufx+Wfq/tkUsuUS5gHflg5ID65FLbkGNy28A4I5gtS5beHvRzBBcqqiqgtKtor1RAUEZWsxflG0h3fCZ4fgN8aH6Ta8oqL+VTwVGucDc+Y7S22x97Lox2keC+miyT9IBrTygbUHB5ZcWvcA592i0Mae+uqTzBc9PBK+Ut/Bq6I0i9znPFKVqNXJtXczsa41uBFQOleaGKVxLKOO1vet5ya3oK5q7IJrS5jw5oa3SF+Oqhrese7DIEsVokMQowk1OBF4qAdVfvW93KFrbQ0MFNIEPN9Sf61LtsoWcOBDmgh1x5bqU/3QQ5ZdzZMrXG2ubFQEsa+Rz3GmDaUpfffSi7/AHM7mLw4zPe1hqzTOk6M7A43r3w7kwHaTJMNTmguHJXArPaMqOj+bApo7bqkYnqQe7L0jzA8RGj9A6BGNaGvqXCbuZd6sDpZR87JDvDdVTKaE/sB5XX5OtJcdItLqfUFOETqHRVR7nkjtkzmNige+zwkufK0aQfKbiNFt7Q1oDRdtQRIiuc0g0NxFxGsKlEFF3+YrjiDyc/uHrgF3+YrjiDyc/uHoPqRERAREQEREHzHn+42f5vD2So4Uj5/uNn+bw9kqOEEu5gT+WfZg9silpxUR5g++tn2YO09S6WHYgtK2MVoYGgF2AFcV4Qw7ELDsKDYfhbPC9RQ2uPwvUVrSw7E0DsPUg2Btkfheoqn4YzwvUVrzGdhXntNpZEKyOps1k8wxKDc/hbNvqK8uVp7MYXtncBHIwtfW6oI1a66xTWFydv3QPqQykbRXhmjnEDWMQPWo53SbonveRvhdXAmpdTXydSD2Wxnzmix5LS6jX0ppt1OpqqFtG2gRx3knRF5K5fIVq0tJhxjIc37J1ddetey02slwYcCbzqoL0HS7j7dCykj31e+rnXU3o1uZ0NpftJXZZTy/YdA7+9oa5pGN5JuAGut91FDeUJKOLo3UqNX3q/IQrKJbS7T0B83WgDeYbUHZ2LdBPZpN6mromphkd9dn1a/nUpVbu22plob+dSoI1Lj90m6GyzNEelXDReKEsOrD2LNuebO3RDx31wOIPwQb38O3iBz9Kha5mg784va0dZNOlbGw5Sc4aRxOJpSpO2/+utebKGTo5mmznGSzSuBH1ZIw1zH9D9Favc3lN0kbSG46JJuoDrBHIg31tsFktALbRZopTT6zBptBGOmKOHQdi5rKearJsl8LpICdQeJGCv27/Wt894cKk942pNKXbOaqyttR0Tqu5yRhd0oIuynmktbCd5mjlobmuJiedlK8H1rYZpNzVtsmWIPwizPjGhOA4irK7y/67aj1qSGzbDq5QcMPatvuatJMrWuxIcRSt/BNbtSDr0REBERAREQfMef7jZ/m8PZKjhSPn+42f5vD2So4Qe7J2VrRZ9LeJ5ItMAP0HFulTCtMV6huqyh47P6V/xWnRBuHbqMoHG22j0snxT/APU5Q8dn9K/4rTog3Q3WZRw/DrR6V/xWSPdTlN5DW220OJua0SSEnkAqtCpQzXZPjjiNoIBle5wY7+7Y2405Sa9SDPuZyPb3NEtstlpAJGjAJpGuI2vNbubHmXTzOA16rtIlzqXUAJVHzGo2l5NDU1BAobupaq3z6IdpEmrbjiNqDw5XyheW0uAvuNxvoFwlqkJnxNDfzDk2LfzPqNKtb76Vx14dC58tBmdTCmP3IPfZJN6mbKTwe9IGsG4g81x5wF0UjWcIV74XH2LmrUwForqAuvANadazWXKe9tGkDQHRYdd3J6kHrlyRGBV2kb6nhOqfXRbTI9giJH/CMeD/AHmlIQNR4RoseT8pRvDXHAkgE3Xg0K6PJ26GGKnCaW4XAD1IOgsGRoizRMbQKXgNAA5gtXO0WZx+d0m/UBN7eQqls3aRgUYak4UXJyvktUpcTwi6jRqYMK01nYg73c7aS98kzu9ZGYwaYkkF55uC0dJ2LmNw81Yib6GSQXY6IkcBT1LrYrGYLM2EUq8CoxIGup1k1NeUri9x/ePAB4M0xoDcfnn06Qg6109BWhJLi3XwsRWnN7OVY46tNxJqK1rftpejy0AcIipxvFdY5a/BXODXAVbQswIF/SBicfWgyNtGNQQANpJ5KD4rdblpa2mMcj+fvHX0XN6bq+zWDt9h9S3u5On4XGTjovwF1NBxxKCRUQIgIiICIiCB87+4TKNsyi6az2fTjMMTQ7TY28A1FCariHZrMsj+xk8z4/4lJWc3dM+z290bbVbI6RRnQhEJjFW48NwNVyo3eTeP5R9HZj/rQc9+KzLPiZ/bj/iT8VmWfEz+3H/EukG7+bx639MVnP71XjODN4/bemCD+ag5X8WGWfEX/tR/xJ+LDLPiL/2o/wCJdV+MCb/ELZ/loP5quGcCb/EbX/lYf5qDlG5r8s+JO/aj/iXQ5EDrM1kMg0HwkslaaHRdWpBptJXubnDl/wARtX+Vi/mrSW606b2z6bnR2l5Ej3NDXCQONHOZU6INaG86kHUZSmFWOB4OGutcQL8KrWW6QuwwAPLhhQC7XTpWCK0Oc18Wlwi0mK+nCaSWknVfQXaivO/KDXRtceS6mt/swQa+0uoKXG48HDV/9XPxNq8kXG/Sv9vQujtUIdU96SMTeK4dHOtCInRgktrfouLb6A4kbUHrnfdqrj1AVXhtF4JpXRJoa4a7v61r0CRrm8E1F4u9QoVZKaClBQEVHPjQc6D0bl3hxMDsX8OKt9HU4TekexY8u2psTyxpBe0ioxDdoJ28i1Ur3McHNdRzXaTTW9pBrcqVLnb5T6QkkmlA4m+87fvQeuG2Pkc3RbSrqV0qaqlS9uHsNmMQlg4ZBIkD6acb8HBwrceXA6lFuQY26VK1vu6+TlqF0MWUX5PtsVoDiIJ6Q2luoilNI7SAQ4HHg8qCUbQSGvkeKANIjb0KOsgNcHXVB4VMNF1XVoT0lSJl7KEUUBe4l7Ws0mltDp1FQRqwNaqPLBOHR1aKCtRrrW/+uZB0rbSHCrhwh9U3htAa37b1Rj+GHCt5JpU3ktqcOQG47FqCXd+BV2iNPa646tZoeei99iOm2rSQGu20dVuJO3/dBsIXgOFb9bXVqNHV6lvdxwramX3DTOBGLXAc92tcsLXE8mNhc57SHEA1NB2RW4VxXQbiSBa46EXh+vhXRvuI1IJOREQEREBERBAud3jJ/kYuyuHREB33KwoiCx33K0YoiDK1bFnF8/6ftREGaLvo+Zn3LzWr6GTyx/8AYKIgzTYf1tK17+9POERBrIvpnczfavS7vz5P4oiDX23DpPsVlk+if+l9yIg2OQMW83+ora7sfyQeWb2SiIOrsvF1m/7e/wC9a/JP0Tfsj2oiDb5OxHN8Vhd/zPtN7KIgzbjfyOXzib2hdFuF/LWc0nYKoiCVQiIgIiIP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36" name="Picture 12" descr="http://www.op-art.co.uk/wp-content/uploads/2011/11/josef-albe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073" y="2016896"/>
            <a:ext cx="4377003" cy="43770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1521" y="36476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Josef Albers</a:t>
            </a:r>
          </a:p>
        </p:txBody>
      </p:sp>
    </p:spTree>
    <p:extLst>
      <p:ext uri="{BB962C8B-B14F-4D97-AF65-F5344CB8AC3E}">
        <p14:creationId xmlns:p14="http://schemas.microsoft.com/office/powerpoint/2010/main" val="3965541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encrypted-tbn2.gstatic.com/images?q=tbn:ANd9GcTpcMYmTChbXM6olk8xe8q6xtjXXg5bYv2pdd1GtAcksIp8HCI3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094" y="2105022"/>
            <a:ext cx="4080655" cy="40625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1521" y="36476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err="1"/>
              <a:t>Escarabajo</a:t>
            </a:r>
            <a:r>
              <a:rPr lang="en-US" sz="4400" dirty="0"/>
              <a:t> </a:t>
            </a:r>
            <a:r>
              <a:rPr lang="en-US" sz="4400" dirty="0" err="1"/>
              <a:t>en</a:t>
            </a:r>
            <a:r>
              <a:rPr lang="en-US" sz="4400" dirty="0"/>
              <a:t> </a:t>
            </a:r>
            <a:r>
              <a:rPr lang="en-US" sz="4400" dirty="0" err="1"/>
              <a:t>una</a:t>
            </a:r>
            <a:r>
              <a:rPr lang="en-US" sz="4400" dirty="0"/>
              <a:t> </a:t>
            </a:r>
            <a:r>
              <a:rPr lang="en-US" sz="4400" dirty="0" err="1"/>
              <a:t>caja</a:t>
            </a:r>
            <a:endParaRPr lang="en-US" sz="4400" dirty="0"/>
          </a:p>
        </p:txBody>
      </p:sp>
      <p:sp>
        <p:nvSpPr>
          <p:cNvPr id="2" name="Rectangle 1"/>
          <p:cNvSpPr/>
          <p:nvPr/>
        </p:nvSpPr>
        <p:spPr>
          <a:xfrm>
            <a:off x="5171181" y="6365137"/>
            <a:ext cx="3972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Escarabajo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un </a:t>
            </a:r>
            <a:r>
              <a:rPr lang="en-US" dirty="0" err="1"/>
              <a:t>caja</a:t>
            </a:r>
            <a:r>
              <a:rPr lang="en-US" dirty="0"/>
              <a:t>, </a:t>
            </a:r>
            <a:r>
              <a:rPr lang="en-US" dirty="0" err="1"/>
              <a:t>por</a:t>
            </a:r>
            <a:r>
              <a:rPr lang="en-US" dirty="0"/>
              <a:t> Joseph Albers</a:t>
            </a:r>
          </a:p>
        </p:txBody>
      </p:sp>
    </p:spTree>
    <p:extLst>
      <p:ext uri="{BB962C8B-B14F-4D97-AF65-F5344CB8AC3E}">
        <p14:creationId xmlns:p14="http://schemas.microsoft.com/office/powerpoint/2010/main" val="19394660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encrypted-tbn2.gstatic.com/images?q=tbn:ANd9GcTpUk_3Hq0JmeUGWbd77zWtFGvBBpRRMpoz8X-_a7bbP4ZcZXB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079" y="1848272"/>
            <a:ext cx="5391762" cy="4279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1521" y="364769"/>
            <a:ext cx="8458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Color 101</a:t>
            </a:r>
          </a:p>
        </p:txBody>
      </p:sp>
      <p:sp>
        <p:nvSpPr>
          <p:cNvPr id="2" name="Rectangle 1"/>
          <p:cNvSpPr/>
          <p:nvPr/>
        </p:nvSpPr>
        <p:spPr>
          <a:xfrm>
            <a:off x="5981754" y="6311097"/>
            <a:ext cx="2862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Color 101, </a:t>
            </a:r>
            <a:r>
              <a:rPr lang="en-US" dirty="0" err="1"/>
              <a:t>por</a:t>
            </a:r>
            <a:r>
              <a:rPr lang="en-US" dirty="0"/>
              <a:t> Joseph Albers</a:t>
            </a:r>
          </a:p>
        </p:txBody>
      </p:sp>
    </p:spTree>
    <p:extLst>
      <p:ext uri="{BB962C8B-B14F-4D97-AF65-F5344CB8AC3E}">
        <p14:creationId xmlns:p14="http://schemas.microsoft.com/office/powerpoint/2010/main" val="725483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FFFF"/>
            </a:solidFill>
          </a:ln>
        </p:spPr>
        <p:txBody>
          <a:bodyPr/>
          <a:lstStyle/>
          <a:p>
            <a:r>
              <a:rPr lang="en-US" dirty="0" err="1"/>
              <a:t>Actividad</a:t>
            </a:r>
            <a:r>
              <a:rPr lang="en-US" dirty="0"/>
              <a:t> 7: </a:t>
            </a:r>
            <a:r>
              <a:rPr lang="en-US" dirty="0" err="1"/>
              <a:t>Cuadrados</a:t>
            </a:r>
            <a:r>
              <a:rPr lang="en-US" dirty="0"/>
              <a:t> </a:t>
            </a:r>
            <a:r>
              <a:rPr lang="en-US" dirty="0" err="1"/>
              <a:t>rojos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/>
              <a:t>Materiales: </a:t>
            </a:r>
          </a:p>
          <a:p>
            <a:pPr lvl="1">
              <a:buFont typeface="Arial"/>
              <a:buChar char="•"/>
            </a:pPr>
            <a:r>
              <a:rPr lang="es-MX" dirty="0"/>
              <a:t>2 cuadrados rojos pequeños</a:t>
            </a:r>
          </a:p>
          <a:p>
            <a:pPr lvl="1">
              <a:buFont typeface="Arial"/>
              <a:buChar char="•"/>
            </a:pPr>
            <a:r>
              <a:rPr lang="es-MX" dirty="0"/>
              <a:t>Un cuadrado amarillo grande</a:t>
            </a:r>
          </a:p>
          <a:p>
            <a:pPr lvl="1">
              <a:buFont typeface="Arial"/>
              <a:buChar char="•"/>
            </a:pPr>
            <a:r>
              <a:rPr lang="es-MX" dirty="0"/>
              <a:t>Un cuadrado negro grande</a:t>
            </a:r>
          </a:p>
          <a:p>
            <a:pPr marL="457200" lvl="1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Coloca un cuadrado rojo en el centro del cuadrado amarillo y otro en el centro del cuadrado negro.</a:t>
            </a:r>
          </a:p>
          <a:p>
            <a:pPr marL="0" indent="0">
              <a:buNone/>
            </a:pPr>
            <a:r>
              <a:rPr lang="es-MX" dirty="0"/>
              <a:t>¿Ambos cuadrados rojos se ven igual?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309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ln>
            <a:solidFill>
              <a:srgbClr val="FFFFFF"/>
            </a:solidFill>
          </a:ln>
        </p:spPr>
        <p:txBody>
          <a:bodyPr/>
          <a:lstStyle/>
          <a:p>
            <a:r>
              <a:rPr lang="es-MX" dirty="0"/>
              <a:t>Actividad 8: Sin brillo y el baile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13710"/>
            <a:ext cx="8229600" cy="4525963"/>
          </a:xfrm>
          <a:ln>
            <a:solidFill>
              <a:srgbClr val="FFFFFF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dirty="0"/>
              <a:t>Materiales: </a:t>
            </a:r>
          </a:p>
          <a:p>
            <a:pPr lvl="1">
              <a:buFont typeface="Arial"/>
              <a:buChar char="•"/>
            </a:pPr>
            <a:r>
              <a:rPr lang="es-MX" dirty="0"/>
              <a:t>2 cuadrados rojos pequeños</a:t>
            </a:r>
          </a:p>
          <a:p>
            <a:pPr lvl="1">
              <a:buFont typeface="Arial"/>
              <a:buChar char="•"/>
            </a:pPr>
            <a:r>
              <a:rPr lang="es-MX" dirty="0"/>
              <a:t>Un cuadrado blanco grande</a:t>
            </a:r>
          </a:p>
          <a:p>
            <a:pPr lvl="1">
              <a:buFont typeface="Arial"/>
              <a:buChar char="•"/>
            </a:pPr>
            <a:r>
              <a:rPr lang="es-MX" dirty="0"/>
              <a:t>Un cuadrado morado grande</a:t>
            </a:r>
          </a:p>
          <a:p>
            <a:pPr marL="457200" lvl="1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/>
              <a:t>Coloca un cuadrado rojo en el centro del cuadrado blanco y otro en el centro del cuadrado morado.</a:t>
            </a:r>
          </a:p>
          <a:p>
            <a:pPr marL="0" indent="0">
              <a:buNone/>
            </a:pPr>
            <a:r>
              <a:rPr lang="es-MX" dirty="0"/>
              <a:t>¿Ambos cuadrados rojos se ven igual?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40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Vocabulario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1023104" y="2382977"/>
            <a:ext cx="7249933" cy="2640723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s-MX" sz="3600" dirty="0"/>
              <a:t>Retina</a:t>
            </a:r>
          </a:p>
          <a:p>
            <a:pPr marL="342900" indent="-342900">
              <a:buFont typeface="Arial"/>
              <a:buChar char="•"/>
            </a:pPr>
            <a:r>
              <a:rPr lang="es-MX" sz="3600" dirty="0"/>
              <a:t>Bastón</a:t>
            </a:r>
          </a:p>
          <a:p>
            <a:pPr marL="342900" indent="-342900">
              <a:buFont typeface="Arial"/>
              <a:buChar char="•"/>
            </a:pPr>
            <a:r>
              <a:rPr lang="es-MX" sz="3600" dirty="0"/>
              <a:t>Cono</a:t>
            </a:r>
          </a:p>
          <a:p>
            <a:pPr marL="342900" indent="-342900">
              <a:buFont typeface="Arial"/>
              <a:buChar char="•"/>
            </a:pPr>
            <a:r>
              <a:rPr lang="es-MX" sz="3600" dirty="0"/>
              <a:t>Nervio óptico</a:t>
            </a:r>
          </a:p>
          <a:p>
            <a:pPr marL="342900" indent="-342900">
              <a:buFont typeface="Arial"/>
              <a:buChar char="•"/>
            </a:pPr>
            <a:r>
              <a:rPr lang="es-MX" sz="3600" dirty="0"/>
              <a:t>Cornea</a:t>
            </a:r>
          </a:p>
          <a:p>
            <a:pPr marL="342900" indent="-342900">
              <a:buFont typeface="Arial"/>
              <a:buChar char="•"/>
            </a:pPr>
            <a:r>
              <a:rPr lang="es-MX" sz="3600" dirty="0"/>
              <a:t>Iris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err="1"/>
              <a:t>Cristalino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244942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851" y="207088"/>
            <a:ext cx="8229600" cy="1143000"/>
          </a:xfrm>
          <a:ln>
            <a:solidFill>
              <a:srgbClr val="FFFFFF"/>
            </a:solidFill>
          </a:ln>
        </p:spPr>
        <p:txBody>
          <a:bodyPr>
            <a:normAutofit fontScale="90000"/>
          </a:bodyPr>
          <a:lstStyle/>
          <a:p>
            <a:r>
              <a:rPr lang="es-MX" dirty="0"/>
              <a:t>Abre tus ojos: Haz tu propio </a:t>
            </a:r>
            <a:r>
              <a:rPr lang="es-MX" dirty="0">
                <a:solidFill>
                  <a:srgbClr val="FF0000"/>
                </a:solidFill>
              </a:rPr>
              <a:t>“Homenaje al Cuadrado”…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8229600" cy="4525963"/>
          </a:xfrm>
          <a:ln>
            <a:solidFill>
              <a:srgbClr val="FFFFFF"/>
            </a:solidFill>
          </a:ln>
        </p:spPr>
        <p:txBody>
          <a:bodyPr>
            <a:normAutofit lnSpcReduction="10000"/>
          </a:bodyPr>
          <a:lstStyle/>
          <a:p>
            <a:r>
              <a:rPr lang="es-MX" dirty="0"/>
              <a:t>Materiales:</a:t>
            </a:r>
          </a:p>
          <a:p>
            <a:pPr lvl="1">
              <a:buFont typeface="Arial"/>
              <a:buChar char="•"/>
            </a:pPr>
            <a:r>
              <a:rPr lang="es-MX" dirty="0"/>
              <a:t>Todos los colores de cuadrados</a:t>
            </a:r>
          </a:p>
          <a:p>
            <a:pPr lvl="1">
              <a:buFont typeface="Arial"/>
              <a:buChar char="•"/>
            </a:pPr>
            <a:r>
              <a:rPr lang="es-MX" dirty="0"/>
              <a:t>Lápiz </a:t>
            </a:r>
          </a:p>
          <a:p>
            <a:pPr lvl="1">
              <a:buFont typeface="Arial"/>
              <a:buChar char="•"/>
            </a:pPr>
            <a:r>
              <a:rPr lang="es-MX" dirty="0"/>
              <a:t>Pliego de papel blanco (para el fondo)</a:t>
            </a:r>
          </a:p>
          <a:p>
            <a:r>
              <a:rPr lang="es-MX" dirty="0"/>
              <a:t>Procedimiento:</a:t>
            </a:r>
          </a:p>
          <a:p>
            <a:pPr lvl="1">
              <a:buFont typeface="Arial"/>
              <a:buChar char="•"/>
            </a:pPr>
            <a:r>
              <a:rPr lang="es-MX" dirty="0"/>
              <a:t>Coloca tus cuadrados</a:t>
            </a:r>
          </a:p>
          <a:p>
            <a:pPr lvl="1">
              <a:buFont typeface="Arial"/>
              <a:buChar char="•"/>
            </a:pPr>
            <a:r>
              <a:rPr lang="es-MX" dirty="0"/>
              <a:t>Pégalos en su lugar</a:t>
            </a:r>
          </a:p>
          <a:p>
            <a:pPr lvl="1">
              <a:buFont typeface="Arial"/>
              <a:buChar char="•"/>
            </a:pPr>
            <a:r>
              <a:rPr lang="es-MX" dirty="0"/>
              <a:t>Agrega un título si así lo deseas</a:t>
            </a:r>
          </a:p>
          <a:p>
            <a:pPr lvl="1">
              <a:buFont typeface="Arial"/>
              <a:buChar char="•"/>
            </a:pPr>
            <a:r>
              <a:rPr lang="es-MX" dirty="0"/>
              <a:t>¡Firma tu nombre y agrega </a:t>
            </a:r>
            <a:r>
              <a:rPr lang="es-MX"/>
              <a:t>tu escuela</a:t>
            </a:r>
            <a:r>
              <a:rPr lang="en-US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567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¿Qué hay en tu ojo?</a:t>
            </a:r>
          </a:p>
        </p:txBody>
      </p:sp>
      <p:pic>
        <p:nvPicPr>
          <p:cNvPr id="3" name="Picture 2" descr="Three_Main_Layers_of_the_Ey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01" y="1605068"/>
            <a:ext cx="6550958" cy="5129443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309445" y="1793631"/>
            <a:ext cx="144193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CRISTALINO</a:t>
            </a:r>
            <a:endParaRPr lang="es-MX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5756029" y="5826369"/>
            <a:ext cx="187569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NERVIO ÓPTICO</a:t>
            </a:r>
            <a:endParaRPr lang="es-MX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78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Formando una imagen</a:t>
            </a:r>
          </a:p>
        </p:txBody>
      </p:sp>
      <p:pic>
        <p:nvPicPr>
          <p:cNvPr id="4" name="Picture 3" descr="eye no label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780" y="1636244"/>
            <a:ext cx="5069220" cy="3969233"/>
          </a:xfrm>
          <a:prstGeom prst="rect">
            <a:avLst/>
          </a:prstGeom>
        </p:spPr>
      </p:pic>
      <p:pic>
        <p:nvPicPr>
          <p:cNvPr id="5" name="Picture 4" descr="15347-illustration-of-a-tree-with-leaves-p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293" y="2711341"/>
            <a:ext cx="2006248" cy="150573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801765" y="3374709"/>
            <a:ext cx="2924069" cy="73127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85831" y="2893151"/>
            <a:ext cx="4115934" cy="481558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85831" y="3809873"/>
            <a:ext cx="4129446" cy="296108"/>
          </a:xfrm>
          <a:prstGeom prst="straightConnector1">
            <a:avLst/>
          </a:prstGeom>
          <a:ln>
            <a:solidFill>
              <a:srgbClr val="99663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4815277" y="2893151"/>
            <a:ext cx="2817806" cy="916722"/>
          </a:xfrm>
          <a:prstGeom prst="straightConnector1">
            <a:avLst/>
          </a:prstGeom>
          <a:ln>
            <a:solidFill>
              <a:srgbClr val="99663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21730" y="4273078"/>
            <a:ext cx="451508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/>
              <a:t>Tu ojo enfoca luz en la retina del ojo.</a:t>
            </a:r>
          </a:p>
          <a:p>
            <a:r>
              <a:rPr lang="es-MX" sz="2400" dirty="0"/>
              <a:t>La retina es como la película o el sensor en una cámara.</a:t>
            </a:r>
          </a:p>
          <a:p>
            <a:r>
              <a:rPr lang="es-MX" sz="2400" dirty="0"/>
              <a:t>La información captada en la retina es enviada al cerebro a través del nervio óptico.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25834" y="181481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4">
                    <a:lumMod val="75000"/>
                  </a:schemeClr>
                </a:solidFill>
              </a:rPr>
              <a:t>RETINA</a:t>
            </a:r>
          </a:p>
        </p:txBody>
      </p:sp>
      <p:cxnSp>
        <p:nvCxnSpPr>
          <p:cNvPr id="42" name="Straight Arrow Connector 41"/>
          <p:cNvCxnSpPr>
            <a:stCxn id="40" idx="2"/>
          </p:cNvCxnSpPr>
          <p:nvPr/>
        </p:nvCxnSpPr>
        <p:spPr>
          <a:xfrm flipH="1">
            <a:off x="7725834" y="2214920"/>
            <a:ext cx="477054" cy="8653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15347-illustration-of-a-tree-with-leaves-p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7367776" y="2926554"/>
            <a:ext cx="716116" cy="126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254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Actividad 1: Formando una imagen</a:t>
            </a:r>
          </a:p>
        </p:txBody>
      </p:sp>
      <p:sp>
        <p:nvSpPr>
          <p:cNvPr id="4" name="Oval 3"/>
          <p:cNvSpPr/>
          <p:nvPr/>
        </p:nvSpPr>
        <p:spPr>
          <a:xfrm>
            <a:off x="4941730" y="2587548"/>
            <a:ext cx="94581" cy="132397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431433" y="2226223"/>
            <a:ext cx="0" cy="17621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816" y="2323716"/>
            <a:ext cx="510086" cy="192263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4333672" y="3195496"/>
            <a:ext cx="1243070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24141" y="1864376"/>
            <a:ext cx="7985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Ventana				Lente (se mueve hacia y lejos de 		Pared</a:t>
            </a:r>
          </a:p>
          <a:p>
            <a:r>
              <a:rPr lang="es-MX" dirty="0"/>
              <a:t>				     la pared para obtener la mejor </a:t>
            </a:r>
            <a:r>
              <a:rPr lang="es-MX"/>
              <a:t>imagen)</a:t>
            </a:r>
            <a:endParaRPr lang="es-MX" dirty="0"/>
          </a:p>
        </p:txBody>
      </p:sp>
      <p:sp>
        <p:nvSpPr>
          <p:cNvPr id="10" name="TextBox 9"/>
          <p:cNvSpPr txBox="1"/>
          <p:nvPr/>
        </p:nvSpPr>
        <p:spPr>
          <a:xfrm>
            <a:off x="999861" y="4390741"/>
            <a:ext cx="79718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¿Puedes hacer una imagen como la que se forma en la retina?</a:t>
            </a:r>
          </a:p>
          <a:p>
            <a:r>
              <a:rPr lang="es-MX" sz="2000" dirty="0"/>
              <a:t>Ve a un cuarto que tenga una ventana y apaga la luz, mantente pegado a la pared opuesta a la ventana. Usa una lupa o lente para lectura. Lentamente mueve el lente acercándolo y alejándolo de ti hasta que se forme una imagen.</a:t>
            </a:r>
          </a:p>
          <a:p>
            <a:r>
              <a:rPr lang="es-MX" sz="2000" dirty="0"/>
              <a:t>¿Cómo luce la imagen? ¿La imagen se encuentra de cabeza? ¿La imagen es clara o borrosa? Redacta tu descripción en la hoja de datos y observación.</a:t>
            </a:r>
          </a:p>
        </p:txBody>
      </p:sp>
    </p:spTree>
    <p:extLst>
      <p:ext uri="{BB962C8B-B14F-4D97-AF65-F5344CB8AC3E}">
        <p14:creationId xmlns:p14="http://schemas.microsoft.com/office/powerpoint/2010/main" val="1669449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Actividad 2: Punto ciego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1640627"/>
            <a:ext cx="8229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¿Puedes encontrar tu punto ciego?</a:t>
            </a:r>
          </a:p>
          <a:p>
            <a:endParaRPr lang="es-MX" sz="2800" dirty="0"/>
          </a:p>
          <a:p>
            <a:r>
              <a:rPr lang="es-MX" sz="2800" dirty="0"/>
              <a:t>Sostén la hoja de actividades alrededor de 50 cm alejada de tu </a:t>
            </a:r>
            <a:r>
              <a:rPr lang="es-MX" sz="2800" dirty="0" err="1"/>
              <a:t>rostor</a:t>
            </a:r>
            <a:r>
              <a:rPr lang="es-MX" sz="2800" dirty="0"/>
              <a:t> con el signo “+” en el lado derecho. Cierra tu ojo derecho. Mira fijamente el “+” con tu ojo izquierdo y lentamente mueve el papel hacia tu cara. ¡A cierta distancia el punto desaparecerá!</a:t>
            </a:r>
          </a:p>
          <a:p>
            <a:endParaRPr lang="es-MX" sz="2800" dirty="0"/>
          </a:p>
          <a:p>
            <a:r>
              <a:rPr lang="es-MX" sz="2800" dirty="0"/>
              <a:t>¿Puedes encontrar el punto ciego de tu ojo derecho? </a:t>
            </a:r>
          </a:p>
          <a:p>
            <a:endParaRPr lang="es-MX" sz="2800" dirty="0"/>
          </a:p>
          <a:p>
            <a:r>
              <a:rPr lang="es-MX" sz="2800" dirty="0"/>
              <a:t>¿Por qué usualmente nosotros no notamos nuestros puntos ciegos?</a:t>
            </a:r>
          </a:p>
        </p:txBody>
      </p:sp>
    </p:spTree>
    <p:extLst>
      <p:ext uri="{BB962C8B-B14F-4D97-AF65-F5344CB8AC3E}">
        <p14:creationId xmlns:p14="http://schemas.microsoft.com/office/powerpoint/2010/main" val="1269332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Viendo</a:t>
            </a:r>
            <a:r>
              <a:rPr lang="en-US" dirty="0"/>
              <a:t> Color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4037" y="1654454"/>
            <a:ext cx="8819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Los sensores en tu retina son llamados bastones y conos.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5463" y="2097622"/>
            <a:ext cx="51331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Conos </a:t>
            </a:r>
            <a:r>
              <a:rPr lang="es-MX" sz="2800" dirty="0"/>
              <a:t>son usados para ver el color.</a:t>
            </a:r>
          </a:p>
          <a:p>
            <a:r>
              <a:rPr lang="es-MX" sz="2800" dirty="0"/>
              <a:t>Hay de 3 tipos: rojo, verde y azul. Los conos son usados cuando tu ves directamente a algo en la luz brillante.</a:t>
            </a:r>
          </a:p>
          <a:p>
            <a:endParaRPr lang="es-MX" sz="2800" dirty="0"/>
          </a:p>
          <a:p>
            <a:r>
              <a:rPr lang="es-MX" sz="2800" b="1" dirty="0"/>
              <a:t>Bastones </a:t>
            </a:r>
            <a:r>
              <a:rPr lang="es-MX" sz="2800" dirty="0"/>
              <a:t>son usados para ver con poca luz.</a:t>
            </a:r>
          </a:p>
          <a:p>
            <a:r>
              <a:rPr lang="es-MX" sz="2800" dirty="0"/>
              <a:t>Ellos no pueden ver el color, sólo luz y oscuridad.</a:t>
            </a:r>
          </a:p>
          <a:p>
            <a:endParaRPr lang="es-MX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94037" y="2799507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/>
              <a:t>Conos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004676" y="2568674"/>
            <a:ext cx="13053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Bastones</a:t>
            </a:r>
            <a:endParaRPr lang="en-US" sz="2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98630" y="3261172"/>
            <a:ext cx="441700" cy="6904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71588" y="3375562"/>
            <a:ext cx="580709" cy="5760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2"/>
          </p:cNvCxnSpPr>
          <p:nvPr/>
        </p:nvCxnSpPr>
        <p:spPr>
          <a:xfrm>
            <a:off x="2657347" y="3030339"/>
            <a:ext cx="458633" cy="681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140330" y="3375562"/>
            <a:ext cx="623644" cy="3452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rods and cone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935" y="3525894"/>
            <a:ext cx="2566814" cy="280896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2169688" y="3039536"/>
            <a:ext cx="158758" cy="681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315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Actividad 3: ¿Bastones o Conos?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751480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u="sng" dirty="0"/>
              <a:t>Demostración:</a:t>
            </a:r>
          </a:p>
          <a:p>
            <a:r>
              <a:rPr lang="es-MX" sz="2800" dirty="0" err="1"/>
              <a:t>Sientate</a:t>
            </a:r>
            <a:r>
              <a:rPr lang="es-MX" sz="2800" dirty="0"/>
              <a:t> muy quieto y observa fijamente un punto en una pared frente a ti. ¡No muevas tu cabeza o tus ojos!</a:t>
            </a:r>
          </a:p>
          <a:p>
            <a:endParaRPr lang="es-MX" sz="2800" dirty="0"/>
          </a:p>
          <a:p>
            <a:r>
              <a:rPr lang="es-MX" sz="2800" dirty="0"/>
              <a:t>Comenzando detrás de tu cabeza, el maestro moverá lentamente un crayón hasta que tu lo puedas ver con el “rabillo del ojo”. Cuando recién lo comiences a ver di “alto”. ¡No mires el crayón! ¡Sigue mirando al frente! ¿Puedes decir de que color es el crayón? ¿Por qué no? ¿Estas usando tus conos o tus bastones?</a:t>
            </a:r>
          </a:p>
        </p:txBody>
      </p:sp>
    </p:spTree>
    <p:extLst>
      <p:ext uri="{BB962C8B-B14F-4D97-AF65-F5344CB8AC3E}">
        <p14:creationId xmlns:p14="http://schemas.microsoft.com/office/powerpoint/2010/main" val="780108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Actividad 4: ¿Mis zapatos si coinciden?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59559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/>
              <a:t>Con las luces apagadas, observa con cuidado a los cuadrados de fieltro de la caja. ¿Qué color crees que son? Prende las luces y verifica si estadas en lo correcto.</a:t>
            </a:r>
          </a:p>
          <a:p>
            <a:endParaRPr lang="es-MX" sz="2800" dirty="0"/>
          </a:p>
          <a:p>
            <a:r>
              <a:rPr lang="es-MX" sz="2800" i="1" dirty="0"/>
              <a:t>El Sr. Jones se levanta cada mañana antes del amanecer y se pone sus calcetines y sus zapatos. Algunas veces, cuando el llega al trabajo, el se da cuenta que esta usando calcetines de diferente color o un zapato café y otro negro. ¿Qué debería hacer el Sr. Jones?</a:t>
            </a:r>
          </a:p>
        </p:txBody>
      </p:sp>
    </p:spTree>
    <p:extLst>
      <p:ext uri="{BB962C8B-B14F-4D97-AF65-F5344CB8AC3E}">
        <p14:creationId xmlns:p14="http://schemas.microsoft.com/office/powerpoint/2010/main" val="19186799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2490</TotalTime>
  <Words>938</Words>
  <Application>Microsoft Office PowerPoint</Application>
  <PresentationFormat>Presentación en pantalla (4:3)</PresentationFormat>
  <Paragraphs>128</Paragraphs>
  <Slides>20</Slides>
  <Notes>20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4" baseType="lpstr">
      <vt:lpstr>Arial</vt:lpstr>
      <vt:lpstr>Calibri</vt:lpstr>
      <vt:lpstr>Office Theme</vt:lpstr>
      <vt:lpstr>Custom Design</vt:lpstr>
      <vt:lpstr>Presentación de PowerPoint</vt:lpstr>
      <vt:lpstr>Vocabulario</vt:lpstr>
      <vt:lpstr>¿Qué hay en tu ojo?</vt:lpstr>
      <vt:lpstr>Formando una imagen</vt:lpstr>
      <vt:lpstr>Actividad 1: Formando una imagen</vt:lpstr>
      <vt:lpstr>Actividad 2: Punto ciego</vt:lpstr>
      <vt:lpstr>Viendo Color</vt:lpstr>
      <vt:lpstr>Actividad 3: ¿Bastones o Conos?</vt:lpstr>
      <vt:lpstr>Actividad 4: ¿Mis zapatos si coinciden?</vt:lpstr>
      <vt:lpstr>Actividad 5: ¿De qué color es?</vt:lpstr>
      <vt:lpstr>Actividad 6: Presto Cambio</vt:lpstr>
      <vt:lpstr>Actividad 6: Presto Cambio</vt:lpstr>
      <vt:lpstr>Actividad 6: Presto Cambio</vt:lpstr>
      <vt:lpstr>Homenaje al Cuadrado</vt:lpstr>
      <vt:lpstr>Presentación de PowerPoint</vt:lpstr>
      <vt:lpstr>Presentación de PowerPoint</vt:lpstr>
      <vt:lpstr>Presentación de PowerPoint</vt:lpstr>
      <vt:lpstr>Actividad 7: Cuadrados rojos</vt:lpstr>
      <vt:lpstr>Actividad 8: Sin brillo y el baile</vt:lpstr>
      <vt:lpstr>Abre tus ojos: Haz tu propio “Homenaje al Cuadrado”…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Judy Donnelly</dc:creator>
  <cp:lastModifiedBy>Perla Marlene Viera González</cp:lastModifiedBy>
  <cp:revision>245</cp:revision>
  <cp:lastPrinted>2015-08-15T20:28:29Z</cp:lastPrinted>
  <dcterms:created xsi:type="dcterms:W3CDTF">2012-03-31T00:07:46Z</dcterms:created>
  <dcterms:modified xsi:type="dcterms:W3CDTF">2016-08-04T17:24:58Z</dcterms:modified>
</cp:coreProperties>
</file>