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2"/>
  </p:notesMasterIdLst>
  <p:handoutMasterIdLst>
    <p:handoutMasterId r:id="rId23"/>
  </p:handoutMasterIdLst>
  <p:sldIdLst>
    <p:sldId id="260" r:id="rId3"/>
    <p:sldId id="306" r:id="rId4"/>
    <p:sldId id="308" r:id="rId5"/>
    <p:sldId id="332" r:id="rId6"/>
    <p:sldId id="333" r:id="rId7"/>
    <p:sldId id="341" r:id="rId8"/>
    <p:sldId id="342" r:id="rId9"/>
    <p:sldId id="343" r:id="rId10"/>
    <p:sldId id="344" r:id="rId11"/>
    <p:sldId id="346" r:id="rId12"/>
    <p:sldId id="345" r:id="rId13"/>
    <p:sldId id="347" r:id="rId14"/>
    <p:sldId id="335" r:id="rId15"/>
    <p:sldId id="336" r:id="rId16"/>
    <p:sldId id="334" r:id="rId17"/>
    <p:sldId id="337" r:id="rId18"/>
    <p:sldId id="338" r:id="rId19"/>
    <p:sldId id="339" r:id="rId20"/>
    <p:sldId id="34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734" autoAdjust="0"/>
  </p:normalViewPr>
  <p:slideViewPr>
    <p:cSldViewPr snapToGrid="0" snapToObjects="1">
      <p:cViewPr varScale="1">
        <p:scale>
          <a:sx n="93" d="100"/>
          <a:sy n="93" d="100"/>
        </p:scale>
        <p:origin x="2124"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8/5/2016</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‹Nº›</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8/5/2016</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‹Nº›</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xmlns=""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lvl="0"/>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2066526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1262609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12</a:t>
            </a:fld>
            <a:endParaRPr lang="en-US" dirty="0"/>
          </a:p>
        </p:txBody>
      </p:sp>
    </p:spTree>
    <p:extLst>
      <p:ext uri="{BB962C8B-B14F-4D97-AF65-F5344CB8AC3E}">
        <p14:creationId xmlns:p14="http://schemas.microsoft.com/office/powerpoint/2010/main" val="2091391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13</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14</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15</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16</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17</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18</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19</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3234776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No me </a:t>
            </a:r>
            <a:r>
              <a:rPr lang="es-MX" noProof="0" dirty="0"/>
              <a:t>gusta</a:t>
            </a:r>
            <a:r>
              <a:rPr lang="en-US" dirty="0"/>
              <a:t> “Mancha” </a:t>
            </a:r>
            <a:r>
              <a:rPr lang="es-MX" noProof="0" dirty="0"/>
              <a:t>originalmente</a:t>
            </a:r>
            <a:r>
              <a:rPr lang="es-MX" baseline="0" noProof="0" dirty="0"/>
              <a:t> es speckle pero… es como moteado, o sea, cuando el laser parece como una mancha precisamente… uhm…</a:t>
            </a:r>
            <a:endParaRPr lang="es-MX" noProof="0" dirty="0"/>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4269169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974646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2681622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t>
            </a:r>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3025993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50FACFC-C8D8-AC4A-A9C9-F88E3D96EDEC}" type="datetime1">
              <a:rPr lang="en-US" smtClean="0"/>
              <a:t>8/5/2016</a:t>
            </a:fld>
            <a:endParaRPr lang="en-US" dirty="0"/>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4971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B62EC61-A66A-7B47-AE62-E9D3D04BD32C}" type="datetime1">
              <a:rPr lang="en-US" smtClean="0"/>
              <a:t>8/5/2016</a:t>
            </a:fld>
            <a:endParaRPr lang="en-US" dirty="0"/>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dirty="0"/>
              <a:t>Three Rivers CC  Jr Laser Camp</a:t>
            </a:r>
          </a:p>
        </p:txBody>
      </p:sp>
      <p:sp>
        <p:nvSpPr>
          <p:cNvPr id="6" name="Slide Number Placeholder 5"/>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E43C646-84E7-AE41-869C-3BC926D815AF}" type="datetime1">
              <a:rPr lang="en-US" smtClean="0"/>
              <a:t>8/5/2016</a:t>
            </a:fld>
            <a:endParaRPr lang="en-US" dirty="0"/>
          </a:p>
        </p:txBody>
      </p:sp>
      <p:sp>
        <p:nvSpPr>
          <p:cNvPr id="6" name="Footer Placeholder 5"/>
          <p:cNvSpPr>
            <a:spLocks noGrp="1"/>
          </p:cNvSpPr>
          <p:nvPr>
            <p:ph type="ftr" sz="quarter" idx="11"/>
          </p:nvPr>
        </p:nvSpPr>
        <p:spPr/>
        <p:txBody>
          <a:bodyPr/>
          <a:lstStyle/>
          <a:p>
            <a:r>
              <a:rPr lang="en-US" dirty="0"/>
              <a:t>Three Rivers CC  Jr Laser Camp</a:t>
            </a:r>
          </a:p>
        </p:txBody>
      </p:sp>
      <p:sp>
        <p:nvSpPr>
          <p:cNvPr id="7" name="Slide Number Placeholder 6"/>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0A4ADC1-0A96-974B-9187-1AC4CC56FE40}" type="datetime1">
              <a:rPr lang="en-US" smtClean="0"/>
              <a:t>8/5/2016</a:t>
            </a:fld>
            <a:endParaRPr lang="en-US" dirty="0"/>
          </a:p>
        </p:txBody>
      </p:sp>
      <p:sp>
        <p:nvSpPr>
          <p:cNvPr id="8" name="Footer Placeholder 7"/>
          <p:cNvSpPr>
            <a:spLocks noGrp="1"/>
          </p:cNvSpPr>
          <p:nvPr>
            <p:ph type="ftr" sz="quarter" idx="11"/>
          </p:nvPr>
        </p:nvSpPr>
        <p:spPr/>
        <p:txBody>
          <a:bodyPr/>
          <a:lstStyle/>
          <a:p>
            <a:r>
              <a:rPr lang="en-US" dirty="0"/>
              <a:t>Three Rivers CC  Jr Laser Camp</a:t>
            </a:r>
          </a:p>
        </p:txBody>
      </p:sp>
      <p:sp>
        <p:nvSpPr>
          <p:cNvPr id="9" name="Slide Number Placeholder 8"/>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DBC166E-8947-DB48-BD15-F8CEEEA854BE}" type="datetime1">
              <a:rPr lang="en-US" smtClean="0"/>
              <a:t>8/5/2016</a:t>
            </a:fld>
            <a:endParaRPr lang="en-US" dirty="0"/>
          </a:p>
        </p:txBody>
      </p:sp>
      <p:sp>
        <p:nvSpPr>
          <p:cNvPr id="4" name="Footer Placeholder 3"/>
          <p:cNvSpPr>
            <a:spLocks noGrp="1"/>
          </p:cNvSpPr>
          <p:nvPr>
            <p:ph type="ftr" sz="quarter" idx="11"/>
          </p:nvPr>
        </p:nvSpPr>
        <p:spPr/>
        <p:txBody>
          <a:bodyPr/>
          <a:lstStyle/>
          <a:p>
            <a:r>
              <a:rPr lang="en-US" dirty="0"/>
              <a:t>Three Rivers CC  Jr Laser Camp</a:t>
            </a:r>
          </a:p>
        </p:txBody>
      </p:sp>
      <p:sp>
        <p:nvSpPr>
          <p:cNvPr id="5" name="Slide Number Placeholder 4"/>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8D3C-2273-1940-9C97-3CAD530A13E1}" type="datetime1">
              <a:rPr lang="en-US" smtClean="0"/>
              <a:t>8/5/2016</a:t>
            </a:fld>
            <a:endParaRPr lang="en-US" dirty="0"/>
          </a:p>
        </p:txBody>
      </p:sp>
      <p:sp>
        <p:nvSpPr>
          <p:cNvPr id="3" name="Footer Placeholder 2"/>
          <p:cNvSpPr>
            <a:spLocks noGrp="1"/>
          </p:cNvSpPr>
          <p:nvPr>
            <p:ph type="ftr" sz="quarter" idx="11"/>
          </p:nvPr>
        </p:nvSpPr>
        <p:spPr/>
        <p:txBody>
          <a:bodyPr/>
          <a:lstStyle/>
          <a:p>
            <a:r>
              <a:rPr lang="en-US" dirty="0"/>
              <a:t>Three Rivers CC  Jr Laser Camp</a:t>
            </a:r>
          </a:p>
        </p:txBody>
      </p:sp>
      <p:sp>
        <p:nvSpPr>
          <p:cNvPr id="4" name="Slide Number Placeholder 3"/>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A21B1B4-C771-BC4A-88AF-28B72F35C8F2}" type="datetime1">
              <a:rPr lang="en-US" smtClean="0"/>
              <a:t>8/5/2016</a:t>
            </a:fld>
            <a:endParaRPr lang="en-US" dirty="0"/>
          </a:p>
        </p:txBody>
      </p:sp>
      <p:sp>
        <p:nvSpPr>
          <p:cNvPr id="6" name="Footer Placeholder 5"/>
          <p:cNvSpPr>
            <a:spLocks noGrp="1"/>
          </p:cNvSpPr>
          <p:nvPr>
            <p:ph type="ftr" sz="quarter" idx="11"/>
          </p:nvPr>
        </p:nvSpPr>
        <p:spPr/>
        <p:txBody>
          <a:bodyPr/>
          <a:lstStyle/>
          <a:p>
            <a:r>
              <a:rPr lang="en-US" dirty="0"/>
              <a:t>Three Rivers CC  Jr Laser Camp</a:t>
            </a:r>
          </a:p>
        </p:txBody>
      </p:sp>
      <p:sp>
        <p:nvSpPr>
          <p:cNvPr id="7" name="Slide Number Placeholder 6"/>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9FA446A-8B37-2F48-ACA7-0798BA1EFF95}" type="datetime1">
              <a:rPr lang="en-US" smtClean="0"/>
              <a:t>8/5/2016</a:t>
            </a:fld>
            <a:endParaRPr lang="en-US" dirty="0"/>
          </a:p>
        </p:txBody>
      </p:sp>
      <p:sp>
        <p:nvSpPr>
          <p:cNvPr id="6" name="Footer Placeholder 5"/>
          <p:cNvSpPr>
            <a:spLocks noGrp="1"/>
          </p:cNvSpPr>
          <p:nvPr>
            <p:ph type="ftr" sz="quarter" idx="11"/>
          </p:nvPr>
        </p:nvSpPr>
        <p:spPr/>
        <p:txBody>
          <a:bodyPr/>
          <a:lstStyle/>
          <a:p>
            <a:r>
              <a:rPr lang="en-US" dirty="0"/>
              <a:t>Three Rivers CC  Jr Laser Camp</a:t>
            </a:r>
          </a:p>
        </p:txBody>
      </p:sp>
      <p:sp>
        <p:nvSpPr>
          <p:cNvPr id="7" name="Slide Number Placeholder 6"/>
          <p:cNvSpPr>
            <a:spLocks noGrp="1"/>
          </p:cNvSpPr>
          <p:nvPr>
            <p:ph type="sldNum" sz="quarter" idx="12"/>
          </p:nvPr>
        </p:nvSpPr>
        <p:spPr/>
        <p:txBody>
          <a:bodyPr/>
          <a:lstStyle/>
          <a:p>
            <a:fld id="{EFEC2051-ACFE-0341-B553-F21C8D400B20}" type="slidenum">
              <a:rPr lang="en-US" smtClean="0"/>
              <a:pPr/>
              <a:t>‹Nº›</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2.xml"/><Relationship Id="rId1"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B1F62-5698-134E-8DF3-558CAFCEA85A}" type="datetime1">
              <a:rPr lang="en-US" smtClean="0"/>
              <a:t>8/5/2016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Three Rivers CC  Jr Laser Camp</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C2051-ACFE-0341-B553-F21C8D400B20}" type="slidenum">
              <a:rPr lang="en-US" smtClean="0"/>
              <a:pPr/>
              <a:t>‹Nº›</a:t>
            </a:fld>
            <a:endParaRPr lang="en-US" dirty="0"/>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85776" y="6126163"/>
            <a:ext cx="786018" cy="620869"/>
          </a:xfrm>
          <a:prstGeom prst="rect">
            <a:avLst/>
          </a:prstGeom>
        </p:spPr>
      </p:pic>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dumpster optic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12188" y="6164781"/>
            <a:ext cx="743612" cy="587372"/>
          </a:xfrm>
          <a:prstGeom prst="rect">
            <a:avLst/>
          </a:prstGeom>
        </p:spPr>
      </p:pic>
    </p:spTree>
    <p:extLst>
      <p:ext uri="{BB962C8B-B14F-4D97-AF65-F5344CB8AC3E}">
        <p14:creationId xmlns:p14="http://schemas.microsoft.com/office/powerpoint/2010/main" val="2079444062"/>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646316" y="2426236"/>
            <a:ext cx="8247771" cy="1323439"/>
          </a:xfrm>
          <a:prstGeom prst="rect">
            <a:avLst/>
          </a:prstGeom>
          <a:noFill/>
        </p:spPr>
        <p:txBody>
          <a:bodyPr wrap="none" rtlCol="0">
            <a:spAutoFit/>
          </a:bodyPr>
          <a:lstStyle/>
          <a:p>
            <a:r>
              <a:rPr lang="es-MX" sz="8000" b="1" dirty="0">
                <a:solidFill>
                  <a:srgbClr val="000090"/>
                </a:solidFill>
                <a:effectLst>
                  <a:outerShdw blurRad="50800" dist="38100" dir="2700000" algn="tl" rotWithShape="0">
                    <a:srgbClr val="000000">
                      <a:alpha val="43000"/>
                    </a:srgbClr>
                  </a:outerShdw>
                  <a:reflection stA="50000" endPos="75000" dist="12700" dir="5400000" sy="-100000" algn="bl" rotWithShape="0"/>
                </a:effectLst>
              </a:rPr>
              <a:t>¿Qué es un LASER?</a:t>
            </a:r>
            <a:endParaRPr lang="es-MX" sz="8000" b="1" dirty="0">
              <a:solidFill>
                <a:schemeClr val="tx2"/>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5" y="348451"/>
            <a:ext cx="6755726" cy="707886"/>
          </a:xfrm>
          <a:prstGeom prst="rect">
            <a:avLst/>
          </a:prstGeom>
          <a:noFill/>
        </p:spPr>
        <p:txBody>
          <a:bodyPr wrap="none" rtlCol="0">
            <a:spAutoFit/>
          </a:bodyPr>
          <a:lstStyle/>
          <a:p>
            <a:r>
              <a:rPr lang="en-US" sz="4000" b="1" dirty="0">
                <a:solidFill>
                  <a:srgbClr val="000090"/>
                </a:solidFill>
              </a:rPr>
              <a:t>LEARNING HOW LIGHT WORKS</a:t>
            </a: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600" y="404458"/>
            <a:ext cx="1192325" cy="651879"/>
          </a:xfrm>
          <a:prstGeom prst="rect">
            <a:avLst/>
          </a:prstGeom>
        </p:spPr>
      </p:pic>
      <p:sp>
        <p:nvSpPr>
          <p:cNvPr id="2" name="TextBox 1"/>
          <p:cNvSpPr txBox="1"/>
          <p:nvPr/>
        </p:nvSpPr>
        <p:spPr>
          <a:xfrm>
            <a:off x="1985669" y="4553963"/>
            <a:ext cx="4670446" cy="646331"/>
          </a:xfrm>
          <a:prstGeom prst="rect">
            <a:avLst/>
          </a:prstGeom>
          <a:noFill/>
        </p:spPr>
        <p:txBody>
          <a:bodyPr wrap="none" rtlCol="0">
            <a:spAutoFit/>
          </a:bodyPr>
          <a:lstStyle/>
          <a:p>
            <a:r>
              <a:rPr lang="en-US" dirty="0"/>
              <a:t>(</a:t>
            </a:r>
            <a:r>
              <a:rPr lang="es-MX" dirty="0"/>
              <a:t>Adaptado</a:t>
            </a:r>
            <a:r>
              <a:rPr lang="en-US" dirty="0"/>
              <a:t> de the PHOTON Explorations, 2013)</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3700480" y="507804"/>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sp>
        <p:nvSpPr>
          <p:cNvPr id="26" name="Smiley Face 25"/>
          <p:cNvSpPr/>
          <p:nvPr/>
        </p:nvSpPr>
        <p:spPr>
          <a:xfrm>
            <a:off x="4799030" y="2634800"/>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 name="Subtitle 2"/>
          <p:cNvSpPr>
            <a:spLocks noGrp="1"/>
          </p:cNvSpPr>
          <p:nvPr>
            <p:ph type="subTitle" idx="4294967295"/>
          </p:nvPr>
        </p:nvSpPr>
        <p:spPr>
          <a:xfrm>
            <a:off x="264600" y="4506020"/>
            <a:ext cx="8801100" cy="2263775"/>
          </a:xfrm>
          <a:prstGeom prst="rect">
            <a:avLst/>
          </a:prstGeom>
        </p:spPr>
        <p:txBody>
          <a:bodyPr>
            <a:normAutofit fontScale="92500" lnSpcReduction="10000"/>
          </a:bodyPr>
          <a:lstStyle/>
          <a:p>
            <a:r>
              <a:rPr lang="es-MX" dirty="0">
                <a:solidFill>
                  <a:srgbClr val="000000"/>
                </a:solidFill>
              </a:rPr>
              <a:t>Si los átomos excitados interactúan con la longitud de onda correcta de un fotón, lo puede forzar a producir otro fotón por un proceso llamado </a:t>
            </a:r>
            <a:r>
              <a:rPr lang="es-MX" b="1" dirty="0">
                <a:solidFill>
                  <a:srgbClr val="000000"/>
                </a:solidFill>
              </a:rPr>
              <a:t>EMISION ESTIMULADA.</a:t>
            </a:r>
            <a:endParaRPr lang="es-MX" dirty="0">
              <a:solidFill>
                <a:srgbClr val="000000"/>
              </a:solidFill>
            </a:endParaRPr>
          </a:p>
          <a:p>
            <a:r>
              <a:rPr lang="es-MX" dirty="0">
                <a:solidFill>
                  <a:srgbClr val="000000"/>
                </a:solidFill>
              </a:rPr>
              <a:t>¡El fotón producido es </a:t>
            </a:r>
            <a:r>
              <a:rPr lang="es-MX" b="1" dirty="0">
                <a:solidFill>
                  <a:srgbClr val="000000"/>
                </a:solidFill>
              </a:rPr>
              <a:t>IDENTICO </a:t>
            </a:r>
            <a:r>
              <a:rPr lang="es-MX" dirty="0">
                <a:solidFill>
                  <a:srgbClr val="000000"/>
                </a:solidFill>
              </a:rPr>
              <a:t>al fotón que llegó</a:t>
            </a:r>
            <a:r>
              <a:rPr lang="en-US" dirty="0">
                <a:solidFill>
                  <a:srgbClr val="000000"/>
                </a:solidFill>
              </a:rPr>
              <a:t>!</a:t>
            </a:r>
            <a:endParaRPr lang="en-US" b="1" dirty="0">
              <a:solidFill>
                <a:srgbClr val="000000"/>
              </a:solidFill>
            </a:endParaRPr>
          </a:p>
        </p:txBody>
      </p:sp>
      <p:grpSp>
        <p:nvGrpSpPr>
          <p:cNvPr id="3" name="Group 2"/>
          <p:cNvGrpSpPr/>
          <p:nvPr/>
        </p:nvGrpSpPr>
        <p:grpSpPr>
          <a:xfrm>
            <a:off x="-51196" y="2970185"/>
            <a:ext cx="2709364" cy="822106"/>
            <a:chOff x="810234" y="2456630"/>
            <a:chExt cx="2709364" cy="822106"/>
          </a:xfrm>
        </p:grpSpPr>
        <p:grpSp>
          <p:nvGrpSpPr>
            <p:cNvPr id="42" name="Group 41"/>
            <p:cNvGrpSpPr/>
            <p:nvPr/>
          </p:nvGrpSpPr>
          <p:grpSpPr>
            <a:xfrm rot="20524615">
              <a:off x="810234" y="2812206"/>
              <a:ext cx="2533731"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28" name="Group 27"/>
            <p:cNvGrpSpPr/>
            <p:nvPr/>
          </p:nvGrpSpPr>
          <p:grpSpPr>
            <a:xfrm>
              <a:off x="2997079" y="2456630"/>
              <a:ext cx="522519" cy="548628"/>
              <a:chOff x="1587528" y="3374722"/>
              <a:chExt cx="522519" cy="548628"/>
            </a:xfrm>
            <a:solidFill>
              <a:srgbClr val="86146C"/>
            </a:solidFill>
          </p:grpSpPr>
          <p:sp>
            <p:nvSpPr>
              <p:cNvPr id="29" name="Sun 28"/>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Oval 29"/>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31" name="Oval 30"/>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5" name="Group 4"/>
          <p:cNvGrpSpPr/>
          <p:nvPr/>
        </p:nvGrpSpPr>
        <p:grpSpPr>
          <a:xfrm>
            <a:off x="3700480" y="1477981"/>
            <a:ext cx="2821958" cy="1211913"/>
            <a:chOff x="3700480" y="1477981"/>
            <a:chExt cx="2821958" cy="1211913"/>
          </a:xfrm>
        </p:grpSpPr>
        <p:grpSp>
          <p:nvGrpSpPr>
            <p:cNvPr id="4" name="Group 3"/>
            <p:cNvGrpSpPr/>
            <p:nvPr/>
          </p:nvGrpSpPr>
          <p:grpSpPr>
            <a:xfrm>
              <a:off x="3700480" y="1879404"/>
              <a:ext cx="2587705" cy="810490"/>
              <a:chOff x="4075892" y="701001"/>
              <a:chExt cx="2587705" cy="810490"/>
            </a:xfrm>
          </p:grpSpPr>
          <p:grpSp>
            <p:nvGrpSpPr>
              <p:cNvPr id="70" name="Group 69"/>
              <p:cNvGrpSpPr/>
              <p:nvPr/>
            </p:nvGrpSpPr>
            <p:grpSpPr>
              <a:xfrm rot="20524615">
                <a:off x="4075892" y="701001"/>
                <a:ext cx="2533731" cy="466530"/>
                <a:chOff x="3854302" y="495676"/>
                <a:chExt cx="3980750" cy="433150"/>
              </a:xfrm>
            </p:grpSpPr>
            <p:sp>
              <p:nvSpPr>
                <p:cNvPr id="71" name="Freeform 7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2" name="Freeform 7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3" name="Freeform 7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74" name="Group 73"/>
              <p:cNvGrpSpPr/>
              <p:nvPr/>
            </p:nvGrpSpPr>
            <p:grpSpPr>
              <a:xfrm rot="20524615">
                <a:off x="4129866" y="1044961"/>
                <a:ext cx="2533731" cy="466530"/>
                <a:chOff x="3854302" y="495676"/>
                <a:chExt cx="3980750" cy="433150"/>
              </a:xfrm>
            </p:grpSpPr>
            <p:sp>
              <p:nvSpPr>
                <p:cNvPr id="75" name="Freeform 7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6" name="Freeform 7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7" name="Freeform 7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32" name="Group 31"/>
            <p:cNvGrpSpPr/>
            <p:nvPr/>
          </p:nvGrpSpPr>
          <p:grpSpPr>
            <a:xfrm>
              <a:off x="5909370" y="1477981"/>
              <a:ext cx="522519" cy="548628"/>
              <a:chOff x="1587528" y="3374722"/>
              <a:chExt cx="522519" cy="548628"/>
            </a:xfrm>
            <a:solidFill>
              <a:srgbClr val="86146C"/>
            </a:solidFill>
          </p:grpSpPr>
          <p:sp>
            <p:nvSpPr>
              <p:cNvPr id="33" name="Sun 32"/>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35" name="Oval 34"/>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nvGrpSpPr>
            <p:cNvPr id="36" name="Group 35"/>
            <p:cNvGrpSpPr/>
            <p:nvPr/>
          </p:nvGrpSpPr>
          <p:grpSpPr>
            <a:xfrm>
              <a:off x="5999919" y="1879404"/>
              <a:ext cx="522519" cy="548628"/>
              <a:chOff x="1587528" y="3374722"/>
              <a:chExt cx="522519" cy="548628"/>
            </a:xfrm>
            <a:solidFill>
              <a:srgbClr val="86146C"/>
            </a:solidFill>
          </p:grpSpPr>
          <p:sp>
            <p:nvSpPr>
              <p:cNvPr id="37" name="Sun 3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 name="Oval 37"/>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39" name="Oval 38"/>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spTree>
    <p:extLst>
      <p:ext uri="{BB962C8B-B14F-4D97-AF65-F5344CB8AC3E}">
        <p14:creationId xmlns:p14="http://schemas.microsoft.com/office/powerpoint/2010/main" val="2469367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0.00452 0.0463 L 0.41893 -0.14028 " pathEditMode="relative" rAng="0" ptsTypes="AA">
                                      <p:cBhvr>
                                        <p:cTn id="6" dur="1000" fill="hold"/>
                                        <p:tgtEl>
                                          <p:spTgt spid="3"/>
                                        </p:tgtEl>
                                        <p:attrNameLst>
                                          <p:attrName>ppt_x</p:attrName>
                                          <p:attrName>ppt_y</p:attrName>
                                        </p:attrNameLst>
                                      </p:cBhvr>
                                      <p:rCtr x="20712" y="-9329"/>
                                    </p:animMotion>
                                  </p:childTnLst>
                                </p:cTn>
                              </p:par>
                            </p:childTnLst>
                          </p:cTn>
                        </p:par>
                        <p:par>
                          <p:cTn id="7" fill="hold">
                            <p:stCondLst>
                              <p:cond delay="1000"/>
                            </p:stCondLst>
                            <p:childTnLst>
                              <p:par>
                                <p:cTn id="8" presetID="0" presetClass="path" presetSubtype="0" fill="hold" nodeType="afterEffect">
                                  <p:stCondLst>
                                    <p:cond delay="0"/>
                                  </p:stCondLst>
                                  <p:childTnLst>
                                    <p:animMotion origin="layout" path="M 1.66667E-6 1.85185E-6 L 0.11579 0.32454 " pathEditMode="relative" ptsTypes="AA">
                                      <p:cBhvr>
                                        <p:cTn id="9" dur="1000" fill="hold"/>
                                        <p:tgtEl>
                                          <p:spTgt spid="14"/>
                                        </p:tgtEl>
                                        <p:attrNameLst>
                                          <p:attrName>ppt_x</p:attrName>
                                          <p:attrName>ppt_y</p:attrName>
                                        </p:attrNameLst>
                                      </p:cBhvr>
                                    </p:animMotion>
                                  </p:childTnLst>
                                  <p:subTnLst>
                                    <p:set>
                                      <p:cBhvr override="childStyle">
                                        <p:cTn dur="1" fill="hold" display="0" masterRel="sameClick" afterEffect="1">
                                          <p:stCondLst>
                                            <p:cond evt="end" delay="0">
                                              <p:tn val="8"/>
                                            </p:cond>
                                          </p:stCondLst>
                                        </p:cTn>
                                        <p:tgtEl>
                                          <p:spTgt spid="14"/>
                                        </p:tgtEl>
                                        <p:attrNameLst>
                                          <p:attrName>style.visibility</p:attrName>
                                        </p:attrNameLst>
                                      </p:cBhvr>
                                      <p:to>
                                        <p:strVal val="hidden"/>
                                      </p:to>
                                    </p:set>
                                  </p:sub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0" presetClass="path" presetSubtype="0" fill="hold" nodeType="withEffect">
                                  <p:stCondLst>
                                    <p:cond delay="0"/>
                                  </p:stCondLst>
                                  <p:childTnLst>
                                    <p:animMotion origin="layout" path="M -8.51286E-6 -1.85057E-8 L 0.40166 -0.17858 " pathEditMode="relative" ptsTypes="AA">
                                      <p:cBhvr>
                                        <p:cTn id="18" dur="2000" fill="hold"/>
                                        <p:tgtEl>
                                          <p:spTgt spid="5"/>
                                        </p:tgtEl>
                                        <p:attrNameLst>
                                          <p:attrName>ppt_x</p:attrName>
                                          <p:attrName>ppt_y</p:attrName>
                                        </p:attrNameLst>
                                      </p:cBhvr>
                                    </p:animMotion>
                                  </p:childTnLst>
                                  <p:subTnLst>
                                    <p:set>
                                      <p:cBhvr override="childStyle">
                                        <p:cTn dur="1" fill="hold" display="0" masterRel="sameClick" afterEffect="1">
                                          <p:stCondLst>
                                            <p:cond evt="end" delay="0">
                                              <p:tn val="17"/>
                                            </p:cond>
                                          </p:stCondLst>
                                        </p:cTn>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1206500" y="788424"/>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grpSp>
        <p:nvGrpSpPr>
          <p:cNvPr id="14" name="Group 13"/>
          <p:cNvGrpSpPr/>
          <p:nvPr/>
        </p:nvGrpSpPr>
        <p:grpSpPr>
          <a:xfrm>
            <a:off x="3648075" y="929340"/>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grpSp>
        <p:nvGrpSpPr>
          <p:cNvPr id="19" name="Group 18"/>
          <p:cNvGrpSpPr/>
          <p:nvPr/>
        </p:nvGrpSpPr>
        <p:grpSpPr>
          <a:xfrm>
            <a:off x="6221602" y="669889"/>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sp>
        <p:nvSpPr>
          <p:cNvPr id="5" name="Smiley Face 4"/>
          <p:cNvSpPr/>
          <p:nvPr/>
        </p:nvSpPr>
        <p:spPr>
          <a:xfrm>
            <a:off x="7778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Smiley Face 6"/>
          <p:cNvSpPr/>
          <p:nvPr/>
        </p:nvSpPr>
        <p:spPr>
          <a:xfrm>
            <a:off x="74072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Smiley Face 24"/>
          <p:cNvSpPr/>
          <p:nvPr/>
        </p:nvSpPr>
        <p:spPr>
          <a:xfrm>
            <a:off x="256222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Smiley Face 25"/>
          <p:cNvSpPr/>
          <p:nvPr/>
        </p:nvSpPr>
        <p:spPr>
          <a:xfrm>
            <a:off x="43465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miley Face 26"/>
          <p:cNvSpPr/>
          <p:nvPr/>
        </p:nvSpPr>
        <p:spPr>
          <a:xfrm>
            <a:off x="58324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 name="Subtitle 2"/>
          <p:cNvSpPr>
            <a:spLocks noGrp="1"/>
          </p:cNvSpPr>
          <p:nvPr>
            <p:ph type="subTitle" idx="4294967295"/>
          </p:nvPr>
        </p:nvSpPr>
        <p:spPr>
          <a:xfrm>
            <a:off x="123480" y="4594225"/>
            <a:ext cx="8801100" cy="2263775"/>
          </a:xfrm>
          <a:prstGeom prst="rect">
            <a:avLst/>
          </a:prstGeom>
        </p:spPr>
        <p:txBody>
          <a:bodyPr>
            <a:normAutofit/>
          </a:bodyPr>
          <a:lstStyle/>
          <a:p>
            <a:r>
              <a:rPr lang="es-MX" dirty="0">
                <a:solidFill>
                  <a:srgbClr val="000000"/>
                </a:solidFill>
              </a:rPr>
              <a:t>En un laser, los átomos permanecen excitados por un tiempo. Los átomos dan su energía extra cuando la longitud de onda (fotón) llega a él. Es decir, un laser produce luz por </a:t>
            </a:r>
            <a:r>
              <a:rPr lang="es-MX" b="1" dirty="0">
                <a:solidFill>
                  <a:srgbClr val="000000"/>
                </a:solidFill>
              </a:rPr>
              <a:t>EMISION ESTIMULADA.</a:t>
            </a:r>
            <a:endParaRPr lang="es-MX" sz="2400" dirty="0">
              <a:solidFill>
                <a:srgbClr val="000000"/>
              </a:solidFill>
            </a:endParaRPr>
          </a:p>
        </p:txBody>
      </p:sp>
      <p:grpSp>
        <p:nvGrpSpPr>
          <p:cNvPr id="9" name="Group 8"/>
          <p:cNvGrpSpPr/>
          <p:nvPr/>
        </p:nvGrpSpPr>
        <p:grpSpPr>
          <a:xfrm>
            <a:off x="3045131" y="1753648"/>
            <a:ext cx="2849681" cy="1506489"/>
            <a:chOff x="5884811" y="268605"/>
            <a:chExt cx="2849681" cy="1506489"/>
          </a:xfrm>
        </p:grpSpPr>
        <p:grpSp>
          <p:nvGrpSpPr>
            <p:cNvPr id="6" name="Group 5"/>
            <p:cNvGrpSpPr/>
            <p:nvPr/>
          </p:nvGrpSpPr>
          <p:grpSpPr>
            <a:xfrm rot="21405990">
              <a:off x="5884811" y="688647"/>
              <a:ext cx="2638528" cy="1086447"/>
              <a:chOff x="3685292" y="289120"/>
              <a:chExt cx="2638528" cy="1086447"/>
            </a:xfrm>
          </p:grpSpPr>
          <p:grpSp>
            <p:nvGrpSpPr>
              <p:cNvPr id="78" name="Group 77"/>
              <p:cNvGrpSpPr/>
              <p:nvPr/>
            </p:nvGrpSpPr>
            <p:grpSpPr>
              <a:xfrm>
                <a:off x="3685292" y="289120"/>
                <a:ext cx="2587705" cy="810490"/>
                <a:chOff x="4075892" y="701001"/>
                <a:chExt cx="2587705" cy="810490"/>
              </a:xfrm>
            </p:grpSpPr>
            <p:grpSp>
              <p:nvGrpSpPr>
                <p:cNvPr id="79" name="Group 78"/>
                <p:cNvGrpSpPr/>
                <p:nvPr/>
              </p:nvGrpSpPr>
              <p:grpSpPr>
                <a:xfrm rot="20524615">
                  <a:off x="4075892" y="701001"/>
                  <a:ext cx="2533731" cy="466530"/>
                  <a:chOff x="3854302" y="495676"/>
                  <a:chExt cx="3980750" cy="433150"/>
                </a:xfrm>
              </p:grpSpPr>
              <p:sp>
                <p:nvSpPr>
                  <p:cNvPr id="84" name="Freeform 83"/>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5" name="Freeform 8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6" name="Freeform 85"/>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80" name="Group 79"/>
                <p:cNvGrpSpPr/>
                <p:nvPr/>
              </p:nvGrpSpPr>
              <p:grpSpPr>
                <a:xfrm rot="20524615">
                  <a:off x="4129866" y="1044961"/>
                  <a:ext cx="2533731" cy="466530"/>
                  <a:chOff x="3854302" y="495676"/>
                  <a:chExt cx="3980750" cy="433150"/>
                </a:xfrm>
              </p:grpSpPr>
              <p:sp>
                <p:nvSpPr>
                  <p:cNvPr id="81" name="Freeform 8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2" name="Freeform 8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3" name="Freeform 8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87" name="Group 86"/>
              <p:cNvGrpSpPr/>
              <p:nvPr/>
            </p:nvGrpSpPr>
            <p:grpSpPr>
              <a:xfrm rot="20524615">
                <a:off x="3790089" y="909037"/>
                <a:ext cx="2533731" cy="466530"/>
                <a:chOff x="3854302" y="495676"/>
                <a:chExt cx="3980750" cy="433150"/>
              </a:xfrm>
            </p:grpSpPr>
            <p:sp>
              <p:nvSpPr>
                <p:cNvPr id="88" name="Freeform 87"/>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9" name="Freeform 88"/>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90" name="Freeform 89"/>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50" name="Group 49"/>
            <p:cNvGrpSpPr/>
            <p:nvPr/>
          </p:nvGrpSpPr>
          <p:grpSpPr>
            <a:xfrm>
              <a:off x="7950713" y="268605"/>
              <a:ext cx="522519" cy="548628"/>
              <a:chOff x="1587528" y="3374722"/>
              <a:chExt cx="522519" cy="548628"/>
            </a:xfrm>
            <a:solidFill>
              <a:srgbClr val="86146C"/>
            </a:solidFill>
          </p:grpSpPr>
          <p:sp>
            <p:nvSpPr>
              <p:cNvPr id="51" name="Sun 50"/>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2" name="Oval 51"/>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53" name="Oval 52"/>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nvGrpSpPr>
            <p:cNvPr id="54" name="Group 53"/>
            <p:cNvGrpSpPr/>
            <p:nvPr/>
          </p:nvGrpSpPr>
          <p:grpSpPr>
            <a:xfrm>
              <a:off x="8103668" y="605348"/>
              <a:ext cx="522519" cy="548628"/>
              <a:chOff x="1587528" y="3374722"/>
              <a:chExt cx="522519" cy="548628"/>
            </a:xfrm>
            <a:solidFill>
              <a:srgbClr val="86146C"/>
            </a:solidFill>
          </p:grpSpPr>
          <p:sp>
            <p:nvSpPr>
              <p:cNvPr id="55" name="Sun 54"/>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Oval 55"/>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57" name="Oval 56"/>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nvGrpSpPr>
            <p:cNvPr id="58" name="Group 57"/>
            <p:cNvGrpSpPr/>
            <p:nvPr/>
          </p:nvGrpSpPr>
          <p:grpSpPr>
            <a:xfrm>
              <a:off x="8211973" y="1010974"/>
              <a:ext cx="522519" cy="548628"/>
              <a:chOff x="1587528" y="3374722"/>
              <a:chExt cx="522519" cy="548628"/>
            </a:xfrm>
            <a:solidFill>
              <a:srgbClr val="86146C"/>
            </a:solidFill>
          </p:grpSpPr>
          <p:sp>
            <p:nvSpPr>
              <p:cNvPr id="59" name="Sun 58"/>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0" name="Oval 59"/>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61" name="Oval 60"/>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8" name="Group 7"/>
          <p:cNvGrpSpPr/>
          <p:nvPr/>
        </p:nvGrpSpPr>
        <p:grpSpPr>
          <a:xfrm>
            <a:off x="571484" y="2200250"/>
            <a:ext cx="2778434" cy="1076173"/>
            <a:chOff x="3576560" y="1268039"/>
            <a:chExt cx="2778434" cy="1076173"/>
          </a:xfrm>
        </p:grpSpPr>
        <p:grpSp>
          <p:nvGrpSpPr>
            <p:cNvPr id="4" name="Group 3"/>
            <p:cNvGrpSpPr/>
            <p:nvPr/>
          </p:nvGrpSpPr>
          <p:grpSpPr>
            <a:xfrm>
              <a:off x="3576560" y="1533722"/>
              <a:ext cx="2587705" cy="810490"/>
              <a:chOff x="4075892" y="701001"/>
              <a:chExt cx="2587705" cy="810490"/>
            </a:xfrm>
          </p:grpSpPr>
          <p:grpSp>
            <p:nvGrpSpPr>
              <p:cNvPr id="70" name="Group 69"/>
              <p:cNvGrpSpPr/>
              <p:nvPr/>
            </p:nvGrpSpPr>
            <p:grpSpPr>
              <a:xfrm rot="20524615">
                <a:off x="4075892" y="701001"/>
                <a:ext cx="2533731" cy="466530"/>
                <a:chOff x="3854302" y="495676"/>
                <a:chExt cx="3980750" cy="433150"/>
              </a:xfrm>
            </p:grpSpPr>
            <p:sp>
              <p:nvSpPr>
                <p:cNvPr id="71" name="Freeform 7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2" name="Freeform 7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3" name="Freeform 7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74" name="Group 73"/>
              <p:cNvGrpSpPr/>
              <p:nvPr/>
            </p:nvGrpSpPr>
            <p:grpSpPr>
              <a:xfrm rot="20524615">
                <a:off x="4129866" y="1044961"/>
                <a:ext cx="2533731" cy="466530"/>
                <a:chOff x="3854302" y="495676"/>
                <a:chExt cx="3980750" cy="433150"/>
              </a:xfrm>
            </p:grpSpPr>
            <p:sp>
              <p:nvSpPr>
                <p:cNvPr id="75" name="Freeform 7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6" name="Freeform 7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7" name="Freeform 7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62" name="Group 61"/>
            <p:cNvGrpSpPr/>
            <p:nvPr/>
          </p:nvGrpSpPr>
          <p:grpSpPr>
            <a:xfrm>
              <a:off x="5786051" y="1268039"/>
              <a:ext cx="522519" cy="548628"/>
              <a:chOff x="1587528" y="3374722"/>
              <a:chExt cx="522519" cy="548628"/>
            </a:xfrm>
            <a:solidFill>
              <a:srgbClr val="86146C"/>
            </a:solidFill>
          </p:grpSpPr>
          <p:sp>
            <p:nvSpPr>
              <p:cNvPr id="63" name="Sun 62"/>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Oval 63"/>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65" name="Oval 64"/>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nvGrpSpPr>
            <p:cNvPr id="66" name="Group 65"/>
            <p:cNvGrpSpPr/>
            <p:nvPr/>
          </p:nvGrpSpPr>
          <p:grpSpPr>
            <a:xfrm>
              <a:off x="5832475" y="1578768"/>
              <a:ext cx="522519" cy="548628"/>
              <a:chOff x="1587528" y="3374722"/>
              <a:chExt cx="522519" cy="548628"/>
            </a:xfrm>
            <a:solidFill>
              <a:srgbClr val="86146C"/>
            </a:solidFill>
          </p:grpSpPr>
          <p:sp>
            <p:nvSpPr>
              <p:cNvPr id="67" name="Sun 6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8" name="Oval 67"/>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69" name="Oval 68"/>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3" name="Group 2"/>
          <p:cNvGrpSpPr/>
          <p:nvPr/>
        </p:nvGrpSpPr>
        <p:grpSpPr>
          <a:xfrm>
            <a:off x="-2096146" y="2648794"/>
            <a:ext cx="2722501" cy="857091"/>
            <a:chOff x="1521551" y="2127484"/>
            <a:chExt cx="2722501" cy="857091"/>
          </a:xfrm>
        </p:grpSpPr>
        <p:grpSp>
          <p:nvGrpSpPr>
            <p:cNvPr id="42" name="Group 41"/>
            <p:cNvGrpSpPr/>
            <p:nvPr/>
          </p:nvGrpSpPr>
          <p:grpSpPr>
            <a:xfrm rot="20524615">
              <a:off x="1521551" y="2518045"/>
              <a:ext cx="2533731"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91" name="Group 90"/>
            <p:cNvGrpSpPr/>
            <p:nvPr/>
          </p:nvGrpSpPr>
          <p:grpSpPr>
            <a:xfrm>
              <a:off x="3721533" y="2127484"/>
              <a:ext cx="522519" cy="548628"/>
              <a:chOff x="1587528" y="3374722"/>
              <a:chExt cx="522519" cy="548628"/>
            </a:xfrm>
          </p:grpSpPr>
          <p:sp>
            <p:nvSpPr>
              <p:cNvPr id="93" name="Sun 92"/>
              <p:cNvSpPr>
                <a:spLocks noChangeAspect="1"/>
              </p:cNvSpPr>
              <p:nvPr/>
            </p:nvSpPr>
            <p:spPr>
              <a:xfrm>
                <a:off x="1587528" y="3374722"/>
                <a:ext cx="522519" cy="548628"/>
              </a:xfrm>
              <a:prstGeom prst="sun">
                <a:avLst/>
              </a:prstGeom>
              <a:solidFill>
                <a:srgbClr val="86146C"/>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Oval 93"/>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95" name="Oval 94"/>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24" name="Group 23"/>
          <p:cNvGrpSpPr/>
          <p:nvPr/>
        </p:nvGrpSpPr>
        <p:grpSpPr>
          <a:xfrm>
            <a:off x="5718175" y="1331490"/>
            <a:ext cx="2983248" cy="1850158"/>
            <a:chOff x="6408832" y="668451"/>
            <a:chExt cx="2983248" cy="1850158"/>
          </a:xfrm>
        </p:grpSpPr>
        <p:grpSp>
          <p:nvGrpSpPr>
            <p:cNvPr id="96" name="Group 95"/>
            <p:cNvGrpSpPr/>
            <p:nvPr/>
          </p:nvGrpSpPr>
          <p:grpSpPr>
            <a:xfrm>
              <a:off x="6408832" y="668451"/>
              <a:ext cx="2849681" cy="1506489"/>
              <a:chOff x="5884811" y="268605"/>
              <a:chExt cx="2849681" cy="1506489"/>
            </a:xfrm>
          </p:grpSpPr>
          <p:grpSp>
            <p:nvGrpSpPr>
              <p:cNvPr id="97" name="Group 96"/>
              <p:cNvGrpSpPr/>
              <p:nvPr/>
            </p:nvGrpSpPr>
            <p:grpSpPr>
              <a:xfrm rot="21405990">
                <a:off x="5884811" y="688647"/>
                <a:ext cx="2638528" cy="1086447"/>
                <a:chOff x="3685292" y="289120"/>
                <a:chExt cx="2638528" cy="1086447"/>
              </a:xfrm>
            </p:grpSpPr>
            <p:grpSp>
              <p:nvGrpSpPr>
                <p:cNvPr id="110" name="Group 109"/>
                <p:cNvGrpSpPr/>
                <p:nvPr/>
              </p:nvGrpSpPr>
              <p:grpSpPr>
                <a:xfrm>
                  <a:off x="3685292" y="289120"/>
                  <a:ext cx="2587705" cy="810490"/>
                  <a:chOff x="4075892" y="701001"/>
                  <a:chExt cx="2587705" cy="810490"/>
                </a:xfrm>
              </p:grpSpPr>
              <p:grpSp>
                <p:nvGrpSpPr>
                  <p:cNvPr id="115" name="Group 114"/>
                  <p:cNvGrpSpPr/>
                  <p:nvPr/>
                </p:nvGrpSpPr>
                <p:grpSpPr>
                  <a:xfrm rot="20524615">
                    <a:off x="4075892" y="701001"/>
                    <a:ext cx="2533731" cy="466530"/>
                    <a:chOff x="3854302" y="495676"/>
                    <a:chExt cx="3980750" cy="433150"/>
                  </a:xfrm>
                </p:grpSpPr>
                <p:sp>
                  <p:nvSpPr>
                    <p:cNvPr id="120" name="Freeform 119"/>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21" name="Freeform 120"/>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22" name="Freeform 121"/>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116" name="Group 115"/>
                  <p:cNvGrpSpPr/>
                  <p:nvPr/>
                </p:nvGrpSpPr>
                <p:grpSpPr>
                  <a:xfrm rot="20524615">
                    <a:off x="4129866" y="1044961"/>
                    <a:ext cx="2533731" cy="466530"/>
                    <a:chOff x="3854302" y="495676"/>
                    <a:chExt cx="3980750" cy="433150"/>
                  </a:xfrm>
                </p:grpSpPr>
                <p:sp>
                  <p:nvSpPr>
                    <p:cNvPr id="117" name="Freeform 11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18" name="Freeform 11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19" name="Freeform 11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111" name="Group 110"/>
                <p:cNvGrpSpPr/>
                <p:nvPr/>
              </p:nvGrpSpPr>
              <p:grpSpPr>
                <a:xfrm rot="20524615">
                  <a:off x="3790089" y="909037"/>
                  <a:ext cx="2533731" cy="466530"/>
                  <a:chOff x="3854302" y="495676"/>
                  <a:chExt cx="3980750" cy="433150"/>
                </a:xfrm>
              </p:grpSpPr>
              <p:sp>
                <p:nvSpPr>
                  <p:cNvPr id="112" name="Freeform 11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13" name="Freeform 11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14" name="Freeform 11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98" name="Group 97"/>
              <p:cNvGrpSpPr/>
              <p:nvPr/>
            </p:nvGrpSpPr>
            <p:grpSpPr>
              <a:xfrm>
                <a:off x="7950713" y="268605"/>
                <a:ext cx="522519" cy="548628"/>
                <a:chOff x="1587528" y="3374722"/>
                <a:chExt cx="522519" cy="548628"/>
              </a:xfrm>
              <a:solidFill>
                <a:srgbClr val="86146C"/>
              </a:solidFill>
            </p:grpSpPr>
            <p:sp>
              <p:nvSpPr>
                <p:cNvPr id="107" name="Sun 10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8" name="Oval 107"/>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109" name="Oval 108"/>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nvGrpSpPr>
              <p:cNvPr id="99" name="Group 98"/>
              <p:cNvGrpSpPr/>
              <p:nvPr/>
            </p:nvGrpSpPr>
            <p:grpSpPr>
              <a:xfrm>
                <a:off x="8103668" y="605348"/>
                <a:ext cx="522519" cy="548628"/>
                <a:chOff x="1587528" y="3374722"/>
                <a:chExt cx="522519" cy="548628"/>
              </a:xfrm>
              <a:solidFill>
                <a:srgbClr val="86146C"/>
              </a:solidFill>
            </p:grpSpPr>
            <p:sp>
              <p:nvSpPr>
                <p:cNvPr id="104" name="Sun 103"/>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5" name="Oval 104"/>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106" name="Oval 105"/>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nvGrpSpPr>
              <p:cNvPr id="100" name="Group 99"/>
              <p:cNvGrpSpPr/>
              <p:nvPr/>
            </p:nvGrpSpPr>
            <p:grpSpPr>
              <a:xfrm>
                <a:off x="8211973" y="1010974"/>
                <a:ext cx="522519" cy="548628"/>
                <a:chOff x="1587528" y="3374722"/>
                <a:chExt cx="522519" cy="548628"/>
              </a:xfrm>
              <a:solidFill>
                <a:srgbClr val="86146C"/>
              </a:solidFill>
            </p:grpSpPr>
            <p:sp>
              <p:nvSpPr>
                <p:cNvPr id="101" name="Sun 100"/>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2" name="Oval 101"/>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103" name="Oval 102"/>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123" name="Group 122"/>
            <p:cNvGrpSpPr/>
            <p:nvPr/>
          </p:nvGrpSpPr>
          <p:grpSpPr>
            <a:xfrm>
              <a:off x="6669579" y="1661518"/>
              <a:ext cx="2722501" cy="857091"/>
              <a:chOff x="1521551" y="2127484"/>
              <a:chExt cx="2722501" cy="857091"/>
            </a:xfrm>
          </p:grpSpPr>
          <p:grpSp>
            <p:nvGrpSpPr>
              <p:cNvPr id="124" name="Group 123"/>
              <p:cNvGrpSpPr/>
              <p:nvPr/>
            </p:nvGrpSpPr>
            <p:grpSpPr>
              <a:xfrm rot="20524615">
                <a:off x="1521551" y="2518045"/>
                <a:ext cx="2533731" cy="466530"/>
                <a:chOff x="3854302" y="495676"/>
                <a:chExt cx="3980750" cy="433150"/>
              </a:xfrm>
            </p:grpSpPr>
            <p:sp>
              <p:nvSpPr>
                <p:cNvPr id="129" name="Freeform 12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30" name="Freeform 12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31" name="Freeform 13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125" name="Group 124"/>
              <p:cNvGrpSpPr/>
              <p:nvPr/>
            </p:nvGrpSpPr>
            <p:grpSpPr>
              <a:xfrm>
                <a:off x="3721533" y="2127484"/>
                <a:ext cx="522519" cy="548628"/>
                <a:chOff x="1587528" y="3374722"/>
                <a:chExt cx="522519" cy="548628"/>
              </a:xfrm>
            </p:grpSpPr>
            <p:sp>
              <p:nvSpPr>
                <p:cNvPr id="126" name="Sun 125"/>
                <p:cNvSpPr>
                  <a:spLocks noChangeAspect="1"/>
                </p:cNvSpPr>
                <p:nvPr/>
              </p:nvSpPr>
              <p:spPr>
                <a:xfrm>
                  <a:off x="1587528" y="3374722"/>
                  <a:ext cx="522519" cy="548628"/>
                </a:xfrm>
                <a:prstGeom prst="sun">
                  <a:avLst/>
                </a:prstGeom>
                <a:solidFill>
                  <a:srgbClr val="86146C"/>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7" name="Oval 126"/>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128" name="Oval 127"/>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spTree>
    <p:extLst>
      <p:ext uri="{BB962C8B-B14F-4D97-AF65-F5344CB8AC3E}">
        <p14:creationId xmlns:p14="http://schemas.microsoft.com/office/powerpoint/2010/main" val="2051400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0" presetClass="path" presetSubtype="0" fill="hold" nodeType="withEffect">
                                  <p:stCondLst>
                                    <p:cond delay="0"/>
                                  </p:stCondLst>
                                  <p:childTnLst>
                                    <p:animMotion origin="layout" path="M -3.40108E-6 2.08237E-6 L 0.2543 -0.12055 " pathEditMode="relative" ptsTypes="AA">
                                      <p:cBhvr>
                                        <p:cTn id="8" dur="1000" fill="hold"/>
                                        <p:tgtEl>
                                          <p:spTgt spid="3"/>
                                        </p:tgtEl>
                                        <p:attrNameLst>
                                          <p:attrName>ppt_x</p:attrName>
                                          <p:attrName>ppt_y</p:attrName>
                                        </p:attrNameLst>
                                      </p:cBhvr>
                                    </p:animMotion>
                                  </p:childTnLst>
                                </p:cTn>
                              </p:par>
                              <p:par>
                                <p:cTn id="9" presetID="0" presetClass="path" presetSubtype="0" fill="hold" nodeType="withEffect">
                                  <p:stCondLst>
                                    <p:cond delay="0"/>
                                  </p:stCondLst>
                                  <p:childTnLst>
                                    <p:animMotion origin="layout" path="M 3.05556E-6 -3.33333E-6 L 0.14514 0.35579 " pathEditMode="relative" rAng="0" ptsTypes="AA">
                                      <p:cBhvr>
                                        <p:cTn id="10" dur="1000" fill="hold"/>
                                        <p:tgtEl>
                                          <p:spTgt spid="13"/>
                                        </p:tgtEl>
                                        <p:attrNameLst>
                                          <p:attrName>ppt_x</p:attrName>
                                          <p:attrName>ppt_y</p:attrName>
                                        </p:attrNameLst>
                                      </p:cBhvr>
                                      <p:rCtr x="7257" y="17778"/>
                                    </p:animMotion>
                                  </p:childTnLst>
                                  <p:subTnLst>
                                    <p:set>
                                      <p:cBhvr override="childStyle">
                                        <p:cTn dur="1" fill="hold" display="0" masterRel="sameClick" afterEffect="1">
                                          <p:stCondLst>
                                            <p:cond evt="end" delay="0">
                                              <p:tn val="9"/>
                                            </p:cond>
                                          </p:stCondLst>
                                        </p:cTn>
                                        <p:tgtEl>
                                          <p:spTgt spid="13"/>
                                        </p:tgtEl>
                                        <p:attrNameLst>
                                          <p:attrName>style.visibility</p:attrName>
                                        </p:attrNameLst>
                                      </p:cBhvr>
                                      <p:to>
                                        <p:strVal val="hidden"/>
                                      </p:to>
                                    </p:set>
                                  </p:sub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childTnLst>
                                </p:cTn>
                              </p:par>
                            </p:childTnLst>
                          </p:cTn>
                        </p:par>
                        <p:par>
                          <p:cTn id="14" fill="hold">
                            <p:stCondLst>
                              <p:cond delay="1000"/>
                            </p:stCondLst>
                            <p:childTnLst>
                              <p:par>
                                <p:cTn id="15" presetID="1" presetClass="exit" presetSubtype="0" fill="hold" nodeType="afterEffect">
                                  <p:stCondLst>
                                    <p:cond delay="0"/>
                                  </p:stCondLst>
                                  <p:childTnLst>
                                    <p:set>
                                      <p:cBhvr>
                                        <p:cTn id="16" dur="1" fill="hold">
                                          <p:stCondLst>
                                            <p:cond delay="0"/>
                                          </p:stCondLst>
                                        </p:cTn>
                                        <p:tgtEl>
                                          <p:spTgt spid="3"/>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0" presetClass="path" presetSubtype="0" fill="hold" nodeType="withEffect">
                                  <p:stCondLst>
                                    <p:cond delay="0"/>
                                  </p:stCondLst>
                                  <p:childTnLst>
                                    <p:animMotion origin="layout" path="M 1.8902E-6 2.50289E-6 L 0.19788 -0.09207 " pathEditMode="relative" rAng="0" ptsTypes="AA">
                                      <p:cBhvr>
                                        <p:cTn id="20" dur="1000" fill="hold"/>
                                        <p:tgtEl>
                                          <p:spTgt spid="8"/>
                                        </p:tgtEl>
                                        <p:attrNameLst>
                                          <p:attrName>ppt_x</p:attrName>
                                          <p:attrName>ppt_y</p:attrName>
                                        </p:attrNameLst>
                                      </p:cBhvr>
                                      <p:rCtr x="9885" y="-4603"/>
                                    </p:animMotion>
                                  </p:childTnLst>
                                </p:cTn>
                              </p:par>
                              <p:par>
                                <p:cTn id="21" presetID="0" presetClass="path" presetSubtype="0" fill="hold" nodeType="withEffect">
                                  <p:stCondLst>
                                    <p:cond delay="0"/>
                                  </p:stCondLst>
                                  <p:childTnLst>
                                    <p:animMotion origin="layout" path="M 2.44614E-6 -3.29632E-6 L 0.08895 0.33565 " pathEditMode="relative" rAng="0" ptsTypes="AA">
                                      <p:cBhvr>
                                        <p:cTn id="22" dur="1000" fill="hold"/>
                                        <p:tgtEl>
                                          <p:spTgt spid="14"/>
                                        </p:tgtEl>
                                        <p:attrNameLst>
                                          <p:attrName>ppt_x</p:attrName>
                                          <p:attrName>ppt_y</p:attrName>
                                        </p:attrNameLst>
                                      </p:cBhvr>
                                      <p:rCtr x="4448" y="16771"/>
                                    </p:animMotion>
                                  </p:childTnLst>
                                  <p:subTnLst>
                                    <p:set>
                                      <p:cBhvr override="childStyle">
                                        <p:cTn dur="1" fill="hold" display="0" masterRel="sameClick" afterEffect="1">
                                          <p:stCondLst>
                                            <p:cond evt="end" delay="0">
                                              <p:tn val="21"/>
                                            </p:cond>
                                          </p:stCondLst>
                                        </p:cTn>
                                        <p:tgtEl>
                                          <p:spTgt spid="14"/>
                                        </p:tgtEl>
                                        <p:attrNameLst>
                                          <p:attrName>style.visibility</p:attrName>
                                        </p:attrNameLst>
                                      </p:cBhvr>
                                      <p:to>
                                        <p:strVal val="hidden"/>
                                      </p:to>
                                    </p:set>
                                  </p:sub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2000"/>
                            </p:stCondLst>
                            <p:childTnLst>
                              <p:par>
                                <p:cTn id="27" presetID="1" presetClass="exit" presetSubtype="0" fill="hold" nodeType="after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0" presetClass="path" presetSubtype="0" fill="hold" nodeType="withEffect">
                                  <p:stCondLst>
                                    <p:cond delay="0"/>
                                  </p:stCondLst>
                                  <p:childTnLst>
                                    <p:animMotion origin="layout" path="M -0.03561 -0.02175 L 0.12821 -0.09022 " pathEditMode="relative" rAng="0" ptsTypes="AA">
                                      <p:cBhvr>
                                        <p:cTn id="32" dur="1000" fill="hold"/>
                                        <p:tgtEl>
                                          <p:spTgt spid="9"/>
                                        </p:tgtEl>
                                        <p:attrNameLst>
                                          <p:attrName>ppt_x</p:attrName>
                                          <p:attrName>ppt_y</p:attrName>
                                        </p:attrNameLst>
                                      </p:cBhvr>
                                      <p:rCtr x="8183" y="-3424"/>
                                    </p:animMotion>
                                  </p:childTnLst>
                                </p:cTn>
                              </p:par>
                              <p:par>
                                <p:cTn id="33" presetID="0" presetClass="path" presetSubtype="0" fill="hold" nodeType="withEffect">
                                  <p:stCondLst>
                                    <p:cond delay="0"/>
                                  </p:stCondLst>
                                  <p:childTnLst>
                                    <p:animMotion origin="layout" path="M 3.26616E-6 2.00093E-6 L -0.04274 0.37335 " pathEditMode="relative" rAng="0" ptsTypes="AA">
                                      <p:cBhvr>
                                        <p:cTn id="34" dur="1000" fill="hold"/>
                                        <p:tgtEl>
                                          <p:spTgt spid="19"/>
                                        </p:tgtEl>
                                        <p:attrNameLst>
                                          <p:attrName>ppt_x</p:attrName>
                                          <p:attrName>ppt_y</p:attrName>
                                        </p:attrNameLst>
                                      </p:cBhvr>
                                      <p:rCtr x="-2137" y="18668"/>
                                    </p:animMotion>
                                  </p:childTnLst>
                                  <p:subTnLst>
                                    <p:set>
                                      <p:cBhvr override="childStyle">
                                        <p:cTn dur="1" fill="hold" display="0" masterRel="sameClick" afterEffect="1">
                                          <p:stCondLst>
                                            <p:cond evt="end" delay="0">
                                              <p:tn val="33"/>
                                            </p:cond>
                                          </p:stCondLst>
                                        </p:cTn>
                                        <p:tgtEl>
                                          <p:spTgt spid="19"/>
                                        </p:tgtEl>
                                        <p:attrNameLst>
                                          <p:attrName>style.visibility</p:attrName>
                                        </p:attrNameLst>
                                      </p:cBhvr>
                                      <p:to>
                                        <p:strVal val="hidden"/>
                                      </p:to>
                                    </p:set>
                                  </p:subTnLst>
                                </p:cTn>
                              </p:par>
                            </p:childTnLst>
                          </p:cTn>
                        </p:par>
                        <p:par>
                          <p:cTn id="35" fill="hold">
                            <p:stCondLst>
                              <p:cond delay="3000"/>
                            </p:stCondLst>
                            <p:childTnLst>
                              <p:par>
                                <p:cTn id="36" presetID="1"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childTnLst>
                                </p:cTn>
                              </p:par>
                            </p:childTnLst>
                          </p:cTn>
                        </p:par>
                        <p:par>
                          <p:cTn id="38" fill="hold">
                            <p:stCondLst>
                              <p:cond delay="3000"/>
                            </p:stCondLst>
                            <p:childTnLst>
                              <p:par>
                                <p:cTn id="39" presetID="1" presetClass="exit" presetSubtype="0" fill="hold" nodeType="afterEffect">
                                  <p:stCondLst>
                                    <p:cond delay="0"/>
                                  </p:stCondLst>
                                  <p:childTnLst>
                                    <p:set>
                                      <p:cBhvr>
                                        <p:cTn id="40" dur="1" fill="hold">
                                          <p:stCondLst>
                                            <p:cond delay="0"/>
                                          </p:stCondLst>
                                        </p:cTn>
                                        <p:tgtEl>
                                          <p:spTgt spid="9"/>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fill="hold" nodeType="withEffect">
                                  <p:stCondLst>
                                    <p:cond delay="0"/>
                                  </p:stCondLst>
                                  <p:childTnLst>
                                    <p:animMotion origin="layout" path="M -0.17165 -0.05367 L 0.18311 -0.26995 " pathEditMode="relative" rAng="0" ptsTypes="AA">
                                      <p:cBhvr>
                                        <p:cTn id="44" dur="2000" fill="hold"/>
                                        <p:tgtEl>
                                          <p:spTgt spid="24"/>
                                        </p:tgtEl>
                                        <p:attrNameLst>
                                          <p:attrName>ppt_x</p:attrName>
                                          <p:attrName>ppt_y</p:attrName>
                                        </p:attrNameLst>
                                      </p:cBhvr>
                                      <p:rCtr x="17738" y="-10826"/>
                                    </p:animMotion>
                                  </p:childTnLst>
                                </p:cTn>
                              </p:par>
                            </p:childTnLst>
                          </p:cTn>
                        </p:par>
                        <p:par>
                          <p:cTn id="45" fill="hold">
                            <p:stCondLst>
                              <p:cond delay="5000"/>
                            </p:stCondLst>
                            <p:childTnLst>
                              <p:par>
                                <p:cTn id="46" presetID="1" presetClass="exit" presetSubtype="0" fill="hold" nodeType="afterEffect">
                                  <p:stCondLst>
                                    <p:cond delay="0"/>
                                  </p:stCondLst>
                                  <p:childTnLst>
                                    <p:set>
                                      <p:cBhvr>
                                        <p:cTn id="47" dur="1" fill="hold">
                                          <p:stCondLst>
                                            <p:cond delay="0"/>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042631">
            <a:off x="1077726" y="2211238"/>
            <a:ext cx="2587705" cy="810490"/>
            <a:chOff x="4075892" y="701001"/>
            <a:chExt cx="2587705" cy="810490"/>
          </a:xfrm>
        </p:grpSpPr>
        <p:grpSp>
          <p:nvGrpSpPr>
            <p:cNvPr id="70" name="Group 69"/>
            <p:cNvGrpSpPr/>
            <p:nvPr/>
          </p:nvGrpSpPr>
          <p:grpSpPr>
            <a:xfrm rot="20524615">
              <a:off x="4075892" y="701001"/>
              <a:ext cx="2533731" cy="466530"/>
              <a:chOff x="3854302" y="495676"/>
              <a:chExt cx="3980750" cy="433150"/>
            </a:xfrm>
          </p:grpSpPr>
          <p:sp>
            <p:nvSpPr>
              <p:cNvPr id="71" name="Freeform 7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2" name="Freeform 7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3" name="Freeform 7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74" name="Group 73"/>
            <p:cNvGrpSpPr/>
            <p:nvPr/>
          </p:nvGrpSpPr>
          <p:grpSpPr>
            <a:xfrm rot="20524615">
              <a:off x="4129866" y="1044961"/>
              <a:ext cx="2533731" cy="466530"/>
              <a:chOff x="3854302" y="495676"/>
              <a:chExt cx="3980750" cy="433150"/>
            </a:xfrm>
          </p:grpSpPr>
          <p:sp>
            <p:nvSpPr>
              <p:cNvPr id="75" name="Freeform 7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6" name="Freeform 7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7" name="Freeform 7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sp>
        <p:nvSpPr>
          <p:cNvPr id="92" name="Subtitle 2"/>
          <p:cNvSpPr>
            <a:spLocks noGrp="1"/>
          </p:cNvSpPr>
          <p:nvPr>
            <p:ph type="subTitle" idx="4294967295"/>
          </p:nvPr>
        </p:nvSpPr>
        <p:spPr>
          <a:xfrm>
            <a:off x="222280" y="4435454"/>
            <a:ext cx="8801100" cy="2263775"/>
          </a:xfrm>
          <a:prstGeom prst="rect">
            <a:avLst/>
          </a:prstGeom>
        </p:spPr>
        <p:txBody>
          <a:bodyPr>
            <a:normAutofit/>
          </a:bodyPr>
          <a:lstStyle/>
          <a:p>
            <a:r>
              <a:rPr lang="es-MX" dirty="0">
                <a:solidFill>
                  <a:srgbClr val="000000"/>
                </a:solidFill>
              </a:rPr>
              <a:t>Los átomos del Laser son colocados entre espejos. La luz se vuelve más fuerte por la emisión estimulada hasta que logra salir por el espejo semitransparente en forma de un haz laser.</a:t>
            </a:r>
            <a:endParaRPr lang="es-MX" b="1" dirty="0">
              <a:solidFill>
                <a:srgbClr val="000000"/>
              </a:solidFill>
            </a:endParaRPr>
          </a:p>
        </p:txBody>
      </p:sp>
      <p:sp>
        <p:nvSpPr>
          <p:cNvPr id="3" name="Rectangle 2"/>
          <p:cNvSpPr/>
          <p:nvPr/>
        </p:nvSpPr>
        <p:spPr>
          <a:xfrm>
            <a:off x="634954" y="1232478"/>
            <a:ext cx="280132" cy="25770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Rectangle 28"/>
          <p:cNvSpPr/>
          <p:nvPr/>
        </p:nvSpPr>
        <p:spPr>
          <a:xfrm>
            <a:off x="6016499" y="1221978"/>
            <a:ext cx="280132" cy="2577002"/>
          </a:xfrm>
          <a:prstGeom prst="rect">
            <a:avLst/>
          </a:prstGeom>
          <a:gradFill flip="none" rotWithShape="1">
            <a:gsLst>
              <a:gs pos="0">
                <a:schemeClr val="accent1">
                  <a:tint val="100000"/>
                  <a:shade val="100000"/>
                  <a:satMod val="130000"/>
                  <a:alpha val="38000"/>
                </a:schemeClr>
              </a:gs>
              <a:gs pos="100000">
                <a:schemeClr val="accent1">
                  <a:tint val="50000"/>
                  <a:shade val="100000"/>
                  <a:satMod val="350000"/>
                  <a:alpha val="38000"/>
                </a:schemeClr>
              </a:gs>
            </a:gsLst>
            <a:lin ang="16200000" scaled="0"/>
            <a:tileRect/>
          </a:gradFill>
          <a:ln>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 name="Group 4"/>
          <p:cNvGrpSpPr/>
          <p:nvPr/>
        </p:nvGrpSpPr>
        <p:grpSpPr>
          <a:xfrm flipH="1">
            <a:off x="3428794" y="1799786"/>
            <a:ext cx="2587705" cy="1519375"/>
            <a:chOff x="6900214" y="260370"/>
            <a:chExt cx="2587705" cy="1519375"/>
          </a:xfrm>
        </p:grpSpPr>
        <p:grpSp>
          <p:nvGrpSpPr>
            <p:cNvPr id="39" name="Group 38"/>
            <p:cNvGrpSpPr/>
            <p:nvPr/>
          </p:nvGrpSpPr>
          <p:grpSpPr>
            <a:xfrm rot="1042631">
              <a:off x="6900214" y="260370"/>
              <a:ext cx="2587705" cy="810490"/>
              <a:chOff x="4075892" y="701001"/>
              <a:chExt cx="2587705" cy="810490"/>
            </a:xfrm>
          </p:grpSpPr>
          <p:grpSp>
            <p:nvGrpSpPr>
              <p:cNvPr id="40" name="Group 39"/>
              <p:cNvGrpSpPr/>
              <p:nvPr/>
            </p:nvGrpSpPr>
            <p:grpSpPr>
              <a:xfrm rot="20524615">
                <a:off x="4075892" y="701001"/>
                <a:ext cx="2533731" cy="466530"/>
                <a:chOff x="3854302" y="495676"/>
                <a:chExt cx="3980750" cy="433150"/>
              </a:xfrm>
            </p:grpSpPr>
            <p:sp>
              <p:nvSpPr>
                <p:cNvPr id="49" name="Freeform 4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0" name="Freeform 4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1" name="Freeform 5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41" name="Group 40"/>
              <p:cNvGrpSpPr/>
              <p:nvPr/>
            </p:nvGrpSpPr>
            <p:grpSpPr>
              <a:xfrm rot="20524615">
                <a:off x="4129866" y="1044961"/>
                <a:ext cx="2533731" cy="466530"/>
                <a:chOff x="3854302" y="495676"/>
                <a:chExt cx="3980750" cy="433150"/>
              </a:xfrm>
            </p:grpSpPr>
            <p:sp>
              <p:nvSpPr>
                <p:cNvPr id="44" name="Freeform 43"/>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5" name="Freeform 4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7" name="Freeform 4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52" name="Group 51"/>
            <p:cNvGrpSpPr/>
            <p:nvPr/>
          </p:nvGrpSpPr>
          <p:grpSpPr>
            <a:xfrm rot="1042631">
              <a:off x="6900214" y="969255"/>
              <a:ext cx="2587705" cy="810490"/>
              <a:chOff x="4075892" y="701001"/>
              <a:chExt cx="2587705" cy="810490"/>
            </a:xfrm>
          </p:grpSpPr>
          <p:grpSp>
            <p:nvGrpSpPr>
              <p:cNvPr id="53" name="Group 52"/>
              <p:cNvGrpSpPr/>
              <p:nvPr/>
            </p:nvGrpSpPr>
            <p:grpSpPr>
              <a:xfrm rot="20524615">
                <a:off x="4075892" y="701001"/>
                <a:ext cx="2533731" cy="466530"/>
                <a:chOff x="3854302" y="495676"/>
                <a:chExt cx="3980750" cy="433150"/>
              </a:xfrm>
            </p:grpSpPr>
            <p:sp>
              <p:nvSpPr>
                <p:cNvPr id="58" name="Freeform 57"/>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9" name="Freeform 58"/>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60" name="Freeform 59"/>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54" name="Group 53"/>
              <p:cNvGrpSpPr/>
              <p:nvPr/>
            </p:nvGrpSpPr>
            <p:grpSpPr>
              <a:xfrm rot="20524615">
                <a:off x="4129866" y="1044961"/>
                <a:ext cx="2533731" cy="466530"/>
                <a:chOff x="3854302" y="495676"/>
                <a:chExt cx="3980750" cy="433150"/>
              </a:xfrm>
            </p:grpSpPr>
            <p:sp>
              <p:nvSpPr>
                <p:cNvPr id="55" name="Freeform 5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6" name="Freeform 5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7" name="Freeform 5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grpSp>
        <p:nvGrpSpPr>
          <p:cNvPr id="6" name="Group 5"/>
          <p:cNvGrpSpPr/>
          <p:nvPr/>
        </p:nvGrpSpPr>
        <p:grpSpPr>
          <a:xfrm flipH="1">
            <a:off x="915086" y="1172228"/>
            <a:ext cx="2638134" cy="2852360"/>
            <a:chOff x="7356658" y="330563"/>
            <a:chExt cx="2638134" cy="2852360"/>
          </a:xfrm>
        </p:grpSpPr>
        <p:grpSp>
          <p:nvGrpSpPr>
            <p:cNvPr id="61" name="Group 60"/>
            <p:cNvGrpSpPr/>
            <p:nvPr/>
          </p:nvGrpSpPr>
          <p:grpSpPr>
            <a:xfrm flipH="1">
              <a:off x="7407087" y="1663548"/>
              <a:ext cx="2587705" cy="1519375"/>
              <a:chOff x="6900214" y="260370"/>
              <a:chExt cx="2587705" cy="1519375"/>
            </a:xfrm>
          </p:grpSpPr>
          <p:grpSp>
            <p:nvGrpSpPr>
              <p:cNvPr id="62" name="Group 61"/>
              <p:cNvGrpSpPr/>
              <p:nvPr/>
            </p:nvGrpSpPr>
            <p:grpSpPr>
              <a:xfrm rot="1042631">
                <a:off x="6900214" y="260370"/>
                <a:ext cx="2587705" cy="810490"/>
                <a:chOff x="4075892" y="701001"/>
                <a:chExt cx="2587705" cy="810490"/>
              </a:xfrm>
            </p:grpSpPr>
            <p:grpSp>
              <p:nvGrpSpPr>
                <p:cNvPr id="80" name="Group 79"/>
                <p:cNvGrpSpPr/>
                <p:nvPr/>
              </p:nvGrpSpPr>
              <p:grpSpPr>
                <a:xfrm rot="20524615">
                  <a:off x="4075892" y="701001"/>
                  <a:ext cx="2533731" cy="466530"/>
                  <a:chOff x="3854302" y="495676"/>
                  <a:chExt cx="3980750" cy="433150"/>
                </a:xfrm>
              </p:grpSpPr>
              <p:sp>
                <p:nvSpPr>
                  <p:cNvPr id="85" name="Freeform 8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6" name="Freeform 8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7" name="Freeform 8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81" name="Group 80"/>
                <p:cNvGrpSpPr/>
                <p:nvPr/>
              </p:nvGrpSpPr>
              <p:grpSpPr>
                <a:xfrm rot="20524615">
                  <a:off x="4129866" y="1044961"/>
                  <a:ext cx="2533731" cy="466530"/>
                  <a:chOff x="3854302" y="495676"/>
                  <a:chExt cx="3980750" cy="433150"/>
                </a:xfrm>
              </p:grpSpPr>
              <p:sp>
                <p:nvSpPr>
                  <p:cNvPr id="82" name="Freeform 8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3" name="Freeform 8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84" name="Freeform 8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63" name="Group 62"/>
              <p:cNvGrpSpPr/>
              <p:nvPr/>
            </p:nvGrpSpPr>
            <p:grpSpPr>
              <a:xfrm rot="1042631">
                <a:off x="6900214" y="969255"/>
                <a:ext cx="2587705" cy="810490"/>
                <a:chOff x="4075892" y="701001"/>
                <a:chExt cx="2587705" cy="810490"/>
              </a:xfrm>
            </p:grpSpPr>
            <p:grpSp>
              <p:nvGrpSpPr>
                <p:cNvPr id="64" name="Group 63"/>
                <p:cNvGrpSpPr/>
                <p:nvPr/>
              </p:nvGrpSpPr>
              <p:grpSpPr>
                <a:xfrm rot="20524615">
                  <a:off x="4075892" y="701001"/>
                  <a:ext cx="2533731" cy="466530"/>
                  <a:chOff x="3854302" y="495676"/>
                  <a:chExt cx="3980750" cy="433150"/>
                </a:xfrm>
              </p:grpSpPr>
              <p:sp>
                <p:nvSpPr>
                  <p:cNvPr id="69" name="Freeform 6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8" name="Freeform 7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79" name="Freeform 7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65" name="Group 64"/>
                <p:cNvGrpSpPr/>
                <p:nvPr/>
              </p:nvGrpSpPr>
              <p:grpSpPr>
                <a:xfrm rot="20524615">
                  <a:off x="4129866" y="1044961"/>
                  <a:ext cx="2533731" cy="466530"/>
                  <a:chOff x="3854302" y="495676"/>
                  <a:chExt cx="3980750" cy="433150"/>
                </a:xfrm>
              </p:grpSpPr>
              <p:sp>
                <p:nvSpPr>
                  <p:cNvPr id="66" name="Freeform 65"/>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67" name="Freeform 6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68" name="Freeform 6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grpSp>
          <p:nvGrpSpPr>
            <p:cNvPr id="88" name="Group 87"/>
            <p:cNvGrpSpPr/>
            <p:nvPr/>
          </p:nvGrpSpPr>
          <p:grpSpPr>
            <a:xfrm flipH="1">
              <a:off x="7356658" y="330563"/>
              <a:ext cx="2587705" cy="1519375"/>
              <a:chOff x="6900214" y="260370"/>
              <a:chExt cx="2587705" cy="1519375"/>
            </a:xfrm>
          </p:grpSpPr>
          <p:grpSp>
            <p:nvGrpSpPr>
              <p:cNvPr id="89" name="Group 88"/>
              <p:cNvGrpSpPr/>
              <p:nvPr/>
            </p:nvGrpSpPr>
            <p:grpSpPr>
              <a:xfrm rot="1042631">
                <a:off x="6900214" y="260370"/>
                <a:ext cx="2587705" cy="810490"/>
                <a:chOff x="4075892" y="701001"/>
                <a:chExt cx="2587705" cy="810490"/>
              </a:xfrm>
            </p:grpSpPr>
            <p:grpSp>
              <p:nvGrpSpPr>
                <p:cNvPr id="100" name="Group 99"/>
                <p:cNvGrpSpPr/>
                <p:nvPr/>
              </p:nvGrpSpPr>
              <p:grpSpPr>
                <a:xfrm rot="20524615">
                  <a:off x="4075892" y="701001"/>
                  <a:ext cx="2533731" cy="466530"/>
                  <a:chOff x="3854302" y="495676"/>
                  <a:chExt cx="3980750" cy="433150"/>
                </a:xfrm>
              </p:grpSpPr>
              <p:sp>
                <p:nvSpPr>
                  <p:cNvPr id="105" name="Freeform 10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06" name="Freeform 10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07" name="Freeform 10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101" name="Group 100"/>
                <p:cNvGrpSpPr/>
                <p:nvPr/>
              </p:nvGrpSpPr>
              <p:grpSpPr>
                <a:xfrm rot="20524615">
                  <a:off x="4129866" y="1044961"/>
                  <a:ext cx="2533731" cy="466530"/>
                  <a:chOff x="3854302" y="495676"/>
                  <a:chExt cx="3980750" cy="433150"/>
                </a:xfrm>
              </p:grpSpPr>
              <p:sp>
                <p:nvSpPr>
                  <p:cNvPr id="102" name="Freeform 10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03" name="Freeform 10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04" name="Freeform 10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90" name="Group 89"/>
              <p:cNvGrpSpPr/>
              <p:nvPr/>
            </p:nvGrpSpPr>
            <p:grpSpPr>
              <a:xfrm rot="1042631">
                <a:off x="6900214" y="969255"/>
                <a:ext cx="2587705" cy="810490"/>
                <a:chOff x="4075892" y="701001"/>
                <a:chExt cx="2587705" cy="810490"/>
              </a:xfrm>
            </p:grpSpPr>
            <p:grpSp>
              <p:nvGrpSpPr>
                <p:cNvPr id="91" name="Group 90"/>
                <p:cNvGrpSpPr/>
                <p:nvPr/>
              </p:nvGrpSpPr>
              <p:grpSpPr>
                <a:xfrm rot="20524615">
                  <a:off x="4075892" y="701001"/>
                  <a:ext cx="2533731" cy="466530"/>
                  <a:chOff x="3854302" y="495676"/>
                  <a:chExt cx="3980750" cy="433150"/>
                </a:xfrm>
              </p:grpSpPr>
              <p:sp>
                <p:nvSpPr>
                  <p:cNvPr id="97" name="Freeform 9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98" name="Freeform 9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99" name="Freeform 9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93" name="Group 92"/>
                <p:cNvGrpSpPr/>
                <p:nvPr/>
              </p:nvGrpSpPr>
              <p:grpSpPr>
                <a:xfrm rot="20524615">
                  <a:off x="4129866" y="1044961"/>
                  <a:ext cx="2533731" cy="466530"/>
                  <a:chOff x="3854302" y="495676"/>
                  <a:chExt cx="3980750" cy="433150"/>
                </a:xfrm>
              </p:grpSpPr>
              <p:sp>
                <p:nvSpPr>
                  <p:cNvPr id="94" name="Freeform 93"/>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95" name="Freeform 9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96" name="Freeform 95"/>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grpSp>
      <p:grpSp>
        <p:nvGrpSpPr>
          <p:cNvPr id="7" name="Group 6"/>
          <p:cNvGrpSpPr/>
          <p:nvPr/>
        </p:nvGrpSpPr>
        <p:grpSpPr>
          <a:xfrm flipH="1">
            <a:off x="6247581" y="2105045"/>
            <a:ext cx="2584947" cy="831033"/>
            <a:chOff x="7638773" y="1046179"/>
            <a:chExt cx="2584947" cy="831033"/>
          </a:xfrm>
        </p:grpSpPr>
        <p:grpSp>
          <p:nvGrpSpPr>
            <p:cNvPr id="120" name="Group 119"/>
            <p:cNvGrpSpPr/>
            <p:nvPr/>
          </p:nvGrpSpPr>
          <p:grpSpPr>
            <a:xfrm rot="32754" flipH="1">
              <a:off x="7689989" y="1046179"/>
              <a:ext cx="2533731" cy="466530"/>
              <a:chOff x="3854302" y="495676"/>
              <a:chExt cx="3980750" cy="433150"/>
            </a:xfrm>
          </p:grpSpPr>
          <p:sp>
            <p:nvSpPr>
              <p:cNvPr id="121" name="Freeform 12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22" name="Freeform 12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23" name="Freeform 12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111" name="Group 110"/>
            <p:cNvGrpSpPr/>
            <p:nvPr/>
          </p:nvGrpSpPr>
          <p:grpSpPr>
            <a:xfrm rot="32754" flipH="1">
              <a:off x="7638773" y="1410682"/>
              <a:ext cx="2533731" cy="466530"/>
              <a:chOff x="3854302" y="495676"/>
              <a:chExt cx="3980750" cy="433150"/>
            </a:xfrm>
          </p:grpSpPr>
          <p:sp>
            <p:nvSpPr>
              <p:cNvPr id="116" name="Freeform 115"/>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17" name="Freeform 11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18" name="Freeform 11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19" name="Group 18"/>
          <p:cNvGrpSpPr/>
          <p:nvPr/>
        </p:nvGrpSpPr>
        <p:grpSpPr>
          <a:xfrm>
            <a:off x="3452362" y="1159938"/>
            <a:ext cx="2635376" cy="2852782"/>
            <a:chOff x="10089140" y="174023"/>
            <a:chExt cx="2635376" cy="2852782"/>
          </a:xfrm>
        </p:grpSpPr>
        <p:grpSp>
          <p:nvGrpSpPr>
            <p:cNvPr id="159" name="Group 158"/>
            <p:cNvGrpSpPr/>
            <p:nvPr/>
          </p:nvGrpSpPr>
          <p:grpSpPr>
            <a:xfrm rot="32754" flipH="1">
              <a:off x="10190785" y="1851390"/>
              <a:ext cx="2533731" cy="466530"/>
              <a:chOff x="3854302" y="495676"/>
              <a:chExt cx="3980750" cy="433150"/>
            </a:xfrm>
          </p:grpSpPr>
          <p:sp>
            <p:nvSpPr>
              <p:cNvPr id="160" name="Freeform 159"/>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61" name="Freeform 160"/>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62" name="Freeform 161"/>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8" name="Group 7"/>
            <p:cNvGrpSpPr/>
            <p:nvPr/>
          </p:nvGrpSpPr>
          <p:grpSpPr>
            <a:xfrm>
              <a:off x="10139569" y="2215893"/>
              <a:ext cx="2584947" cy="810912"/>
              <a:chOff x="10139569" y="2215893"/>
              <a:chExt cx="2584947" cy="810912"/>
            </a:xfrm>
          </p:grpSpPr>
          <p:grpSp>
            <p:nvGrpSpPr>
              <p:cNvPr id="150" name="Group 149"/>
              <p:cNvGrpSpPr/>
              <p:nvPr/>
            </p:nvGrpSpPr>
            <p:grpSpPr>
              <a:xfrm rot="32754" flipH="1">
                <a:off x="10139569" y="2215893"/>
                <a:ext cx="2533731" cy="466530"/>
                <a:chOff x="3854302" y="495676"/>
                <a:chExt cx="3980750" cy="433150"/>
              </a:xfrm>
            </p:grpSpPr>
            <p:sp>
              <p:nvSpPr>
                <p:cNvPr id="155" name="Freeform 15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56" name="Freeform 15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57" name="Freeform 15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151" name="Group 150"/>
              <p:cNvGrpSpPr/>
              <p:nvPr/>
            </p:nvGrpSpPr>
            <p:grpSpPr>
              <a:xfrm rot="32754" flipH="1">
                <a:off x="10190785" y="2560275"/>
                <a:ext cx="2533731" cy="466530"/>
                <a:chOff x="3854302" y="495676"/>
                <a:chExt cx="3980750" cy="433150"/>
              </a:xfrm>
            </p:grpSpPr>
            <p:sp>
              <p:nvSpPr>
                <p:cNvPr id="152" name="Freeform 15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53" name="Freeform 15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54" name="Freeform 15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9" name="Group 8"/>
            <p:cNvGrpSpPr/>
            <p:nvPr/>
          </p:nvGrpSpPr>
          <p:grpSpPr>
            <a:xfrm>
              <a:off x="10089140" y="174023"/>
              <a:ext cx="2584947" cy="810912"/>
              <a:chOff x="10089140" y="174023"/>
              <a:chExt cx="2584947" cy="810912"/>
            </a:xfrm>
          </p:grpSpPr>
          <p:grpSp>
            <p:nvGrpSpPr>
              <p:cNvPr id="140" name="Group 139"/>
              <p:cNvGrpSpPr/>
              <p:nvPr/>
            </p:nvGrpSpPr>
            <p:grpSpPr>
              <a:xfrm rot="32754" flipH="1">
                <a:off x="10089140" y="174023"/>
                <a:ext cx="2533731" cy="466530"/>
                <a:chOff x="3854302" y="495676"/>
                <a:chExt cx="3980750" cy="433150"/>
              </a:xfrm>
            </p:grpSpPr>
            <p:sp>
              <p:nvSpPr>
                <p:cNvPr id="145" name="Freeform 14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46" name="Freeform 1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47" name="Freeform 14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141" name="Group 140"/>
              <p:cNvGrpSpPr/>
              <p:nvPr/>
            </p:nvGrpSpPr>
            <p:grpSpPr>
              <a:xfrm rot="32754" flipH="1">
                <a:off x="10140356" y="518405"/>
                <a:ext cx="2533731" cy="466530"/>
                <a:chOff x="3854302" y="495676"/>
                <a:chExt cx="3980750" cy="433150"/>
              </a:xfrm>
            </p:grpSpPr>
            <p:sp>
              <p:nvSpPr>
                <p:cNvPr id="142" name="Freeform 14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43" name="Freeform 14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44" name="Freeform 14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grpSp>
          <p:nvGrpSpPr>
            <p:cNvPr id="132" name="Group 131"/>
            <p:cNvGrpSpPr/>
            <p:nvPr/>
          </p:nvGrpSpPr>
          <p:grpSpPr>
            <a:xfrm rot="32754" flipH="1">
              <a:off x="10089140" y="882908"/>
              <a:ext cx="2533731" cy="466530"/>
              <a:chOff x="3854302" y="495676"/>
              <a:chExt cx="3980750" cy="433150"/>
            </a:xfrm>
          </p:grpSpPr>
          <p:sp>
            <p:nvSpPr>
              <p:cNvPr id="137" name="Freeform 13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38" name="Freeform 13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39" name="Freeform 13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sp>
        <p:nvSpPr>
          <p:cNvPr id="2" name="TextBox 1"/>
          <p:cNvSpPr txBox="1"/>
          <p:nvPr/>
        </p:nvSpPr>
        <p:spPr>
          <a:xfrm>
            <a:off x="6089904" y="205750"/>
            <a:ext cx="2921158" cy="954107"/>
          </a:xfrm>
          <a:prstGeom prst="rect">
            <a:avLst/>
          </a:prstGeom>
          <a:noFill/>
        </p:spPr>
        <p:txBody>
          <a:bodyPr wrap="square" rtlCol="0">
            <a:spAutoFit/>
          </a:bodyPr>
          <a:lstStyle/>
          <a:p>
            <a:r>
              <a:rPr lang="es-MX" sz="2800" dirty="0"/>
              <a:t>Espejo semitransparente</a:t>
            </a:r>
          </a:p>
        </p:txBody>
      </p:sp>
      <p:cxnSp>
        <p:nvCxnSpPr>
          <p:cNvPr id="11" name="Straight Arrow Connector 10"/>
          <p:cNvCxnSpPr>
            <a:stCxn id="2" idx="2"/>
          </p:cNvCxnSpPr>
          <p:nvPr/>
        </p:nvCxnSpPr>
        <p:spPr>
          <a:xfrm flipH="1">
            <a:off x="6296632" y="1159857"/>
            <a:ext cx="1253851" cy="34852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8445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0.1348 -0.00556 L 0.24947 0.00092 " pathEditMode="relative" rAng="0" ptsTypes="AA">
                                      <p:cBhvr>
                                        <p:cTn id="6" dur="1000" fill="hold"/>
                                        <p:tgtEl>
                                          <p:spTgt spid="4"/>
                                        </p:tgtEl>
                                        <p:attrNameLst>
                                          <p:attrName>ppt_x</p:attrName>
                                          <p:attrName>ppt_y</p:attrName>
                                        </p:attrNameLst>
                                      </p:cBhvr>
                                      <p:rCtr x="5725" y="324"/>
                                    </p:animMotion>
                                  </p:childTnLst>
                                  <p:subTnLst>
                                    <p:set>
                                      <p:cBhvr override="childStyle">
                                        <p:cTn dur="1" fill="hold" display="0" masterRel="sameClick" afterEffect="1">
                                          <p:stCondLst>
                                            <p:cond evt="end" delay="0">
                                              <p:tn val="5"/>
                                            </p:cond>
                                          </p:stCondLst>
                                        </p:cTn>
                                        <p:tgtEl>
                                          <p:spTgt spid="4"/>
                                        </p:tgtEl>
                                        <p:attrNameLst>
                                          <p:attrName>style.visibility</p:attrName>
                                        </p:attrNameLst>
                                      </p:cBhvr>
                                      <p:to>
                                        <p:strVal val="hidden"/>
                                      </p:to>
                                    </p:set>
                                  </p:subTnLst>
                                </p:cTn>
                              </p:par>
                            </p:childTnLst>
                          </p:cTn>
                        </p:par>
                        <p:par>
                          <p:cTn id="7" fill="hold">
                            <p:stCondLst>
                              <p:cond delay="100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1000"/>
                            </p:stCondLst>
                            <p:childTnLst>
                              <p:par>
                                <p:cTn id="11" presetID="0" presetClass="path" presetSubtype="0" fill="hold" nodeType="afterEffect">
                                  <p:stCondLst>
                                    <p:cond delay="0"/>
                                  </p:stCondLst>
                                  <p:childTnLst>
                                    <p:animMotion origin="layout" path="M -0.00747 0.0095 L -0.28089 0.01251 " pathEditMode="relative" rAng="0" ptsTypes="AA">
                                      <p:cBhvr>
                                        <p:cTn id="12" dur="2000" fill="hold"/>
                                        <p:tgtEl>
                                          <p:spTgt spid="5"/>
                                        </p:tgtEl>
                                        <p:attrNameLst>
                                          <p:attrName>ppt_x</p:attrName>
                                          <p:attrName>ppt_y</p:attrName>
                                        </p:attrNameLst>
                                      </p:cBhvr>
                                      <p:rCtr x="-13671" y="139"/>
                                    </p:animMotion>
                                  </p:childTnLst>
                                  <p:subTnLst>
                                    <p:set>
                                      <p:cBhvr override="childStyle">
                                        <p:cTn dur="1" fill="hold" display="0" masterRel="sameClick" afterEffect="1">
                                          <p:stCondLst>
                                            <p:cond evt="end" delay="0">
                                              <p:tn val="11"/>
                                            </p:cond>
                                          </p:stCondLst>
                                        </p:cTn>
                                        <p:tgtEl>
                                          <p:spTgt spid="5"/>
                                        </p:tgtEl>
                                        <p:attrNameLst>
                                          <p:attrName>style.visibility</p:attrName>
                                        </p:attrNameLst>
                                      </p:cBhvr>
                                      <p:to>
                                        <p:strVal val="hidden"/>
                                      </p:to>
                                    </p:set>
                                  </p:subTnLst>
                                </p:cTn>
                              </p:par>
                            </p:childTnLst>
                          </p:cTn>
                        </p:par>
                        <p:par>
                          <p:cTn id="13" fill="hold">
                            <p:stCondLst>
                              <p:cond delay="3000"/>
                            </p:stCondLst>
                            <p:childTnLst>
                              <p:par>
                                <p:cTn id="14" presetID="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3000"/>
                            </p:stCondLst>
                            <p:childTnLst>
                              <p:par>
                                <p:cTn id="17" presetID="0" presetClass="path" presetSubtype="0" fill="hold" nodeType="afterEffect">
                                  <p:stCondLst>
                                    <p:cond delay="0"/>
                                  </p:stCondLst>
                                  <p:childTnLst>
                                    <p:animMotion origin="layout" path="M 0.14973 0.00371 L 0.26458 0.00371 " pathEditMode="relative" ptsTypes="AA">
                                      <p:cBhvr>
                                        <p:cTn id="18" dur="2000" fill="hold"/>
                                        <p:tgtEl>
                                          <p:spTgt spid="6"/>
                                        </p:tgtEl>
                                        <p:attrNameLst>
                                          <p:attrName>ppt_x</p:attrName>
                                          <p:attrName>ppt_y</p:attrName>
                                        </p:attrNameLst>
                                      </p:cBhvr>
                                    </p:animMotion>
                                  </p:childTnLst>
                                  <p:subTnLst>
                                    <p:set>
                                      <p:cBhvr override="childStyle">
                                        <p:cTn dur="1" fill="hold" display="0" masterRel="sameClick" afterEffect="1">
                                          <p:stCondLst>
                                            <p:cond evt="end" delay="0">
                                              <p:tn val="17"/>
                                            </p:cond>
                                          </p:stCondLst>
                                        </p:cTn>
                                        <p:tgtEl>
                                          <p:spTgt spid="6"/>
                                        </p:tgtEl>
                                        <p:attrNameLst>
                                          <p:attrName>style.visibility</p:attrName>
                                        </p:attrNameLst>
                                      </p:cBhvr>
                                      <p:to>
                                        <p:strVal val="hidden"/>
                                      </p:to>
                                    </p:set>
                                  </p:sub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0" presetClass="path" presetSubtype="0" accel="50000" decel="50000" fill="hold" nodeType="withEffect">
                                  <p:stCondLst>
                                    <p:cond delay="0"/>
                                  </p:stCondLst>
                                  <p:childTnLst>
                                    <p:animMotion origin="layout" path="M -0.01303 0.00532 L -0.08321 0.01064 " pathEditMode="relative" rAng="0" ptsTypes="AA">
                                      <p:cBhvr>
                                        <p:cTn id="26" dur="2000" fill="hold"/>
                                        <p:tgtEl>
                                          <p:spTgt spid="19"/>
                                        </p:tgtEl>
                                        <p:attrNameLst>
                                          <p:attrName>ppt_x</p:attrName>
                                          <p:attrName>ppt_y</p:attrName>
                                        </p:attrNameLst>
                                      </p:cBhvr>
                                      <p:rCtr x="-3509" y="2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 1: ¿Cómo es la luz LASER diferente a la luz de una lámpara</a:t>
            </a:r>
            <a:r>
              <a:rPr lang="en-US" dirty="0"/>
              <a:t>?</a:t>
            </a:r>
          </a:p>
        </p:txBody>
      </p:sp>
      <p:grpSp>
        <p:nvGrpSpPr>
          <p:cNvPr id="15" name="Group 14"/>
          <p:cNvGrpSpPr/>
          <p:nvPr/>
        </p:nvGrpSpPr>
        <p:grpSpPr>
          <a:xfrm>
            <a:off x="2312578" y="5427865"/>
            <a:ext cx="1322752" cy="170253"/>
            <a:chOff x="3360437" y="6121883"/>
            <a:chExt cx="555357" cy="47690"/>
          </a:xfrm>
        </p:grpSpPr>
        <p:sp>
          <p:nvSpPr>
            <p:cNvPr id="16" name="Rectangle 15"/>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dirty="0"/>
            </a:p>
          </p:txBody>
        </p:sp>
      </p:grpSp>
      <p:grpSp>
        <p:nvGrpSpPr>
          <p:cNvPr id="18" name="Group 17"/>
          <p:cNvGrpSpPr/>
          <p:nvPr/>
        </p:nvGrpSpPr>
        <p:grpSpPr>
          <a:xfrm>
            <a:off x="2179440" y="5736942"/>
            <a:ext cx="1586602" cy="533042"/>
            <a:chOff x="2023704" y="3539647"/>
            <a:chExt cx="1904880" cy="533041"/>
          </a:xfrm>
        </p:grpSpPr>
        <p:sp>
          <p:nvSpPr>
            <p:cNvPr id="19" name="Trapezoid 18"/>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2" name="Cube 21"/>
          <p:cNvSpPr/>
          <p:nvPr/>
        </p:nvSpPr>
        <p:spPr>
          <a:xfrm>
            <a:off x="6476162" y="5226865"/>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p:cNvSpPr txBox="1"/>
          <p:nvPr/>
        </p:nvSpPr>
        <p:spPr>
          <a:xfrm>
            <a:off x="2179440" y="6424857"/>
            <a:ext cx="5565572" cy="369332"/>
          </a:xfrm>
          <a:prstGeom prst="rect">
            <a:avLst/>
          </a:prstGeom>
          <a:noFill/>
        </p:spPr>
        <p:txBody>
          <a:bodyPr wrap="square" rtlCol="0">
            <a:spAutoFit/>
          </a:bodyPr>
          <a:lstStyle/>
          <a:p>
            <a:r>
              <a:rPr lang="es-MX" dirty="0"/>
              <a:t>Lámpara o Laser					pared o pantalla</a:t>
            </a:r>
          </a:p>
        </p:txBody>
      </p:sp>
      <p:sp>
        <p:nvSpPr>
          <p:cNvPr id="24" name="TextBox 23"/>
          <p:cNvSpPr txBox="1"/>
          <p:nvPr/>
        </p:nvSpPr>
        <p:spPr>
          <a:xfrm>
            <a:off x="86766" y="1711192"/>
            <a:ext cx="9057234" cy="2893100"/>
          </a:xfrm>
          <a:prstGeom prst="rect">
            <a:avLst/>
          </a:prstGeom>
          <a:noFill/>
        </p:spPr>
        <p:txBody>
          <a:bodyPr wrap="square" rtlCol="0">
            <a:spAutoFit/>
          </a:bodyPr>
          <a:lstStyle/>
          <a:p>
            <a:pPr marL="342900" indent="-342900">
              <a:buFont typeface="Arial"/>
              <a:buChar char="•"/>
            </a:pPr>
            <a:r>
              <a:rPr lang="es-MX" sz="2600" dirty="0"/>
              <a:t>Pon un laser en una mesa a un metro de distancia de una pared. Mide el diámetro del punto y anótalo.</a:t>
            </a:r>
          </a:p>
          <a:p>
            <a:pPr marL="342900" indent="-342900">
              <a:buFont typeface="Arial"/>
              <a:buChar char="•"/>
            </a:pPr>
            <a:r>
              <a:rPr lang="es-MX" sz="2600" dirty="0"/>
              <a:t>Mueve el laser a dos metros de la pared. Mide de nuevo el diámetro del punto y anótalo. </a:t>
            </a:r>
          </a:p>
          <a:p>
            <a:pPr marL="342900" indent="-342900">
              <a:buFont typeface="Arial"/>
              <a:buChar char="•"/>
            </a:pPr>
            <a:r>
              <a:rPr lang="es-MX" sz="2600" dirty="0"/>
              <a:t>¿Qué tanto creció el punto entre 1 y 2 metros?</a:t>
            </a:r>
          </a:p>
          <a:p>
            <a:pPr marL="342900" indent="-342900">
              <a:buFont typeface="Arial"/>
              <a:buChar char="•"/>
            </a:pPr>
            <a:r>
              <a:rPr lang="es-MX" sz="2600" dirty="0"/>
              <a:t>Repítelo con una lámpara. ¿Qué tanto creció entre 1 y 2 metros?</a:t>
            </a:r>
          </a:p>
        </p:txBody>
      </p:sp>
    </p:spTree>
    <p:extLst>
      <p:ext uri="{BB962C8B-B14F-4D97-AF65-F5344CB8AC3E}">
        <p14:creationId xmlns:p14="http://schemas.microsoft.com/office/powerpoint/2010/main" val="39542113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a:t>
            </a:r>
            <a:r>
              <a:rPr lang="es-MX" dirty="0"/>
              <a:t>ctividad 1: ¿Cómo es la luz LASER diferente a la luz de una lámpara</a:t>
            </a:r>
            <a:r>
              <a:rPr lang="en-US" dirty="0"/>
              <a:t>?</a:t>
            </a:r>
          </a:p>
        </p:txBody>
      </p:sp>
      <p:grpSp>
        <p:nvGrpSpPr>
          <p:cNvPr id="15" name="Group 14"/>
          <p:cNvGrpSpPr/>
          <p:nvPr/>
        </p:nvGrpSpPr>
        <p:grpSpPr>
          <a:xfrm>
            <a:off x="2347858" y="5216173"/>
            <a:ext cx="1322752" cy="170253"/>
            <a:chOff x="3360437" y="6121883"/>
            <a:chExt cx="555357" cy="47690"/>
          </a:xfrm>
        </p:grpSpPr>
        <p:sp>
          <p:nvSpPr>
            <p:cNvPr id="16" name="Rectangle 15"/>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17" name="Oval 16"/>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dirty="0"/>
            </a:p>
          </p:txBody>
        </p:sp>
      </p:grpSp>
      <p:grpSp>
        <p:nvGrpSpPr>
          <p:cNvPr id="18" name="Group 17"/>
          <p:cNvGrpSpPr/>
          <p:nvPr/>
        </p:nvGrpSpPr>
        <p:grpSpPr>
          <a:xfrm>
            <a:off x="2179440" y="5595814"/>
            <a:ext cx="1586602" cy="533042"/>
            <a:chOff x="2023704" y="3539647"/>
            <a:chExt cx="1904880" cy="533041"/>
          </a:xfrm>
        </p:grpSpPr>
        <p:sp>
          <p:nvSpPr>
            <p:cNvPr id="19" name="Trapezoid 18"/>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Rectangle 20"/>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2" name="Cube 21"/>
          <p:cNvSpPr/>
          <p:nvPr/>
        </p:nvSpPr>
        <p:spPr>
          <a:xfrm>
            <a:off x="6476162" y="5085737"/>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p:cNvSpPr txBox="1"/>
          <p:nvPr/>
        </p:nvSpPr>
        <p:spPr>
          <a:xfrm>
            <a:off x="2179440" y="6283729"/>
            <a:ext cx="5565572" cy="369332"/>
          </a:xfrm>
          <a:prstGeom prst="rect">
            <a:avLst/>
          </a:prstGeom>
          <a:noFill/>
        </p:spPr>
        <p:txBody>
          <a:bodyPr wrap="square" rtlCol="0">
            <a:spAutoFit/>
          </a:bodyPr>
          <a:lstStyle/>
          <a:p>
            <a:r>
              <a:rPr lang="es-ES" dirty="0"/>
              <a:t>Lámpara o Laser</a:t>
            </a:r>
            <a:r>
              <a:rPr lang="en-US" dirty="0"/>
              <a:t>					pared o </a:t>
            </a:r>
            <a:r>
              <a:rPr lang="es-MX" dirty="0"/>
              <a:t>pantalla</a:t>
            </a:r>
          </a:p>
        </p:txBody>
      </p:sp>
      <p:sp>
        <p:nvSpPr>
          <p:cNvPr id="24" name="TextBox 23"/>
          <p:cNvSpPr txBox="1"/>
          <p:nvPr/>
        </p:nvSpPr>
        <p:spPr>
          <a:xfrm>
            <a:off x="457200" y="1669417"/>
            <a:ext cx="8229600" cy="2862322"/>
          </a:xfrm>
          <a:prstGeom prst="rect">
            <a:avLst/>
          </a:prstGeom>
          <a:noFill/>
        </p:spPr>
        <p:txBody>
          <a:bodyPr wrap="square" rtlCol="0">
            <a:spAutoFit/>
          </a:bodyPr>
          <a:lstStyle/>
          <a:p>
            <a:pPr marL="342900" indent="-342900">
              <a:buFont typeface="Arial"/>
              <a:buChar char="•"/>
            </a:pPr>
            <a:r>
              <a:rPr lang="es-MX" sz="3600" dirty="0"/>
              <a:t>Comparado con las fuentes de luz ordinarias, un haz laser no se dispersa mucho cuando viaja.</a:t>
            </a:r>
          </a:p>
          <a:p>
            <a:pPr marL="342900" indent="-342900">
              <a:buFont typeface="Arial"/>
              <a:buChar char="•"/>
            </a:pPr>
            <a:r>
              <a:rPr lang="es-MX" sz="3600" dirty="0"/>
              <a:t>Decimos que el haz laser no </a:t>
            </a:r>
            <a:r>
              <a:rPr lang="es-MX" sz="3600" i="1" dirty="0">
                <a:solidFill>
                  <a:srgbClr val="FF0000"/>
                </a:solidFill>
              </a:rPr>
              <a:t>diverge</a:t>
            </a:r>
            <a:r>
              <a:rPr lang="es-MX" sz="3600" i="1" dirty="0"/>
              <a:t> </a:t>
            </a:r>
            <a:r>
              <a:rPr lang="es-MX" sz="3600" dirty="0"/>
              <a:t>como la luz de las lámparas.</a:t>
            </a:r>
          </a:p>
        </p:txBody>
      </p:sp>
      <p:cxnSp>
        <p:nvCxnSpPr>
          <p:cNvPr id="4" name="Straight Connector 3"/>
          <p:cNvCxnSpPr/>
          <p:nvPr/>
        </p:nvCxnSpPr>
        <p:spPr>
          <a:xfrm flipV="1">
            <a:off x="3670610" y="5241097"/>
            <a:ext cx="2805552" cy="359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 name="Trapezoid 4"/>
          <p:cNvSpPr/>
          <p:nvPr/>
        </p:nvSpPr>
        <p:spPr>
          <a:xfrm rot="16200000">
            <a:off x="4716532" y="4524140"/>
            <a:ext cx="809139" cy="2710120"/>
          </a:xfrm>
          <a:prstGeom prst="trapezoid">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1983587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 2: ¿Cómo es la luz LASER diferente a la luz de una lámpara?</a:t>
            </a:r>
          </a:p>
        </p:txBody>
      </p:sp>
      <p:grpSp>
        <p:nvGrpSpPr>
          <p:cNvPr id="30" name="Group 29"/>
          <p:cNvGrpSpPr/>
          <p:nvPr/>
        </p:nvGrpSpPr>
        <p:grpSpPr>
          <a:xfrm>
            <a:off x="2347858" y="5127968"/>
            <a:ext cx="1322752" cy="170253"/>
            <a:chOff x="3360437" y="6121883"/>
            <a:chExt cx="555357" cy="47690"/>
          </a:xfrm>
        </p:grpSpPr>
        <p:sp>
          <p:nvSpPr>
            <p:cNvPr id="11" name="Rectangle 10"/>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12" name="Oval 11"/>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dirty="0"/>
            </a:p>
          </p:txBody>
        </p:sp>
      </p:grpSp>
      <p:grpSp>
        <p:nvGrpSpPr>
          <p:cNvPr id="31" name="Group 30"/>
          <p:cNvGrpSpPr/>
          <p:nvPr/>
        </p:nvGrpSpPr>
        <p:grpSpPr>
          <a:xfrm>
            <a:off x="2179440" y="5542891"/>
            <a:ext cx="1586602" cy="533042"/>
            <a:chOff x="2023704" y="3539647"/>
            <a:chExt cx="1904880" cy="533041"/>
          </a:xfrm>
        </p:grpSpPr>
        <p:sp>
          <p:nvSpPr>
            <p:cNvPr id="24" name="Trapezoid 23"/>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8" name="Cube 27"/>
          <p:cNvSpPr/>
          <p:nvPr/>
        </p:nvSpPr>
        <p:spPr>
          <a:xfrm>
            <a:off x="6476162" y="4856404"/>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TextBox 28"/>
          <p:cNvSpPr txBox="1"/>
          <p:nvPr/>
        </p:nvSpPr>
        <p:spPr>
          <a:xfrm>
            <a:off x="2179440" y="6248447"/>
            <a:ext cx="5565572" cy="646331"/>
          </a:xfrm>
          <a:prstGeom prst="rect">
            <a:avLst/>
          </a:prstGeom>
          <a:noFill/>
        </p:spPr>
        <p:txBody>
          <a:bodyPr wrap="square" rtlCol="0">
            <a:spAutoFit/>
          </a:bodyPr>
          <a:lstStyle/>
          <a:p>
            <a:r>
              <a:rPr lang="en-US" dirty="0" err="1"/>
              <a:t>Lámpara</a:t>
            </a:r>
            <a:r>
              <a:rPr lang="en-US" dirty="0"/>
              <a:t> o laser		</a:t>
            </a:r>
            <a:r>
              <a:rPr lang="en-US" dirty="0" err="1"/>
              <a:t>rejilla</a:t>
            </a:r>
            <a:r>
              <a:rPr lang="en-US" dirty="0"/>
              <a:t>    		pared o </a:t>
            </a:r>
            <a:r>
              <a:rPr lang="en-US" dirty="0" err="1"/>
              <a:t>pantalla</a:t>
            </a:r>
            <a:endParaRPr lang="en-US" dirty="0"/>
          </a:p>
          <a:p>
            <a:r>
              <a:rPr lang="en-US" dirty="0"/>
              <a:t>                                          o </a:t>
            </a:r>
            <a:r>
              <a:rPr lang="en-US" dirty="0" err="1"/>
              <a:t>trozo</a:t>
            </a:r>
            <a:r>
              <a:rPr lang="en-US" dirty="0"/>
              <a:t> de CD</a:t>
            </a:r>
          </a:p>
        </p:txBody>
      </p:sp>
      <p:sp>
        <p:nvSpPr>
          <p:cNvPr id="33" name="TextBox 32"/>
          <p:cNvSpPr txBox="1"/>
          <p:nvPr/>
        </p:nvSpPr>
        <p:spPr>
          <a:xfrm>
            <a:off x="86766" y="2028733"/>
            <a:ext cx="9057234" cy="2246769"/>
          </a:xfrm>
          <a:prstGeom prst="rect">
            <a:avLst/>
          </a:prstGeom>
          <a:noFill/>
        </p:spPr>
        <p:txBody>
          <a:bodyPr wrap="square" rtlCol="0">
            <a:spAutoFit/>
          </a:bodyPr>
          <a:lstStyle/>
          <a:p>
            <a:pPr marL="342900" indent="-342900">
              <a:buFont typeface="Arial"/>
              <a:buChar char="•"/>
            </a:pPr>
            <a:r>
              <a:rPr lang="es-MX" sz="2800" dirty="0"/>
              <a:t>Ilumina el laser a través de la rejilla para que el espectro se despliegue en la pantalla. Anota los colores que ves en la pantalla.</a:t>
            </a:r>
          </a:p>
          <a:p>
            <a:pPr marL="342900" indent="-342900">
              <a:buFont typeface="Arial"/>
              <a:buChar char="•"/>
            </a:pPr>
            <a:r>
              <a:rPr lang="es-MX" sz="2800" dirty="0"/>
              <a:t>Repite con la lámpara. Anota los colores que aparecen en la pantalla.</a:t>
            </a:r>
          </a:p>
        </p:txBody>
      </p:sp>
      <p:sp>
        <p:nvSpPr>
          <p:cNvPr id="3" name="Cube 2"/>
          <p:cNvSpPr/>
          <p:nvPr/>
        </p:nvSpPr>
        <p:spPr>
          <a:xfrm>
            <a:off x="4974406" y="5080130"/>
            <a:ext cx="261423" cy="1062275"/>
          </a:xfrm>
          <a:prstGeom prst="cube">
            <a:avLst>
              <a:gd name="adj" fmla="val 45590"/>
            </a:avLst>
          </a:prstGeom>
          <a:scene3d>
            <a:camera prst="orthographicFront">
              <a:rot lat="0" lon="1026087"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tx1"/>
                </a:solidFill>
              </a:ln>
              <a:solidFill>
                <a:schemeClr val="bg1">
                  <a:lumMod val="65000"/>
                </a:schemeClr>
              </a:solidFill>
            </a:endParaRPr>
          </a:p>
        </p:txBody>
      </p:sp>
    </p:spTree>
    <p:extLst>
      <p:ext uri="{BB962C8B-B14F-4D97-AF65-F5344CB8AC3E}">
        <p14:creationId xmlns:p14="http://schemas.microsoft.com/office/powerpoint/2010/main" val="2583394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 2: ¿Cómo es la luz LASER diferente a la luz de una lámpara?</a:t>
            </a:r>
          </a:p>
        </p:txBody>
      </p:sp>
      <p:grpSp>
        <p:nvGrpSpPr>
          <p:cNvPr id="30" name="Group 29"/>
          <p:cNvGrpSpPr/>
          <p:nvPr/>
        </p:nvGrpSpPr>
        <p:grpSpPr>
          <a:xfrm>
            <a:off x="2347858" y="5127968"/>
            <a:ext cx="1322752" cy="170253"/>
            <a:chOff x="3360437" y="6121883"/>
            <a:chExt cx="555357" cy="47690"/>
          </a:xfrm>
        </p:grpSpPr>
        <p:sp>
          <p:nvSpPr>
            <p:cNvPr id="11" name="Rectangle 10"/>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12" name="Oval 11"/>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dirty="0"/>
            </a:p>
          </p:txBody>
        </p:sp>
      </p:grpSp>
      <p:grpSp>
        <p:nvGrpSpPr>
          <p:cNvPr id="31" name="Group 30"/>
          <p:cNvGrpSpPr/>
          <p:nvPr/>
        </p:nvGrpSpPr>
        <p:grpSpPr>
          <a:xfrm>
            <a:off x="2179440" y="5542891"/>
            <a:ext cx="1586602" cy="533042"/>
            <a:chOff x="2023704" y="3539647"/>
            <a:chExt cx="1904880" cy="533041"/>
          </a:xfrm>
        </p:grpSpPr>
        <p:sp>
          <p:nvSpPr>
            <p:cNvPr id="24" name="Trapezoid 23"/>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8" name="Cube 27"/>
          <p:cNvSpPr/>
          <p:nvPr/>
        </p:nvSpPr>
        <p:spPr>
          <a:xfrm>
            <a:off x="6476162" y="4856404"/>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TextBox 28"/>
          <p:cNvSpPr txBox="1"/>
          <p:nvPr/>
        </p:nvSpPr>
        <p:spPr>
          <a:xfrm>
            <a:off x="2179440" y="6283729"/>
            <a:ext cx="5565572" cy="369332"/>
          </a:xfrm>
          <a:prstGeom prst="rect">
            <a:avLst/>
          </a:prstGeom>
          <a:noFill/>
        </p:spPr>
        <p:txBody>
          <a:bodyPr wrap="square" rtlCol="0">
            <a:spAutoFit/>
          </a:bodyPr>
          <a:lstStyle/>
          <a:p>
            <a:r>
              <a:rPr lang="en-US" dirty="0"/>
              <a:t>Flashlight	 or Laser		Grating		wall or screen</a:t>
            </a:r>
          </a:p>
        </p:txBody>
      </p:sp>
      <p:sp>
        <p:nvSpPr>
          <p:cNvPr id="13" name="TextBox 12"/>
          <p:cNvSpPr txBox="1"/>
          <p:nvPr/>
        </p:nvSpPr>
        <p:spPr>
          <a:xfrm>
            <a:off x="457200" y="1669417"/>
            <a:ext cx="8229600" cy="2862322"/>
          </a:xfrm>
          <a:prstGeom prst="rect">
            <a:avLst/>
          </a:prstGeom>
          <a:noFill/>
        </p:spPr>
        <p:txBody>
          <a:bodyPr wrap="square" rtlCol="0">
            <a:spAutoFit/>
          </a:bodyPr>
          <a:lstStyle/>
          <a:p>
            <a:pPr marL="342900" indent="-342900">
              <a:buFont typeface="Arial"/>
              <a:buChar char="•"/>
            </a:pPr>
            <a:r>
              <a:rPr lang="es-MX" sz="3600" dirty="0"/>
              <a:t>Comparada con la luz ordinaria que están hechas de muchos colores, la luz laser tiene solo 1 color.</a:t>
            </a:r>
          </a:p>
          <a:p>
            <a:pPr marL="342900" indent="-342900">
              <a:buFont typeface="Arial"/>
              <a:buChar char="•"/>
            </a:pPr>
            <a:endParaRPr lang="es-MX" sz="3600" dirty="0"/>
          </a:p>
          <a:p>
            <a:pPr marL="342900" indent="-342900">
              <a:buFont typeface="Arial"/>
              <a:buChar char="•"/>
            </a:pPr>
            <a:r>
              <a:rPr lang="es-MX" sz="3600" dirty="0"/>
              <a:t>Los haces del laser son </a:t>
            </a:r>
            <a:r>
              <a:rPr lang="es-MX" sz="3600" dirty="0">
                <a:solidFill>
                  <a:srgbClr val="FF0000"/>
                </a:solidFill>
              </a:rPr>
              <a:t>monocromáticos</a:t>
            </a:r>
            <a:r>
              <a:rPr lang="es-MX" sz="3600" dirty="0"/>
              <a:t>.</a:t>
            </a:r>
          </a:p>
        </p:txBody>
      </p:sp>
      <p:sp>
        <p:nvSpPr>
          <p:cNvPr id="14" name="Cube 13"/>
          <p:cNvSpPr/>
          <p:nvPr/>
        </p:nvSpPr>
        <p:spPr>
          <a:xfrm>
            <a:off x="4974406" y="5080130"/>
            <a:ext cx="261423" cy="1062275"/>
          </a:xfrm>
          <a:prstGeom prst="cube">
            <a:avLst>
              <a:gd name="adj" fmla="val 45590"/>
            </a:avLst>
          </a:prstGeom>
          <a:scene3d>
            <a:camera prst="orthographicFront">
              <a:rot lat="0" lon="1026087"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chemeClr val="tx1"/>
                </a:solidFill>
              </a:ln>
              <a:solidFill>
                <a:schemeClr val="bg1">
                  <a:lumMod val="65000"/>
                </a:schemeClr>
              </a:solidFill>
            </a:endParaRPr>
          </a:p>
        </p:txBody>
      </p:sp>
    </p:spTree>
    <p:extLst>
      <p:ext uri="{BB962C8B-B14F-4D97-AF65-F5344CB8AC3E}">
        <p14:creationId xmlns:p14="http://schemas.microsoft.com/office/powerpoint/2010/main" val="42911061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 3: ¿Cómo es la luz LASER diferente a la luz de una lámpara?</a:t>
            </a:r>
          </a:p>
        </p:txBody>
      </p:sp>
      <p:grpSp>
        <p:nvGrpSpPr>
          <p:cNvPr id="30" name="Group 29"/>
          <p:cNvGrpSpPr/>
          <p:nvPr/>
        </p:nvGrpSpPr>
        <p:grpSpPr>
          <a:xfrm>
            <a:off x="2347858" y="5127968"/>
            <a:ext cx="1322752" cy="170253"/>
            <a:chOff x="3360437" y="6121883"/>
            <a:chExt cx="555357" cy="47690"/>
          </a:xfrm>
        </p:grpSpPr>
        <p:sp>
          <p:nvSpPr>
            <p:cNvPr id="11" name="Rectangle 10"/>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dirty="0"/>
            </a:p>
          </p:txBody>
        </p:sp>
        <p:sp>
          <p:nvSpPr>
            <p:cNvPr id="12" name="Oval 11"/>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dirty="0"/>
            </a:p>
          </p:txBody>
        </p:sp>
      </p:grpSp>
      <p:grpSp>
        <p:nvGrpSpPr>
          <p:cNvPr id="31" name="Group 30"/>
          <p:cNvGrpSpPr/>
          <p:nvPr/>
        </p:nvGrpSpPr>
        <p:grpSpPr>
          <a:xfrm>
            <a:off x="2179440" y="5542891"/>
            <a:ext cx="1586602" cy="533042"/>
            <a:chOff x="2023704" y="3539647"/>
            <a:chExt cx="1904880" cy="533041"/>
          </a:xfrm>
        </p:grpSpPr>
        <p:sp>
          <p:nvSpPr>
            <p:cNvPr id="24" name="Trapezoid 23"/>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Rectangle 24"/>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Rectangle 25"/>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8" name="Cube 27"/>
          <p:cNvSpPr/>
          <p:nvPr/>
        </p:nvSpPr>
        <p:spPr>
          <a:xfrm>
            <a:off x="6476162" y="4856404"/>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TextBox 28"/>
          <p:cNvSpPr txBox="1"/>
          <p:nvPr/>
        </p:nvSpPr>
        <p:spPr>
          <a:xfrm>
            <a:off x="2179440" y="6248447"/>
            <a:ext cx="5565572" cy="646331"/>
          </a:xfrm>
          <a:prstGeom prst="rect">
            <a:avLst/>
          </a:prstGeom>
          <a:noFill/>
        </p:spPr>
        <p:txBody>
          <a:bodyPr wrap="square" rtlCol="0">
            <a:spAutoFit/>
          </a:bodyPr>
          <a:lstStyle/>
          <a:p>
            <a:r>
              <a:rPr lang="en-US" dirty="0"/>
              <a:t>Flashlight	 or Laser covered			wall or screen</a:t>
            </a:r>
          </a:p>
          <a:p>
            <a:r>
              <a:rPr lang="en-US" dirty="0"/>
              <a:t>with waxed paper</a:t>
            </a:r>
          </a:p>
        </p:txBody>
      </p:sp>
      <p:sp>
        <p:nvSpPr>
          <p:cNvPr id="3" name="Freeform 2"/>
          <p:cNvSpPr/>
          <p:nvPr/>
        </p:nvSpPr>
        <p:spPr>
          <a:xfrm>
            <a:off x="3328448" y="5489968"/>
            <a:ext cx="687950" cy="675324"/>
          </a:xfrm>
          <a:custGeom>
            <a:avLst/>
            <a:gdLst>
              <a:gd name="connsiteX0" fmla="*/ 52920 w 687950"/>
              <a:gd name="connsiteY0" fmla="*/ 52923 h 542082"/>
              <a:gd name="connsiteX1" fmla="*/ 52920 w 687950"/>
              <a:gd name="connsiteY1" fmla="*/ 52923 h 542082"/>
              <a:gd name="connsiteX2" fmla="*/ 546832 w 687950"/>
              <a:gd name="connsiteY2" fmla="*/ 88205 h 542082"/>
              <a:gd name="connsiteX3" fmla="*/ 599751 w 687950"/>
              <a:gd name="connsiteY3" fmla="*/ 105847 h 542082"/>
              <a:gd name="connsiteX4" fmla="*/ 687950 w 687950"/>
              <a:gd name="connsiteY4" fmla="*/ 246976 h 542082"/>
              <a:gd name="connsiteX5" fmla="*/ 652671 w 687950"/>
              <a:gd name="connsiteY5" fmla="*/ 335182 h 542082"/>
              <a:gd name="connsiteX6" fmla="*/ 599751 w 687950"/>
              <a:gd name="connsiteY6" fmla="*/ 352823 h 542082"/>
              <a:gd name="connsiteX7" fmla="*/ 546832 w 687950"/>
              <a:gd name="connsiteY7" fmla="*/ 388105 h 542082"/>
              <a:gd name="connsiteX8" fmla="*/ 511553 w 687950"/>
              <a:gd name="connsiteY8" fmla="*/ 441029 h 542082"/>
              <a:gd name="connsiteX9" fmla="*/ 299876 w 687950"/>
              <a:gd name="connsiteY9" fmla="*/ 511593 h 542082"/>
              <a:gd name="connsiteX10" fmla="*/ 246957 w 687950"/>
              <a:gd name="connsiteY10" fmla="*/ 493952 h 542082"/>
              <a:gd name="connsiteX11" fmla="*/ 70559 w 687950"/>
              <a:gd name="connsiteY11" fmla="*/ 476311 h 542082"/>
              <a:gd name="connsiteX12" fmla="*/ 35280 w 687950"/>
              <a:gd name="connsiteY12" fmla="*/ 405746 h 542082"/>
              <a:gd name="connsiteX13" fmla="*/ 70559 w 687950"/>
              <a:gd name="connsiteY13" fmla="*/ 317540 h 542082"/>
              <a:gd name="connsiteX14" fmla="*/ 105839 w 687950"/>
              <a:gd name="connsiteY14" fmla="*/ 282258 h 542082"/>
              <a:gd name="connsiteX15" fmla="*/ 141118 w 687950"/>
              <a:gd name="connsiteY15" fmla="*/ 211694 h 542082"/>
              <a:gd name="connsiteX16" fmla="*/ 123479 w 687950"/>
              <a:gd name="connsiteY16" fmla="*/ 123488 h 542082"/>
              <a:gd name="connsiteX17" fmla="*/ 17640 w 687950"/>
              <a:gd name="connsiteY17" fmla="*/ 52923 h 542082"/>
              <a:gd name="connsiteX18" fmla="*/ 0 w 687950"/>
              <a:gd name="connsiteY18" fmla="*/ 0 h 542082"/>
              <a:gd name="connsiteX19" fmla="*/ 52920 w 687950"/>
              <a:gd name="connsiteY19" fmla="*/ 52923 h 54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7950" h="542082">
                <a:moveTo>
                  <a:pt x="52920" y="52923"/>
                </a:moveTo>
                <a:lnTo>
                  <a:pt x="52920" y="52923"/>
                </a:lnTo>
                <a:cubicBezTo>
                  <a:pt x="247061" y="61365"/>
                  <a:pt x="379392" y="46341"/>
                  <a:pt x="546832" y="88205"/>
                </a:cubicBezTo>
                <a:cubicBezTo>
                  <a:pt x="564871" y="92715"/>
                  <a:pt x="582111" y="99966"/>
                  <a:pt x="599751" y="105847"/>
                </a:cubicBezTo>
                <a:cubicBezTo>
                  <a:pt x="641735" y="231807"/>
                  <a:pt x="604087" y="191063"/>
                  <a:pt x="687950" y="246976"/>
                </a:cubicBezTo>
                <a:cubicBezTo>
                  <a:pt x="676190" y="276378"/>
                  <a:pt x="672942" y="310854"/>
                  <a:pt x="652671" y="335182"/>
                </a:cubicBezTo>
                <a:cubicBezTo>
                  <a:pt x="640768" y="349467"/>
                  <a:pt x="616382" y="344507"/>
                  <a:pt x="599751" y="352823"/>
                </a:cubicBezTo>
                <a:cubicBezTo>
                  <a:pt x="580789" y="362305"/>
                  <a:pt x="564472" y="376344"/>
                  <a:pt x="546832" y="388105"/>
                </a:cubicBezTo>
                <a:cubicBezTo>
                  <a:pt x="535072" y="405746"/>
                  <a:pt x="518997" y="421177"/>
                  <a:pt x="511553" y="441029"/>
                </a:cubicBezTo>
                <a:cubicBezTo>
                  <a:pt x="455475" y="590582"/>
                  <a:pt x="579444" y="537010"/>
                  <a:pt x="299876" y="511593"/>
                </a:cubicBezTo>
                <a:cubicBezTo>
                  <a:pt x="282236" y="505713"/>
                  <a:pt x="265335" y="496780"/>
                  <a:pt x="246957" y="493952"/>
                </a:cubicBezTo>
                <a:cubicBezTo>
                  <a:pt x="188552" y="484966"/>
                  <a:pt x="125105" y="499041"/>
                  <a:pt x="70559" y="476311"/>
                </a:cubicBezTo>
                <a:cubicBezTo>
                  <a:pt x="46285" y="466196"/>
                  <a:pt x="47040" y="429268"/>
                  <a:pt x="35280" y="405746"/>
                </a:cubicBezTo>
                <a:cubicBezTo>
                  <a:pt x="47040" y="376344"/>
                  <a:pt x="54849" y="345035"/>
                  <a:pt x="70559" y="317540"/>
                </a:cubicBezTo>
                <a:cubicBezTo>
                  <a:pt x="78810" y="303099"/>
                  <a:pt x="96614" y="296097"/>
                  <a:pt x="105839" y="282258"/>
                </a:cubicBezTo>
                <a:cubicBezTo>
                  <a:pt x="120425" y="260377"/>
                  <a:pt x="129358" y="235215"/>
                  <a:pt x="141118" y="211694"/>
                </a:cubicBezTo>
                <a:cubicBezTo>
                  <a:pt x="135238" y="182292"/>
                  <a:pt x="141886" y="147157"/>
                  <a:pt x="123479" y="123488"/>
                </a:cubicBezTo>
                <a:cubicBezTo>
                  <a:pt x="97448" y="90017"/>
                  <a:pt x="17640" y="52923"/>
                  <a:pt x="17640" y="52923"/>
                </a:cubicBezTo>
                <a:lnTo>
                  <a:pt x="0" y="0"/>
                </a:lnTo>
                <a:lnTo>
                  <a:pt x="52920" y="52923"/>
                </a:lnTo>
                <a:close/>
              </a:path>
            </a:pathLst>
          </a:custGeom>
          <a:solidFill>
            <a:srgbClr val="F2F2F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Freeform 13"/>
          <p:cNvSpPr/>
          <p:nvPr/>
        </p:nvSpPr>
        <p:spPr>
          <a:xfrm>
            <a:off x="3227987" y="5004480"/>
            <a:ext cx="687950" cy="394905"/>
          </a:xfrm>
          <a:custGeom>
            <a:avLst/>
            <a:gdLst>
              <a:gd name="connsiteX0" fmla="*/ 52920 w 687950"/>
              <a:gd name="connsiteY0" fmla="*/ 52923 h 542082"/>
              <a:gd name="connsiteX1" fmla="*/ 52920 w 687950"/>
              <a:gd name="connsiteY1" fmla="*/ 52923 h 542082"/>
              <a:gd name="connsiteX2" fmla="*/ 546832 w 687950"/>
              <a:gd name="connsiteY2" fmla="*/ 88205 h 542082"/>
              <a:gd name="connsiteX3" fmla="*/ 599751 w 687950"/>
              <a:gd name="connsiteY3" fmla="*/ 105847 h 542082"/>
              <a:gd name="connsiteX4" fmla="*/ 687950 w 687950"/>
              <a:gd name="connsiteY4" fmla="*/ 246976 h 542082"/>
              <a:gd name="connsiteX5" fmla="*/ 652671 w 687950"/>
              <a:gd name="connsiteY5" fmla="*/ 335182 h 542082"/>
              <a:gd name="connsiteX6" fmla="*/ 599751 w 687950"/>
              <a:gd name="connsiteY6" fmla="*/ 352823 h 542082"/>
              <a:gd name="connsiteX7" fmla="*/ 546832 w 687950"/>
              <a:gd name="connsiteY7" fmla="*/ 388105 h 542082"/>
              <a:gd name="connsiteX8" fmla="*/ 511553 w 687950"/>
              <a:gd name="connsiteY8" fmla="*/ 441029 h 542082"/>
              <a:gd name="connsiteX9" fmla="*/ 299876 w 687950"/>
              <a:gd name="connsiteY9" fmla="*/ 511593 h 542082"/>
              <a:gd name="connsiteX10" fmla="*/ 246957 w 687950"/>
              <a:gd name="connsiteY10" fmla="*/ 493952 h 542082"/>
              <a:gd name="connsiteX11" fmla="*/ 70559 w 687950"/>
              <a:gd name="connsiteY11" fmla="*/ 476311 h 542082"/>
              <a:gd name="connsiteX12" fmla="*/ 35280 w 687950"/>
              <a:gd name="connsiteY12" fmla="*/ 405746 h 542082"/>
              <a:gd name="connsiteX13" fmla="*/ 70559 w 687950"/>
              <a:gd name="connsiteY13" fmla="*/ 317540 h 542082"/>
              <a:gd name="connsiteX14" fmla="*/ 105839 w 687950"/>
              <a:gd name="connsiteY14" fmla="*/ 282258 h 542082"/>
              <a:gd name="connsiteX15" fmla="*/ 141118 w 687950"/>
              <a:gd name="connsiteY15" fmla="*/ 211694 h 542082"/>
              <a:gd name="connsiteX16" fmla="*/ 123479 w 687950"/>
              <a:gd name="connsiteY16" fmla="*/ 123488 h 542082"/>
              <a:gd name="connsiteX17" fmla="*/ 17640 w 687950"/>
              <a:gd name="connsiteY17" fmla="*/ 52923 h 542082"/>
              <a:gd name="connsiteX18" fmla="*/ 0 w 687950"/>
              <a:gd name="connsiteY18" fmla="*/ 0 h 542082"/>
              <a:gd name="connsiteX19" fmla="*/ 52920 w 687950"/>
              <a:gd name="connsiteY19" fmla="*/ 52923 h 54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7950" h="542082">
                <a:moveTo>
                  <a:pt x="52920" y="52923"/>
                </a:moveTo>
                <a:lnTo>
                  <a:pt x="52920" y="52923"/>
                </a:lnTo>
                <a:cubicBezTo>
                  <a:pt x="247061" y="61365"/>
                  <a:pt x="379392" y="46341"/>
                  <a:pt x="546832" y="88205"/>
                </a:cubicBezTo>
                <a:cubicBezTo>
                  <a:pt x="564871" y="92715"/>
                  <a:pt x="582111" y="99966"/>
                  <a:pt x="599751" y="105847"/>
                </a:cubicBezTo>
                <a:cubicBezTo>
                  <a:pt x="641735" y="231807"/>
                  <a:pt x="604087" y="191063"/>
                  <a:pt x="687950" y="246976"/>
                </a:cubicBezTo>
                <a:cubicBezTo>
                  <a:pt x="676190" y="276378"/>
                  <a:pt x="672942" y="310854"/>
                  <a:pt x="652671" y="335182"/>
                </a:cubicBezTo>
                <a:cubicBezTo>
                  <a:pt x="640768" y="349467"/>
                  <a:pt x="616382" y="344507"/>
                  <a:pt x="599751" y="352823"/>
                </a:cubicBezTo>
                <a:cubicBezTo>
                  <a:pt x="580789" y="362305"/>
                  <a:pt x="564472" y="376344"/>
                  <a:pt x="546832" y="388105"/>
                </a:cubicBezTo>
                <a:cubicBezTo>
                  <a:pt x="535072" y="405746"/>
                  <a:pt x="518997" y="421177"/>
                  <a:pt x="511553" y="441029"/>
                </a:cubicBezTo>
                <a:cubicBezTo>
                  <a:pt x="455475" y="590582"/>
                  <a:pt x="579444" y="537010"/>
                  <a:pt x="299876" y="511593"/>
                </a:cubicBezTo>
                <a:cubicBezTo>
                  <a:pt x="282236" y="505713"/>
                  <a:pt x="265335" y="496780"/>
                  <a:pt x="246957" y="493952"/>
                </a:cubicBezTo>
                <a:cubicBezTo>
                  <a:pt x="188552" y="484966"/>
                  <a:pt x="125105" y="499041"/>
                  <a:pt x="70559" y="476311"/>
                </a:cubicBezTo>
                <a:cubicBezTo>
                  <a:pt x="46285" y="466196"/>
                  <a:pt x="47040" y="429268"/>
                  <a:pt x="35280" y="405746"/>
                </a:cubicBezTo>
                <a:cubicBezTo>
                  <a:pt x="47040" y="376344"/>
                  <a:pt x="54849" y="345035"/>
                  <a:pt x="70559" y="317540"/>
                </a:cubicBezTo>
                <a:cubicBezTo>
                  <a:pt x="78810" y="303099"/>
                  <a:pt x="96614" y="296097"/>
                  <a:pt x="105839" y="282258"/>
                </a:cubicBezTo>
                <a:cubicBezTo>
                  <a:pt x="120425" y="260377"/>
                  <a:pt x="129358" y="235215"/>
                  <a:pt x="141118" y="211694"/>
                </a:cubicBezTo>
                <a:cubicBezTo>
                  <a:pt x="135238" y="182292"/>
                  <a:pt x="141886" y="147157"/>
                  <a:pt x="123479" y="123488"/>
                </a:cubicBezTo>
                <a:cubicBezTo>
                  <a:pt x="97448" y="90017"/>
                  <a:pt x="17640" y="52923"/>
                  <a:pt x="17640" y="52923"/>
                </a:cubicBezTo>
                <a:lnTo>
                  <a:pt x="0" y="0"/>
                </a:lnTo>
                <a:lnTo>
                  <a:pt x="52920" y="52923"/>
                </a:lnTo>
                <a:close/>
              </a:path>
            </a:pathLst>
          </a:custGeom>
          <a:solidFill>
            <a:srgbClr val="F2F2F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TextBox 14"/>
          <p:cNvSpPr txBox="1"/>
          <p:nvPr/>
        </p:nvSpPr>
        <p:spPr>
          <a:xfrm>
            <a:off x="86766" y="2028733"/>
            <a:ext cx="9057234" cy="2246769"/>
          </a:xfrm>
          <a:prstGeom prst="rect">
            <a:avLst/>
          </a:prstGeom>
          <a:noFill/>
        </p:spPr>
        <p:txBody>
          <a:bodyPr wrap="square" rtlCol="0">
            <a:spAutoFit/>
          </a:bodyPr>
          <a:lstStyle/>
          <a:p>
            <a:pPr marL="342900" indent="-342900">
              <a:buFont typeface="Arial"/>
              <a:buChar char="•"/>
            </a:pPr>
            <a:r>
              <a:rPr lang="en-US" sz="2800" dirty="0"/>
              <a:t>Wrap the end of the laser with waxed paper to spread the beam into a wide spot and shine it onto a wall.  Look carefully at the spot of light and record what you see.</a:t>
            </a:r>
          </a:p>
          <a:p>
            <a:pPr marL="342900" indent="-342900">
              <a:buFont typeface="Arial"/>
              <a:buChar char="•"/>
            </a:pPr>
            <a:r>
              <a:rPr lang="en-US" sz="2800" dirty="0"/>
              <a:t>Repeat with the flashlight. Look carefully at the spot of light and record what you see.</a:t>
            </a:r>
          </a:p>
        </p:txBody>
      </p:sp>
    </p:spTree>
    <p:extLst>
      <p:ext uri="{BB962C8B-B14F-4D97-AF65-F5344CB8AC3E}">
        <p14:creationId xmlns:p14="http://schemas.microsoft.com/office/powerpoint/2010/main" val="4062382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MX" dirty="0"/>
              <a:t>Actividad 3: ¿Cómo es la luz LASER diferente a la luz de una lámpara?</a:t>
            </a:r>
          </a:p>
        </p:txBody>
      </p:sp>
      <p:sp>
        <p:nvSpPr>
          <p:cNvPr id="3" name="Rectangle 2"/>
          <p:cNvSpPr/>
          <p:nvPr/>
        </p:nvSpPr>
        <p:spPr>
          <a:xfrm>
            <a:off x="218292" y="1945908"/>
            <a:ext cx="8707416" cy="3539430"/>
          </a:xfrm>
          <a:prstGeom prst="rect">
            <a:avLst/>
          </a:prstGeom>
        </p:spPr>
        <p:txBody>
          <a:bodyPr wrap="square">
            <a:spAutoFit/>
          </a:bodyPr>
          <a:lstStyle/>
          <a:p>
            <a:pPr marL="457200" indent="-457200">
              <a:buFont typeface="Arial"/>
              <a:buChar char="•"/>
            </a:pPr>
            <a:r>
              <a:rPr lang="es-MX" sz="2800" dirty="0"/>
              <a:t>Cuando el haz laser se dispersa para formar un punto amplio en una superficie, la luz reflejada es “reluciente”. Esta luz reflejada es conocida como speckle (moteado).</a:t>
            </a:r>
            <a:endParaRPr lang="es-MX" sz="2800" i="1" dirty="0"/>
          </a:p>
          <a:p>
            <a:pPr marL="457200" indent="-457200">
              <a:buFont typeface="Arial"/>
              <a:buChar char="•"/>
            </a:pPr>
            <a:r>
              <a:rPr lang="es-MX" sz="2800" dirty="0"/>
              <a:t>Las ondas monocromáticas (solo un color)de un laser son “en pasos". Esto causa el patrón de interferencia Speckle.</a:t>
            </a:r>
          </a:p>
          <a:p>
            <a:pPr marL="457200" indent="-457200">
              <a:buFont typeface="Arial"/>
              <a:buChar char="•"/>
            </a:pPr>
            <a:r>
              <a:rPr lang="es-MX" sz="2800" dirty="0"/>
              <a:t>Las ondas de una lámpara no son “en pasos”.</a:t>
            </a:r>
          </a:p>
        </p:txBody>
      </p:sp>
      <p:grpSp>
        <p:nvGrpSpPr>
          <p:cNvPr id="5" name="Group 4"/>
          <p:cNvGrpSpPr/>
          <p:nvPr/>
        </p:nvGrpSpPr>
        <p:grpSpPr>
          <a:xfrm>
            <a:off x="1475416" y="5470219"/>
            <a:ext cx="2177765" cy="821383"/>
            <a:chOff x="768072" y="5126082"/>
            <a:chExt cx="3980627" cy="1059083"/>
          </a:xfrm>
        </p:grpSpPr>
        <p:sp>
          <p:nvSpPr>
            <p:cNvPr id="15" name="Freeform 14"/>
            <p:cNvSpPr>
              <a:spLocks/>
            </p:cNvSpPr>
            <p:nvPr/>
          </p:nvSpPr>
          <p:spPr bwMode="auto">
            <a:xfrm>
              <a:off x="2107999" y="5143660"/>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6" name="Freeform 15"/>
            <p:cNvSpPr>
              <a:spLocks/>
            </p:cNvSpPr>
            <p:nvPr/>
          </p:nvSpPr>
          <p:spPr bwMode="auto">
            <a:xfrm>
              <a:off x="787152" y="5126082"/>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7" name="Freeform 16"/>
            <p:cNvSpPr>
              <a:spLocks/>
            </p:cNvSpPr>
            <p:nvPr/>
          </p:nvSpPr>
          <p:spPr bwMode="auto">
            <a:xfrm>
              <a:off x="3426977" y="515845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8" name="Freeform 17"/>
            <p:cNvSpPr>
              <a:spLocks/>
            </p:cNvSpPr>
            <p:nvPr/>
          </p:nvSpPr>
          <p:spPr bwMode="auto">
            <a:xfrm>
              <a:off x="2101639" y="5348983"/>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9" name="Freeform 18"/>
            <p:cNvSpPr>
              <a:spLocks/>
            </p:cNvSpPr>
            <p:nvPr/>
          </p:nvSpPr>
          <p:spPr bwMode="auto">
            <a:xfrm>
              <a:off x="780792" y="5331405"/>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0" name="Freeform 19"/>
            <p:cNvSpPr>
              <a:spLocks/>
            </p:cNvSpPr>
            <p:nvPr/>
          </p:nvSpPr>
          <p:spPr bwMode="auto">
            <a:xfrm>
              <a:off x="3420617" y="5363782"/>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1" name="Freeform 20"/>
            <p:cNvSpPr>
              <a:spLocks/>
            </p:cNvSpPr>
            <p:nvPr/>
          </p:nvSpPr>
          <p:spPr bwMode="auto">
            <a:xfrm>
              <a:off x="2095279" y="555430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2" name="Freeform 21"/>
            <p:cNvSpPr>
              <a:spLocks/>
            </p:cNvSpPr>
            <p:nvPr/>
          </p:nvSpPr>
          <p:spPr bwMode="auto">
            <a:xfrm>
              <a:off x="774432" y="553672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3" name="Freeform 22"/>
            <p:cNvSpPr>
              <a:spLocks/>
            </p:cNvSpPr>
            <p:nvPr/>
          </p:nvSpPr>
          <p:spPr bwMode="auto">
            <a:xfrm>
              <a:off x="3414257" y="5569105"/>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27" name="Freeform 26"/>
            <p:cNvSpPr>
              <a:spLocks/>
            </p:cNvSpPr>
            <p:nvPr/>
          </p:nvSpPr>
          <p:spPr bwMode="auto">
            <a:xfrm>
              <a:off x="2088919" y="575962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33" name="Freeform 32"/>
            <p:cNvSpPr>
              <a:spLocks/>
            </p:cNvSpPr>
            <p:nvPr/>
          </p:nvSpPr>
          <p:spPr bwMode="auto">
            <a:xfrm>
              <a:off x="768072" y="5742051"/>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34" name="Freeform 33"/>
            <p:cNvSpPr>
              <a:spLocks/>
            </p:cNvSpPr>
            <p:nvPr/>
          </p:nvSpPr>
          <p:spPr bwMode="auto">
            <a:xfrm>
              <a:off x="3407897" y="577442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10" name="Group 9"/>
          <p:cNvGrpSpPr/>
          <p:nvPr/>
        </p:nvGrpSpPr>
        <p:grpSpPr>
          <a:xfrm>
            <a:off x="4850183" y="5470219"/>
            <a:ext cx="2222312" cy="962917"/>
            <a:chOff x="4479378" y="5294601"/>
            <a:chExt cx="3105710" cy="1269553"/>
          </a:xfrm>
        </p:grpSpPr>
        <p:grpSp>
          <p:nvGrpSpPr>
            <p:cNvPr id="8" name="Group 7"/>
            <p:cNvGrpSpPr/>
            <p:nvPr/>
          </p:nvGrpSpPr>
          <p:grpSpPr>
            <a:xfrm>
              <a:off x="4975775" y="6006812"/>
              <a:ext cx="2587366" cy="452611"/>
              <a:chOff x="4743563" y="5141638"/>
              <a:chExt cx="2167327" cy="343661"/>
            </a:xfrm>
          </p:grpSpPr>
          <p:sp>
            <p:nvSpPr>
              <p:cNvPr id="36" name="Freeform 35"/>
              <p:cNvSpPr>
                <a:spLocks/>
              </p:cNvSpPr>
              <p:nvPr/>
            </p:nvSpPr>
            <p:spPr bwMode="auto">
              <a:xfrm>
                <a:off x="5466187" y="5155271"/>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4743563" y="5141638"/>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38" name="Freeform 37"/>
              <p:cNvSpPr>
                <a:spLocks/>
              </p:cNvSpPr>
              <p:nvPr/>
            </p:nvSpPr>
            <p:spPr bwMode="auto">
              <a:xfrm>
                <a:off x="6187788" y="5166748"/>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9" name="Group 8"/>
            <p:cNvGrpSpPr/>
            <p:nvPr/>
          </p:nvGrpSpPr>
          <p:grpSpPr>
            <a:xfrm>
              <a:off x="4501325" y="5294601"/>
              <a:ext cx="3083763" cy="331036"/>
              <a:chOff x="4501325" y="5006431"/>
              <a:chExt cx="4389103" cy="316714"/>
            </a:xfrm>
          </p:grpSpPr>
          <p:sp>
            <p:nvSpPr>
              <p:cNvPr id="39" name="Freeform 38"/>
              <p:cNvSpPr>
                <a:spLocks/>
              </p:cNvSpPr>
              <p:nvPr/>
            </p:nvSpPr>
            <p:spPr bwMode="auto">
              <a:xfrm>
                <a:off x="5958227" y="5024072"/>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0" name="Freeform 39"/>
              <p:cNvSpPr>
                <a:spLocks/>
              </p:cNvSpPr>
              <p:nvPr/>
            </p:nvSpPr>
            <p:spPr bwMode="auto">
              <a:xfrm>
                <a:off x="4501325" y="5006431"/>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7419090" y="5029775"/>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7" name="Group 6"/>
            <p:cNvGrpSpPr/>
            <p:nvPr/>
          </p:nvGrpSpPr>
          <p:grpSpPr>
            <a:xfrm>
              <a:off x="4824804" y="5460119"/>
              <a:ext cx="2760284" cy="489269"/>
              <a:chOff x="4824804" y="5460119"/>
              <a:chExt cx="2167327" cy="343661"/>
            </a:xfrm>
          </p:grpSpPr>
          <p:sp>
            <p:nvSpPr>
              <p:cNvPr id="42" name="Freeform 41"/>
              <p:cNvSpPr>
                <a:spLocks/>
              </p:cNvSpPr>
              <p:nvPr/>
            </p:nvSpPr>
            <p:spPr bwMode="auto">
              <a:xfrm>
                <a:off x="5547428" y="5473752"/>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3" name="Freeform 42"/>
              <p:cNvSpPr>
                <a:spLocks/>
              </p:cNvSpPr>
              <p:nvPr/>
            </p:nvSpPr>
            <p:spPr bwMode="auto">
              <a:xfrm>
                <a:off x="4824804" y="5460119"/>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4" name="Freeform 43"/>
              <p:cNvSpPr>
                <a:spLocks/>
              </p:cNvSpPr>
              <p:nvPr/>
            </p:nvSpPr>
            <p:spPr bwMode="auto">
              <a:xfrm>
                <a:off x="6269029" y="5485229"/>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6" name="Group 5"/>
            <p:cNvGrpSpPr/>
            <p:nvPr/>
          </p:nvGrpSpPr>
          <p:grpSpPr>
            <a:xfrm>
              <a:off x="4743563" y="5741808"/>
              <a:ext cx="2587366" cy="343662"/>
              <a:chOff x="4821325" y="5725205"/>
              <a:chExt cx="2167326" cy="343662"/>
            </a:xfrm>
          </p:grpSpPr>
          <p:sp>
            <p:nvSpPr>
              <p:cNvPr id="45" name="Freeform 44"/>
              <p:cNvSpPr>
                <a:spLocks/>
              </p:cNvSpPr>
              <p:nvPr/>
            </p:nvSpPr>
            <p:spPr bwMode="auto">
              <a:xfrm>
                <a:off x="5543948" y="5738838"/>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6" name="Freeform 45"/>
              <p:cNvSpPr>
                <a:spLocks/>
              </p:cNvSpPr>
              <p:nvPr/>
            </p:nvSpPr>
            <p:spPr bwMode="auto">
              <a:xfrm>
                <a:off x="4821325" y="5725205"/>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7" name="Freeform 46"/>
              <p:cNvSpPr>
                <a:spLocks/>
              </p:cNvSpPr>
              <p:nvPr/>
            </p:nvSpPr>
            <p:spPr bwMode="auto">
              <a:xfrm>
                <a:off x="6265549" y="5750316"/>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48" name="Group 47"/>
            <p:cNvGrpSpPr/>
            <p:nvPr/>
          </p:nvGrpSpPr>
          <p:grpSpPr>
            <a:xfrm>
              <a:off x="4479378" y="6233118"/>
              <a:ext cx="3083763" cy="331036"/>
              <a:chOff x="4501325" y="5006431"/>
              <a:chExt cx="4389103" cy="316714"/>
            </a:xfrm>
          </p:grpSpPr>
          <p:sp>
            <p:nvSpPr>
              <p:cNvPr id="49" name="Freeform 48"/>
              <p:cNvSpPr>
                <a:spLocks/>
              </p:cNvSpPr>
              <p:nvPr/>
            </p:nvSpPr>
            <p:spPr bwMode="auto">
              <a:xfrm>
                <a:off x="5958227" y="5024072"/>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0" name="Freeform 49"/>
              <p:cNvSpPr>
                <a:spLocks/>
              </p:cNvSpPr>
              <p:nvPr/>
            </p:nvSpPr>
            <p:spPr bwMode="auto">
              <a:xfrm>
                <a:off x="4501325" y="5006431"/>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1" name="Freeform 50"/>
              <p:cNvSpPr>
                <a:spLocks/>
              </p:cNvSpPr>
              <p:nvPr/>
            </p:nvSpPr>
            <p:spPr bwMode="auto">
              <a:xfrm>
                <a:off x="7419090" y="5029775"/>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sp>
        <p:nvSpPr>
          <p:cNvPr id="13" name="TextBox 12"/>
          <p:cNvSpPr txBox="1"/>
          <p:nvPr/>
        </p:nvSpPr>
        <p:spPr>
          <a:xfrm>
            <a:off x="1475416" y="6386099"/>
            <a:ext cx="7302852" cy="369332"/>
          </a:xfrm>
          <a:prstGeom prst="rect">
            <a:avLst/>
          </a:prstGeom>
          <a:noFill/>
        </p:spPr>
        <p:txBody>
          <a:bodyPr wrap="square" rtlCol="0">
            <a:spAutoFit/>
          </a:bodyPr>
          <a:lstStyle/>
          <a:p>
            <a:r>
              <a:rPr lang="en-US" dirty="0"/>
              <a:t>Luz </a:t>
            </a:r>
            <a:r>
              <a:rPr lang="es-MX" dirty="0"/>
              <a:t>Coherente</a:t>
            </a:r>
            <a:r>
              <a:rPr lang="en-US" dirty="0"/>
              <a:t>	(laser)				Luz </a:t>
            </a:r>
            <a:r>
              <a:rPr lang="es-MX" dirty="0"/>
              <a:t>ordinaria</a:t>
            </a:r>
          </a:p>
        </p:txBody>
      </p:sp>
    </p:spTree>
    <p:extLst>
      <p:ext uri="{BB962C8B-B14F-4D97-AF65-F5344CB8AC3E}">
        <p14:creationId xmlns:p14="http://schemas.microsoft.com/office/powerpoint/2010/main" val="1528066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La luz LASER ….</a:t>
            </a:r>
          </a:p>
        </p:txBody>
      </p:sp>
      <p:sp>
        <p:nvSpPr>
          <p:cNvPr id="4" name="TextBox 3"/>
          <p:cNvSpPr txBox="1"/>
          <p:nvPr/>
        </p:nvSpPr>
        <p:spPr>
          <a:xfrm>
            <a:off x="1569937" y="2505044"/>
            <a:ext cx="6726008" cy="2308324"/>
          </a:xfrm>
          <a:prstGeom prst="rect">
            <a:avLst/>
          </a:prstGeom>
          <a:noFill/>
        </p:spPr>
        <p:txBody>
          <a:bodyPr wrap="none" rtlCol="0">
            <a:spAutoFit/>
          </a:bodyPr>
          <a:lstStyle/>
          <a:p>
            <a:pPr marL="685800" indent="-685800">
              <a:buFont typeface="Arial"/>
              <a:buChar char="•"/>
            </a:pPr>
            <a:r>
              <a:rPr lang="es-MX" sz="4800" dirty="0"/>
              <a:t>diverge muy poco</a:t>
            </a:r>
            <a:endParaRPr lang="es-MX" sz="4800" i="1" dirty="0">
              <a:solidFill>
                <a:srgbClr val="FF0000"/>
              </a:solidFill>
            </a:endParaRPr>
          </a:p>
          <a:p>
            <a:pPr marL="685800" indent="-685800">
              <a:buFont typeface="Arial"/>
              <a:buChar char="•"/>
            </a:pPr>
            <a:r>
              <a:rPr lang="es-MX" sz="4800" dirty="0"/>
              <a:t>es </a:t>
            </a:r>
            <a:r>
              <a:rPr lang="es-MX" sz="4800" dirty="0">
                <a:solidFill>
                  <a:srgbClr val="FF0000"/>
                </a:solidFill>
              </a:rPr>
              <a:t>monocromática</a:t>
            </a:r>
            <a:endParaRPr lang="es-MX" sz="4800" i="1" dirty="0">
              <a:solidFill>
                <a:srgbClr val="FF0000"/>
              </a:solidFill>
            </a:endParaRPr>
          </a:p>
          <a:p>
            <a:pPr marL="685800" indent="-685800">
              <a:buFont typeface="Arial"/>
              <a:buChar char="•"/>
            </a:pPr>
            <a:r>
              <a:rPr lang="es-MX" sz="4800" dirty="0"/>
              <a:t>tiene </a:t>
            </a:r>
            <a:r>
              <a:rPr lang="es-MX" sz="4800" dirty="0">
                <a:solidFill>
                  <a:srgbClr val="FF0000"/>
                </a:solidFill>
              </a:rPr>
              <a:t>ondas “en pasos”</a:t>
            </a:r>
            <a:endParaRPr lang="es-MX" sz="4800" i="1" dirty="0">
              <a:solidFill>
                <a:srgbClr val="FF0000"/>
              </a:solidFill>
            </a:endParaRPr>
          </a:p>
        </p:txBody>
      </p:sp>
    </p:spTree>
    <p:extLst>
      <p:ext uri="{BB962C8B-B14F-4D97-AF65-F5344CB8AC3E}">
        <p14:creationId xmlns:p14="http://schemas.microsoft.com/office/powerpoint/2010/main" val="19133464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SEGURIDAD LASER</a:t>
            </a:r>
          </a:p>
        </p:txBody>
      </p:sp>
      <p:sp>
        <p:nvSpPr>
          <p:cNvPr id="3" name="Content Placeholder 2"/>
          <p:cNvSpPr>
            <a:spLocks noGrp="1"/>
          </p:cNvSpPr>
          <p:nvPr>
            <p:ph idx="1"/>
          </p:nvPr>
        </p:nvSpPr>
        <p:spPr/>
        <p:txBody>
          <a:bodyPr>
            <a:normAutofit/>
          </a:bodyPr>
          <a:lstStyle/>
          <a:p>
            <a:pPr marL="0" indent="0">
              <a:buNone/>
            </a:pPr>
            <a:r>
              <a:rPr lang="es-MX" dirty="0"/>
              <a:t>Cuando trabajes con un laser es muy importante ser cuidadoso para no dañar los ojos de nadie. Mantén el haz apuntando abajo, por debajo o a nivel de una mesa. Cada actividad dirán las reglas para el uso seguro del laser.</a:t>
            </a:r>
            <a:endParaRPr lang="es-MX" i="1" dirty="0"/>
          </a:p>
          <a:p>
            <a:pPr marL="0" indent="0">
              <a:buNone/>
            </a:pPr>
            <a:endParaRPr lang="en-US" dirty="0"/>
          </a:p>
        </p:txBody>
      </p:sp>
    </p:spTree>
    <p:extLst>
      <p:ext uri="{BB962C8B-B14F-4D97-AF65-F5344CB8AC3E}">
        <p14:creationId xmlns:p14="http://schemas.microsoft.com/office/powerpoint/2010/main" val="967752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MX" dirty="0"/>
              <a:t>Vocabulario</a:t>
            </a:r>
            <a:r>
              <a:rPr lang="en-US" dirty="0"/>
              <a:t> </a:t>
            </a:r>
          </a:p>
        </p:txBody>
      </p:sp>
      <p:sp>
        <p:nvSpPr>
          <p:cNvPr id="6" name="Content Placeholder 5"/>
          <p:cNvSpPr txBox="1">
            <a:spLocks noGrp="1"/>
          </p:cNvSpPr>
          <p:nvPr>
            <p:ph idx="1"/>
          </p:nvPr>
        </p:nvSpPr>
        <p:spPr>
          <a:xfrm>
            <a:off x="1023104" y="2382977"/>
            <a:ext cx="7249933" cy="5299913"/>
          </a:xfrm>
          <a:prstGeom prst="rect">
            <a:avLst/>
          </a:prstGeom>
          <a:noFill/>
        </p:spPr>
        <p:txBody>
          <a:bodyPr wrap="square" numCol="2" rtlCol="0">
            <a:spAutoFit/>
          </a:bodyPr>
          <a:lstStyle/>
          <a:p>
            <a:pPr marL="342900" indent="-342900">
              <a:buFont typeface="Arial"/>
              <a:buChar char="•"/>
            </a:pPr>
            <a:r>
              <a:rPr lang="es-MX" sz="3600" dirty="0"/>
              <a:t>Acrónimo</a:t>
            </a:r>
          </a:p>
          <a:p>
            <a:pPr marL="342900" indent="-342900">
              <a:buFont typeface="Arial"/>
              <a:buChar char="•"/>
            </a:pPr>
            <a:r>
              <a:rPr lang="es-MX" sz="3600" dirty="0"/>
              <a:t>Átomo</a:t>
            </a:r>
          </a:p>
          <a:p>
            <a:pPr marL="342900" indent="-342900">
              <a:buFont typeface="Arial"/>
              <a:buChar char="•"/>
            </a:pPr>
            <a:r>
              <a:rPr lang="es-MX" sz="3600" dirty="0"/>
              <a:t>Fotón</a:t>
            </a:r>
          </a:p>
          <a:p>
            <a:pPr marL="342900" indent="-342900">
              <a:buFont typeface="Arial"/>
              <a:buChar char="•"/>
            </a:pPr>
            <a:r>
              <a:rPr lang="es-MX" sz="3600" dirty="0"/>
              <a:t>LASER</a:t>
            </a:r>
          </a:p>
          <a:p>
            <a:pPr marL="342900" indent="-342900">
              <a:buFont typeface="Arial"/>
              <a:buChar char="•"/>
            </a:pPr>
            <a:endParaRPr lang="es-MX" sz="3600" dirty="0"/>
          </a:p>
          <a:p>
            <a:pPr marL="342900" indent="-342900">
              <a:buFont typeface="Arial"/>
              <a:buChar char="•"/>
            </a:pPr>
            <a:endParaRPr lang="es-MX" sz="3600" dirty="0"/>
          </a:p>
          <a:p>
            <a:pPr marL="342900" indent="-342900">
              <a:buFont typeface="Arial"/>
              <a:buChar char="•"/>
            </a:pPr>
            <a:endParaRPr lang="es-MX" sz="3600" dirty="0"/>
          </a:p>
          <a:p>
            <a:pPr marL="342900" indent="-342900">
              <a:buFont typeface="Arial"/>
              <a:buChar char="•"/>
            </a:pPr>
            <a:endParaRPr lang="es-MX" sz="3600" dirty="0"/>
          </a:p>
          <a:p>
            <a:pPr marL="342900" indent="-342900">
              <a:buFont typeface="Arial"/>
              <a:buChar char="•"/>
            </a:pPr>
            <a:r>
              <a:rPr lang="es-MX" sz="3600" dirty="0"/>
              <a:t>Diámetro</a:t>
            </a:r>
          </a:p>
          <a:p>
            <a:pPr marL="342900" indent="-342900">
              <a:buFont typeface="Arial"/>
              <a:buChar char="•"/>
            </a:pPr>
            <a:r>
              <a:rPr lang="es-MX" sz="3600" dirty="0"/>
              <a:t>Monocromático</a:t>
            </a:r>
          </a:p>
          <a:p>
            <a:pPr marL="342900" indent="-342900">
              <a:buFont typeface="Arial"/>
              <a:buChar char="•"/>
            </a:pPr>
            <a:r>
              <a:rPr lang="es-MX" sz="3600" dirty="0"/>
              <a:t>Divergente</a:t>
            </a:r>
          </a:p>
          <a:p>
            <a:pPr marL="342900" indent="-342900">
              <a:buFont typeface="Arial"/>
              <a:buChar char="•"/>
            </a:pPr>
            <a:r>
              <a:rPr lang="es-ES" sz="3600" dirty="0"/>
              <a:t>Interferometría Speckle</a:t>
            </a:r>
            <a:endParaRPr lang="es-MX" sz="3600" dirty="0"/>
          </a:p>
        </p:txBody>
      </p:sp>
    </p:spTree>
    <p:extLst>
      <p:ext uri="{BB962C8B-B14F-4D97-AF65-F5344CB8AC3E}">
        <p14:creationId xmlns:p14="http://schemas.microsoft.com/office/powerpoint/2010/main" val="2244942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a:t>
            </a:r>
          </a:p>
        </p:txBody>
      </p:sp>
      <p:sp>
        <p:nvSpPr>
          <p:cNvPr id="3" name="Content Placeholder 2"/>
          <p:cNvSpPr>
            <a:spLocks noGrp="1"/>
          </p:cNvSpPr>
          <p:nvPr>
            <p:ph idx="1"/>
          </p:nvPr>
        </p:nvSpPr>
        <p:spPr>
          <a:xfrm>
            <a:off x="457199" y="1600200"/>
            <a:ext cx="8510619" cy="4609487"/>
          </a:xfrm>
        </p:spPr>
        <p:txBody>
          <a:bodyPr>
            <a:normAutofit/>
          </a:bodyPr>
          <a:lstStyle/>
          <a:p>
            <a:pPr marL="0" indent="0">
              <a:buNone/>
            </a:pPr>
            <a:r>
              <a:rPr lang="es-MX" sz="3600" b="1" dirty="0">
                <a:solidFill>
                  <a:srgbClr val="FF0000"/>
                </a:solidFill>
              </a:rPr>
              <a:t>LASER</a:t>
            </a:r>
            <a:r>
              <a:rPr lang="es-MX" sz="3600" dirty="0">
                <a:solidFill>
                  <a:srgbClr val="000000"/>
                </a:solidFill>
              </a:rPr>
              <a:t> es un acrónimo</a:t>
            </a:r>
            <a:r>
              <a:rPr lang="es-MX" sz="3600" i="1" dirty="0">
                <a:solidFill>
                  <a:srgbClr val="000000"/>
                </a:solidFill>
              </a:rPr>
              <a:t>. </a:t>
            </a:r>
            <a:r>
              <a:rPr lang="es-MX" sz="3600" dirty="0">
                <a:solidFill>
                  <a:srgbClr val="000000"/>
                </a:solidFill>
              </a:rPr>
              <a:t>Es una palabra formada por letras de otras palabras que lo generan.</a:t>
            </a:r>
          </a:p>
          <a:p>
            <a:pPr marL="0" indent="0">
              <a:buNone/>
            </a:pPr>
            <a:r>
              <a:rPr lang="es-MX" sz="3600" dirty="0">
                <a:solidFill>
                  <a:srgbClr val="000000"/>
                </a:solidFill>
              </a:rPr>
              <a:t>En este caso, las palabras describen como esta hecha la luz del laser.</a:t>
            </a:r>
          </a:p>
          <a:p>
            <a:pPr marL="0" indent="0">
              <a:buNone/>
            </a:pPr>
            <a:endParaRPr lang="es-MX" sz="3600" dirty="0">
              <a:solidFill>
                <a:srgbClr val="000000"/>
              </a:solidFill>
            </a:endParaRPr>
          </a:p>
          <a:p>
            <a:pPr marL="0" indent="0">
              <a:buNone/>
            </a:pPr>
            <a:r>
              <a:rPr lang="es-MX" sz="3600" i="1" dirty="0">
                <a:solidFill>
                  <a:srgbClr val="000000"/>
                </a:solidFill>
              </a:rPr>
              <a:t>¿Qué otros acrónimos conoces?</a:t>
            </a:r>
          </a:p>
        </p:txBody>
      </p:sp>
    </p:spTree>
    <p:extLst>
      <p:ext uri="{BB962C8B-B14F-4D97-AF65-F5344CB8AC3E}">
        <p14:creationId xmlns:p14="http://schemas.microsoft.com/office/powerpoint/2010/main" val="21591085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LASER</a:t>
            </a:r>
          </a:p>
        </p:txBody>
      </p:sp>
      <p:sp>
        <p:nvSpPr>
          <p:cNvPr id="3" name="Content Placeholder 2"/>
          <p:cNvSpPr>
            <a:spLocks noGrp="1"/>
          </p:cNvSpPr>
          <p:nvPr>
            <p:ph idx="1"/>
          </p:nvPr>
        </p:nvSpPr>
        <p:spPr>
          <a:xfrm>
            <a:off x="457199" y="1600200"/>
            <a:ext cx="8510619" cy="4609487"/>
          </a:xfrm>
        </p:spPr>
        <p:txBody>
          <a:bodyPr>
            <a:normAutofit/>
          </a:bodyPr>
          <a:lstStyle/>
          <a:p>
            <a:pPr marL="0" indent="0">
              <a:buNone/>
            </a:pPr>
            <a:r>
              <a:rPr lang="en-US" sz="4800" b="1" dirty="0">
                <a:solidFill>
                  <a:srgbClr val="FF0000"/>
                </a:solidFill>
              </a:rPr>
              <a:t>LASER </a:t>
            </a:r>
            <a:r>
              <a:rPr lang="en-US" sz="4800" dirty="0"/>
              <a:t>significa:</a:t>
            </a:r>
          </a:p>
          <a:p>
            <a:pPr marL="1714500" lvl="4" indent="0">
              <a:buNone/>
            </a:pPr>
            <a:r>
              <a:rPr lang="en-US" sz="4000" b="1" dirty="0">
                <a:solidFill>
                  <a:srgbClr val="FF0000"/>
                </a:solidFill>
              </a:rPr>
              <a:t>L</a:t>
            </a:r>
            <a:r>
              <a:rPr lang="en-US" sz="4000" dirty="0">
                <a:solidFill>
                  <a:srgbClr val="000000"/>
                </a:solidFill>
              </a:rPr>
              <a:t>ight</a:t>
            </a:r>
          </a:p>
          <a:p>
            <a:pPr marL="1714500" lvl="4" indent="0">
              <a:buNone/>
            </a:pPr>
            <a:r>
              <a:rPr lang="en-US" sz="4000" b="1" dirty="0">
                <a:solidFill>
                  <a:srgbClr val="FF0000"/>
                </a:solidFill>
              </a:rPr>
              <a:t>A</a:t>
            </a:r>
            <a:r>
              <a:rPr lang="en-US" sz="4000" dirty="0">
                <a:solidFill>
                  <a:srgbClr val="000000"/>
                </a:solidFill>
              </a:rPr>
              <a:t>mplification by</a:t>
            </a:r>
          </a:p>
          <a:p>
            <a:pPr marL="1714500" lvl="4" indent="0">
              <a:buNone/>
            </a:pPr>
            <a:r>
              <a:rPr lang="en-US" sz="4000" b="1" dirty="0">
                <a:solidFill>
                  <a:srgbClr val="FF0000"/>
                </a:solidFill>
              </a:rPr>
              <a:t>S</a:t>
            </a:r>
            <a:r>
              <a:rPr lang="en-US" sz="4000" dirty="0">
                <a:solidFill>
                  <a:srgbClr val="000000"/>
                </a:solidFill>
              </a:rPr>
              <a:t>timulated</a:t>
            </a:r>
          </a:p>
          <a:p>
            <a:pPr marL="1714500" lvl="4" indent="0">
              <a:buNone/>
            </a:pPr>
            <a:r>
              <a:rPr lang="en-US" sz="4000" b="1" dirty="0">
                <a:solidFill>
                  <a:srgbClr val="FF0000"/>
                </a:solidFill>
              </a:rPr>
              <a:t>E</a:t>
            </a:r>
            <a:r>
              <a:rPr lang="en-US" sz="4000" dirty="0">
                <a:solidFill>
                  <a:srgbClr val="000000"/>
                </a:solidFill>
              </a:rPr>
              <a:t>mission of</a:t>
            </a:r>
          </a:p>
          <a:p>
            <a:pPr marL="1714500" lvl="4" indent="0">
              <a:buNone/>
            </a:pPr>
            <a:r>
              <a:rPr lang="en-US" sz="4000" b="1" dirty="0">
                <a:solidFill>
                  <a:srgbClr val="FF0000"/>
                </a:solidFill>
              </a:rPr>
              <a:t>R</a:t>
            </a:r>
            <a:r>
              <a:rPr lang="en-US" sz="4000" dirty="0">
                <a:solidFill>
                  <a:srgbClr val="000000"/>
                </a:solidFill>
              </a:rPr>
              <a:t>adiation</a:t>
            </a:r>
          </a:p>
          <a:p>
            <a:pPr marL="0" indent="0">
              <a:buNone/>
            </a:pPr>
            <a:endParaRPr lang="en-US" sz="3600" dirty="0">
              <a:solidFill>
                <a:srgbClr val="000000"/>
              </a:solidFill>
            </a:endParaRPr>
          </a:p>
        </p:txBody>
      </p:sp>
      <p:sp>
        <p:nvSpPr>
          <p:cNvPr id="4" name="TextBox 3"/>
          <p:cNvSpPr txBox="1"/>
          <p:nvPr/>
        </p:nvSpPr>
        <p:spPr>
          <a:xfrm rot="20074660">
            <a:off x="4691371" y="4878660"/>
            <a:ext cx="4281685" cy="830997"/>
          </a:xfrm>
          <a:prstGeom prst="rect">
            <a:avLst/>
          </a:prstGeom>
          <a:noFill/>
        </p:spPr>
        <p:txBody>
          <a:bodyPr wrap="none" rtlCol="0">
            <a:spAutoFit/>
          </a:bodyPr>
          <a:lstStyle/>
          <a:p>
            <a:r>
              <a:rPr lang="es-MX" sz="2400" dirty="0"/>
              <a:t>Amplificación de Luz por </a:t>
            </a:r>
          </a:p>
          <a:p>
            <a:r>
              <a:rPr lang="es-MX" sz="2400" dirty="0"/>
              <a:t>Emisión Estimulada de Radiación</a:t>
            </a:r>
          </a:p>
        </p:txBody>
      </p:sp>
    </p:spTree>
    <p:extLst>
      <p:ext uri="{BB962C8B-B14F-4D97-AF65-F5344CB8AC3E}">
        <p14:creationId xmlns:p14="http://schemas.microsoft.com/office/powerpoint/2010/main" val="13433384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miley Face 3"/>
          <p:cNvSpPr/>
          <p:nvPr/>
        </p:nvSpPr>
        <p:spPr>
          <a:xfrm>
            <a:off x="3825875" y="3079750"/>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 name="Oval Callout 5"/>
          <p:cNvSpPr/>
          <p:nvPr/>
        </p:nvSpPr>
        <p:spPr>
          <a:xfrm>
            <a:off x="5192612" y="1841500"/>
            <a:ext cx="3951388" cy="1238250"/>
          </a:xfrm>
          <a:prstGeom prst="wedgeEllipseCallout">
            <a:avLst>
              <a:gd name="adj1" fmla="val -50245"/>
              <a:gd name="adj2" fmla="val 75320"/>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200" dirty="0">
                <a:ln>
                  <a:solidFill>
                    <a:srgbClr val="000090"/>
                  </a:solidFill>
                </a:ln>
                <a:solidFill>
                  <a:srgbClr val="000090"/>
                </a:solidFill>
              </a:rPr>
              <a:t>¡Hola! </a:t>
            </a:r>
          </a:p>
          <a:p>
            <a:pPr algn="ctr"/>
            <a:r>
              <a:rPr lang="es-MX" sz="3200" dirty="0">
                <a:ln>
                  <a:solidFill>
                    <a:srgbClr val="000090"/>
                  </a:solidFill>
                </a:ln>
                <a:solidFill>
                  <a:srgbClr val="000090"/>
                </a:solidFill>
              </a:rPr>
              <a:t>¡Soy un ATOMO!*</a:t>
            </a:r>
          </a:p>
        </p:txBody>
      </p:sp>
      <p:sp>
        <p:nvSpPr>
          <p:cNvPr id="7" name="TextBox 6"/>
          <p:cNvSpPr txBox="1"/>
          <p:nvPr/>
        </p:nvSpPr>
        <p:spPr>
          <a:xfrm>
            <a:off x="1879546" y="4985328"/>
            <a:ext cx="5043432" cy="461665"/>
          </a:xfrm>
          <a:prstGeom prst="rect">
            <a:avLst/>
          </a:prstGeom>
          <a:noFill/>
          <a:ln>
            <a:solidFill>
              <a:srgbClr val="660934"/>
            </a:solidFill>
          </a:ln>
        </p:spPr>
        <p:txBody>
          <a:bodyPr wrap="none" rtlCol="0">
            <a:spAutoFit/>
          </a:bodyPr>
          <a:lstStyle/>
          <a:p>
            <a:r>
              <a:rPr lang="es-MX" sz="2400" dirty="0"/>
              <a:t>*¡Los átomos no se ven así realmente! </a:t>
            </a:r>
          </a:p>
        </p:txBody>
      </p:sp>
      <p:grpSp>
        <p:nvGrpSpPr>
          <p:cNvPr id="14" name="Group 13"/>
          <p:cNvGrpSpPr/>
          <p:nvPr/>
        </p:nvGrpSpPr>
        <p:grpSpPr>
          <a:xfrm>
            <a:off x="362376" y="3374722"/>
            <a:ext cx="1747671" cy="548628"/>
            <a:chOff x="1121649" y="2258714"/>
            <a:chExt cx="1747671" cy="548628"/>
          </a:xfrm>
        </p:grpSpPr>
        <p:grpSp>
          <p:nvGrpSpPr>
            <p:cNvPr id="5" name="Group 4"/>
            <p:cNvGrpSpPr/>
            <p:nvPr/>
          </p:nvGrpSpPr>
          <p:grpSpPr>
            <a:xfrm>
              <a:off x="1121649" y="2258714"/>
              <a:ext cx="1747671" cy="548628"/>
              <a:chOff x="1121649" y="2258714"/>
              <a:chExt cx="1747671" cy="548628"/>
            </a:xfrm>
          </p:grpSpPr>
          <p:grpSp>
            <p:nvGrpSpPr>
              <p:cNvPr id="8" name="Group 7"/>
              <p:cNvGrpSpPr/>
              <p:nvPr/>
            </p:nvGrpSpPr>
            <p:grpSpPr>
              <a:xfrm rot="21372069">
                <a:off x="1121649" y="2300795"/>
                <a:ext cx="1463080" cy="466530"/>
                <a:chOff x="3854302" y="495676"/>
                <a:chExt cx="3980750" cy="433150"/>
              </a:xfrm>
            </p:grpSpPr>
            <p:sp>
              <p:nvSpPr>
                <p:cNvPr id="9" name="Freeform 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0" name="Freeform 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11" name="Freeform 1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sp>
            <p:nvSpPr>
              <p:cNvPr id="2" name="Sun 1"/>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2" name="Oval 11"/>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13" name="Oval 12"/>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sp>
        <p:nvSpPr>
          <p:cNvPr id="15" name="Oval Callout 14"/>
          <p:cNvSpPr/>
          <p:nvPr/>
        </p:nvSpPr>
        <p:spPr>
          <a:xfrm>
            <a:off x="115463" y="1026215"/>
            <a:ext cx="5082011" cy="1831285"/>
          </a:xfrm>
          <a:prstGeom prst="wedgeEllipseCallout">
            <a:avLst>
              <a:gd name="adj1" fmla="val -14734"/>
              <a:gd name="adj2" fmla="val 76608"/>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3200" dirty="0">
                <a:ln>
                  <a:solidFill>
                    <a:srgbClr val="000090"/>
                  </a:solidFill>
                </a:ln>
                <a:solidFill>
                  <a:srgbClr val="000090"/>
                </a:solidFill>
              </a:rPr>
              <a:t>Y yo soy un FOTON** – una pequeña porción de luz</a:t>
            </a:r>
          </a:p>
        </p:txBody>
      </p:sp>
      <p:sp>
        <p:nvSpPr>
          <p:cNvPr id="16" name="TextBox 15"/>
          <p:cNvSpPr txBox="1"/>
          <p:nvPr/>
        </p:nvSpPr>
        <p:spPr>
          <a:xfrm>
            <a:off x="4695482" y="5555137"/>
            <a:ext cx="3150863" cy="461665"/>
          </a:xfrm>
          <a:prstGeom prst="rect">
            <a:avLst/>
          </a:prstGeom>
          <a:noFill/>
          <a:ln>
            <a:solidFill>
              <a:srgbClr val="660934"/>
            </a:solidFill>
          </a:ln>
        </p:spPr>
        <p:txBody>
          <a:bodyPr wrap="none" rtlCol="0">
            <a:spAutoFit/>
          </a:bodyPr>
          <a:lstStyle/>
          <a:p>
            <a:r>
              <a:rPr lang="es-MX" sz="2400" dirty="0"/>
              <a:t>**Tampoco los fotones.</a:t>
            </a:r>
          </a:p>
        </p:txBody>
      </p:sp>
      <p:sp>
        <p:nvSpPr>
          <p:cNvPr id="19" name="TextBox 18"/>
          <p:cNvSpPr txBox="1"/>
          <p:nvPr/>
        </p:nvSpPr>
        <p:spPr>
          <a:xfrm>
            <a:off x="3016355" y="176411"/>
            <a:ext cx="5967631" cy="584776"/>
          </a:xfrm>
          <a:prstGeom prst="rect">
            <a:avLst/>
          </a:prstGeom>
          <a:noFill/>
        </p:spPr>
        <p:txBody>
          <a:bodyPr wrap="square" rtlCol="0">
            <a:spAutoFit/>
          </a:bodyPr>
          <a:lstStyle/>
          <a:p>
            <a:r>
              <a:rPr lang="en-US" sz="3200" dirty="0"/>
              <a:t>¿COMO FUNCIONAN?</a:t>
            </a:r>
          </a:p>
        </p:txBody>
      </p:sp>
    </p:spTree>
    <p:extLst>
      <p:ext uri="{BB962C8B-B14F-4D97-AF65-F5344CB8AC3E}">
        <p14:creationId xmlns:p14="http://schemas.microsoft.com/office/powerpoint/2010/main" val="3365944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987598" y="4934756"/>
            <a:ext cx="7216775" cy="1752600"/>
          </a:xfrm>
          <a:prstGeom prst="rect">
            <a:avLst/>
          </a:prstGeom>
        </p:spPr>
        <p:txBody>
          <a:bodyPr/>
          <a:lstStyle/>
          <a:p>
            <a:r>
              <a:rPr lang="es-MX" dirty="0">
                <a:solidFill>
                  <a:srgbClr val="000000"/>
                </a:solidFill>
              </a:rPr>
              <a:t>Algunas veces, cuando los átomos obtienen energía extra del calor o electricidad. Decimos que están </a:t>
            </a:r>
            <a:r>
              <a:rPr lang="es-MX" b="1" dirty="0">
                <a:solidFill>
                  <a:srgbClr val="000000"/>
                </a:solidFill>
              </a:rPr>
              <a:t>excitados.</a:t>
            </a:r>
          </a:p>
        </p:txBody>
      </p:sp>
      <p:sp>
        <p:nvSpPr>
          <p:cNvPr id="5" name="Smiley Face 4"/>
          <p:cNvSpPr/>
          <p:nvPr/>
        </p:nvSpPr>
        <p:spPr>
          <a:xfrm>
            <a:off x="777875" y="3456793"/>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Smiley Face 6"/>
          <p:cNvSpPr/>
          <p:nvPr/>
        </p:nvSpPr>
        <p:spPr>
          <a:xfrm>
            <a:off x="7407275" y="3456793"/>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Smiley Face 24"/>
          <p:cNvSpPr/>
          <p:nvPr/>
        </p:nvSpPr>
        <p:spPr>
          <a:xfrm>
            <a:off x="2562225" y="3456793"/>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Smiley Face 25"/>
          <p:cNvSpPr/>
          <p:nvPr/>
        </p:nvSpPr>
        <p:spPr>
          <a:xfrm>
            <a:off x="4346575" y="3456793"/>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miley Face 26"/>
          <p:cNvSpPr/>
          <p:nvPr/>
        </p:nvSpPr>
        <p:spPr>
          <a:xfrm>
            <a:off x="5832475" y="3456793"/>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8" name="Lightning Bolt 27"/>
          <p:cNvSpPr/>
          <p:nvPr/>
        </p:nvSpPr>
        <p:spPr>
          <a:xfrm rot="18990751">
            <a:off x="2803524" y="3577802"/>
            <a:ext cx="1619250" cy="78740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Lightning Bolt 28"/>
          <p:cNvSpPr/>
          <p:nvPr/>
        </p:nvSpPr>
        <p:spPr>
          <a:xfrm rot="7103643">
            <a:off x="4041277" y="3937390"/>
            <a:ext cx="1619250" cy="78740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 name="Group 12"/>
          <p:cNvGrpSpPr/>
          <p:nvPr/>
        </p:nvGrpSpPr>
        <p:grpSpPr>
          <a:xfrm>
            <a:off x="1206500" y="1285875"/>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grpSp>
        <p:nvGrpSpPr>
          <p:cNvPr id="14" name="Group 13"/>
          <p:cNvGrpSpPr/>
          <p:nvPr/>
        </p:nvGrpSpPr>
        <p:grpSpPr>
          <a:xfrm>
            <a:off x="3248025" y="1514729"/>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grpSp>
        <p:nvGrpSpPr>
          <p:cNvPr id="19" name="Group 18"/>
          <p:cNvGrpSpPr/>
          <p:nvPr/>
        </p:nvGrpSpPr>
        <p:grpSpPr>
          <a:xfrm>
            <a:off x="5403264" y="1422400"/>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sp>
        <p:nvSpPr>
          <p:cNvPr id="31" name="Lightning Bolt 30"/>
          <p:cNvSpPr/>
          <p:nvPr/>
        </p:nvSpPr>
        <p:spPr>
          <a:xfrm rot="11039444">
            <a:off x="5635662" y="3512184"/>
            <a:ext cx="1619250" cy="78740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47" name="Group 46"/>
          <p:cNvGrpSpPr/>
          <p:nvPr/>
        </p:nvGrpSpPr>
        <p:grpSpPr>
          <a:xfrm>
            <a:off x="777875" y="90814"/>
            <a:ext cx="7392458" cy="1407708"/>
            <a:chOff x="777875" y="102181"/>
            <a:chExt cx="7392458" cy="1170291"/>
          </a:xfrm>
        </p:grpSpPr>
        <p:sp>
          <p:nvSpPr>
            <p:cNvPr id="36" name="Isosceles Triangle 35"/>
            <p:cNvSpPr/>
            <p:nvPr/>
          </p:nvSpPr>
          <p:spPr>
            <a:xfrm rot="14799484">
              <a:off x="2435936" y="781895"/>
              <a:ext cx="454618" cy="509558"/>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endParaRPr>
            </a:p>
          </p:txBody>
        </p:sp>
        <p:sp>
          <p:nvSpPr>
            <p:cNvPr id="34" name="Isosceles Triangle 33"/>
            <p:cNvSpPr/>
            <p:nvPr/>
          </p:nvSpPr>
          <p:spPr>
            <a:xfrm rot="10800000">
              <a:off x="5034255" y="843847"/>
              <a:ext cx="540459" cy="428625"/>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endParaRPr>
            </a:p>
          </p:txBody>
        </p:sp>
        <p:sp>
          <p:nvSpPr>
            <p:cNvPr id="33" name="Oval Callout 32"/>
            <p:cNvSpPr/>
            <p:nvPr/>
          </p:nvSpPr>
          <p:spPr>
            <a:xfrm>
              <a:off x="777875" y="102181"/>
              <a:ext cx="7392458" cy="961444"/>
            </a:xfrm>
            <a:prstGeom prst="wedgeEllipseCallout">
              <a:avLst>
                <a:gd name="adj1" fmla="val -6820"/>
                <a:gd name="adj2" fmla="val 69963"/>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800" dirty="0">
                  <a:ln>
                    <a:solidFill>
                      <a:srgbClr val="000090"/>
                    </a:solidFill>
                  </a:ln>
                  <a:solidFill>
                    <a:srgbClr val="000090"/>
                  </a:solidFill>
                </a:rPr>
                <a:t>¡Estamos excitados!</a:t>
              </a:r>
            </a:p>
            <a:p>
              <a:pPr algn="ctr"/>
              <a:r>
                <a:rPr lang="es-MX" sz="2800" dirty="0">
                  <a:ln>
                    <a:solidFill>
                      <a:srgbClr val="000090"/>
                    </a:solidFill>
                  </a:ln>
                  <a:solidFill>
                    <a:srgbClr val="000090"/>
                  </a:solidFill>
                </a:rPr>
                <a:t>¡Podrías decir que estamos llenos de ENERGIA!</a:t>
              </a:r>
            </a:p>
          </p:txBody>
        </p:sp>
      </p:grpSp>
    </p:spTree>
    <p:extLst>
      <p:ext uri="{BB962C8B-B14F-4D97-AF65-F5344CB8AC3E}">
        <p14:creationId xmlns:p14="http://schemas.microsoft.com/office/powerpoint/2010/main" val="2449683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subTnLst>
                                    <p:set>
                                      <p:cBhvr override="childStyle">
                                        <p:cTn dur="1" fill="hold" display="0" masterRel="sameClick" afterEffect="1">
                                          <p:stCondLst>
                                            <p:cond evt="end" delay="0">
                                              <p:tn val="5"/>
                                            </p:cond>
                                          </p:stCondLst>
                                        </p:cTn>
                                        <p:tgtEl>
                                          <p:spTgt spid="28"/>
                                        </p:tgtEl>
                                        <p:attrNameLst>
                                          <p:attrName>style.visibility</p:attrName>
                                        </p:attrNameLst>
                                      </p:cBhvr>
                                      <p:to>
                                        <p:strVal val="hidden"/>
                                      </p:to>
                                    </p:set>
                                  </p:subTnLst>
                                </p:cTn>
                              </p:par>
                              <p:par>
                                <p:cTn id="9" presetID="2" presetClass="entr" presetSubtype="3"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subTnLst>
                                    <p:set>
                                      <p:cBhvr override="childStyle">
                                        <p:cTn dur="1" fill="hold" display="0" masterRel="sameClick" afterEffect="1">
                                          <p:stCondLst>
                                            <p:cond evt="end" delay="0">
                                              <p:tn val="9"/>
                                            </p:cond>
                                          </p:stCondLst>
                                        </p:cTn>
                                        <p:tgtEl>
                                          <p:spTgt spid="29"/>
                                        </p:tgtEl>
                                        <p:attrNameLst>
                                          <p:attrName>style.visibility</p:attrName>
                                        </p:attrNameLst>
                                      </p:cBhvr>
                                      <p:to>
                                        <p:strVal val="hidden"/>
                                      </p:to>
                                    </p:set>
                                  </p:subTnLst>
                                </p:cTn>
                              </p:par>
                              <p:par>
                                <p:cTn id="13" presetID="2" presetClass="entr" presetSubtype="6"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subTnLst>
                                    <p:set>
                                      <p:cBhvr override="childStyle">
                                        <p:cTn dur="1" fill="hold" display="0" masterRel="sameClick" afterEffect="1">
                                          <p:stCondLst>
                                            <p:cond evt="end" delay="0">
                                              <p:tn val="13"/>
                                            </p:cond>
                                          </p:stCondLst>
                                        </p:cTn>
                                        <p:tgtEl>
                                          <p:spTgt spid="31"/>
                                        </p:tgtEl>
                                        <p:attrNameLst>
                                          <p:attrName>style.visibility</p:attrName>
                                        </p:attrNameLst>
                                      </p:cBhvr>
                                      <p:to>
                                        <p:strVal val="hidden"/>
                                      </p:to>
                                    </p:set>
                                  </p:subTnLst>
                                </p:cTn>
                              </p:par>
                            </p:childTnLst>
                          </p:cTn>
                        </p:par>
                        <p:par>
                          <p:cTn id="17" fill="hold">
                            <p:stCondLst>
                              <p:cond delay="500"/>
                            </p:stCondLst>
                            <p:childTnLst>
                              <p:par>
                                <p:cTn id="18" presetID="0" presetClass="path" presetSubtype="0" accel="50000" fill="hold" grpId="0" nodeType="afterEffect">
                                  <p:stCondLst>
                                    <p:cond delay="0"/>
                                  </p:stCondLst>
                                  <p:childTnLst>
                                    <p:animMotion origin="layout" path="M -4.44444E-6 3.7037E-7 L -0.14236 -0.33334 " pathEditMode="relative" ptsTypes="AA">
                                      <p:cBhvr>
                                        <p:cTn id="19" dur="1000" fill="hold"/>
                                        <p:tgtEl>
                                          <p:spTgt spid="25"/>
                                        </p:tgtEl>
                                        <p:attrNameLst>
                                          <p:attrName>ppt_x</p:attrName>
                                          <p:attrName>ppt_y</p:attrName>
                                        </p:attrNameLst>
                                      </p:cBhvr>
                                    </p:animMotion>
                                  </p:childTnLst>
                                  <p:subTnLst>
                                    <p:set>
                                      <p:cBhvr override="childStyle">
                                        <p:cTn dur="1" fill="hold" display="0" masterRel="sameClick" afterEffect="1">
                                          <p:stCondLst>
                                            <p:cond evt="end" delay="0">
                                              <p:tn val="18"/>
                                            </p:cond>
                                          </p:stCondLst>
                                        </p:cTn>
                                        <p:tgtEl>
                                          <p:spTgt spid="25"/>
                                        </p:tgtEl>
                                        <p:attrNameLst>
                                          <p:attrName>style.visibility</p:attrName>
                                        </p:attrNameLst>
                                      </p:cBhvr>
                                      <p:to>
                                        <p:strVal val="hidden"/>
                                      </p:to>
                                    </p:set>
                                  </p:subTnLst>
                                </p:cTn>
                              </p:par>
                              <p:par>
                                <p:cTn id="20" presetID="0" presetClass="path" presetSubtype="0" accel="50000" fill="hold" grpId="0" nodeType="withEffect">
                                  <p:stCondLst>
                                    <p:cond delay="0"/>
                                  </p:stCondLst>
                                  <p:childTnLst>
                                    <p:animMotion origin="layout" path="M 2.77778E-6 1.48148E-6 L -0.11459 -0.29097 " pathEditMode="relative" rAng="0" ptsTypes="AA">
                                      <p:cBhvr>
                                        <p:cTn id="21" dur="1000" fill="hold"/>
                                        <p:tgtEl>
                                          <p:spTgt spid="26"/>
                                        </p:tgtEl>
                                        <p:attrNameLst>
                                          <p:attrName>ppt_x</p:attrName>
                                          <p:attrName>ppt_y</p:attrName>
                                        </p:attrNameLst>
                                      </p:cBhvr>
                                      <p:rCtr x="-5729" y="-14560"/>
                                    </p:animMotion>
                                  </p:childTnLst>
                                  <p:subTnLst>
                                    <p:set>
                                      <p:cBhvr override="childStyle">
                                        <p:cTn dur="1" fill="hold" display="0" masterRel="sameClick" afterEffect="1">
                                          <p:stCondLst>
                                            <p:cond evt="end" delay="0">
                                              <p:tn val="20"/>
                                            </p:cond>
                                          </p:stCondLst>
                                        </p:cTn>
                                        <p:tgtEl>
                                          <p:spTgt spid="26"/>
                                        </p:tgtEl>
                                        <p:attrNameLst>
                                          <p:attrName>style.visibility</p:attrName>
                                        </p:attrNameLst>
                                      </p:cBhvr>
                                      <p:to>
                                        <p:strVal val="hidden"/>
                                      </p:to>
                                    </p:set>
                                  </p:subTnLst>
                                </p:cTn>
                              </p:par>
                              <p:par>
                                <p:cTn id="22" presetID="0" presetClass="path" presetSubtype="0" accel="50000" fill="hold" grpId="0" nodeType="withEffect">
                                  <p:stCondLst>
                                    <p:cond delay="0"/>
                                  </p:stCondLst>
                                  <p:childTnLst>
                                    <p:animMotion origin="layout" path="M 2.77778E-6 1.48148E-6 L -0.0441 -0.33333 " pathEditMode="relative" rAng="0" ptsTypes="AA">
                                      <p:cBhvr>
                                        <p:cTn id="23" dur="1000" fill="hold"/>
                                        <p:tgtEl>
                                          <p:spTgt spid="27"/>
                                        </p:tgtEl>
                                        <p:attrNameLst>
                                          <p:attrName>ppt_x</p:attrName>
                                          <p:attrName>ppt_y</p:attrName>
                                        </p:attrNameLst>
                                      </p:cBhvr>
                                      <p:rCtr x="-2205" y="-16667"/>
                                    </p:animMotion>
                                  </p:childTnLst>
                                  <p:subTnLst>
                                    <p:set>
                                      <p:cBhvr override="childStyle">
                                        <p:cTn dur="1" fill="hold" display="0" masterRel="sameClick" afterEffect="1">
                                          <p:stCondLst>
                                            <p:cond evt="end" delay="0">
                                              <p:tn val="22"/>
                                            </p:cond>
                                          </p:stCondLst>
                                        </p:cTn>
                                        <p:tgtEl>
                                          <p:spTgt spid="27"/>
                                        </p:tgtEl>
                                        <p:attrNameLst>
                                          <p:attrName>style.visibility</p:attrName>
                                        </p:attrNameLst>
                                      </p:cBhvr>
                                      <p:to>
                                        <p:strVal val="hidden"/>
                                      </p:to>
                                    </p:set>
                                  </p:subTnLst>
                                </p:cTn>
                              </p:par>
                            </p:childTnLst>
                          </p:cTn>
                        </p:par>
                        <p:par>
                          <p:cTn id="24" fill="hold">
                            <p:stCondLst>
                              <p:cond delay="1500"/>
                            </p:stCondLst>
                            <p:childTnLst>
                              <p:par>
                                <p:cTn id="25" presetID="1"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par>
                          <p:cTn id="27" fill="hold">
                            <p:stCondLst>
                              <p:cond delay="1500"/>
                            </p:stCondLst>
                            <p:childTnLst>
                              <p:par>
                                <p:cTn id="28" presetID="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childTnLst>
                          </p:cTn>
                        </p:par>
                        <p:par>
                          <p:cTn id="30" fill="hold">
                            <p:stCondLst>
                              <p:cond delay="1500"/>
                            </p:stCondLst>
                            <p:childTnLst>
                              <p:par>
                                <p:cTn id="31" presetID="1"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par>
                          <p:cTn id="33" fill="hold">
                            <p:stCondLst>
                              <p:cond delay="1500"/>
                            </p:stCondLst>
                            <p:childTnLst>
                              <p:par>
                                <p:cTn id="34" presetID="1" presetClass="entr" presetSubtype="0"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703263" y="5441950"/>
            <a:ext cx="8440737" cy="1752600"/>
          </a:xfrm>
          <a:prstGeom prst="rect">
            <a:avLst/>
          </a:prstGeom>
        </p:spPr>
        <p:txBody>
          <a:bodyPr/>
          <a:lstStyle/>
          <a:p>
            <a:r>
              <a:rPr lang="es-MX" dirty="0">
                <a:solidFill>
                  <a:srgbClr val="000000"/>
                </a:solidFill>
              </a:rPr>
              <a:t>Usualmente los átomos liberan la energía extra rápidamente. Algunas veces esa energía es en forma de luz.</a:t>
            </a:r>
          </a:p>
        </p:txBody>
      </p:sp>
      <p:grpSp>
        <p:nvGrpSpPr>
          <p:cNvPr id="13" name="Group 12"/>
          <p:cNvGrpSpPr/>
          <p:nvPr/>
        </p:nvGrpSpPr>
        <p:grpSpPr>
          <a:xfrm>
            <a:off x="1206500" y="1222416"/>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grpSp>
        <p:nvGrpSpPr>
          <p:cNvPr id="14" name="Group 13"/>
          <p:cNvGrpSpPr/>
          <p:nvPr/>
        </p:nvGrpSpPr>
        <p:grpSpPr>
          <a:xfrm>
            <a:off x="3248025" y="1451270"/>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grpSp>
        <p:nvGrpSpPr>
          <p:cNvPr id="19" name="Group 18"/>
          <p:cNvGrpSpPr/>
          <p:nvPr/>
        </p:nvGrpSpPr>
        <p:grpSpPr>
          <a:xfrm>
            <a:off x="5289550" y="1225591"/>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solidFill>
                  <a:srgbClr val="4A452A"/>
                </a:solidFill>
              </a:endParaRPr>
            </a:p>
          </p:txBody>
        </p:sp>
      </p:grpSp>
      <p:sp>
        <p:nvSpPr>
          <p:cNvPr id="5" name="Smiley Face 4"/>
          <p:cNvSpPr/>
          <p:nvPr/>
        </p:nvSpPr>
        <p:spPr>
          <a:xfrm>
            <a:off x="7778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Smiley Face 6"/>
          <p:cNvSpPr/>
          <p:nvPr/>
        </p:nvSpPr>
        <p:spPr>
          <a:xfrm>
            <a:off x="74072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Smiley Face 24"/>
          <p:cNvSpPr/>
          <p:nvPr/>
        </p:nvSpPr>
        <p:spPr>
          <a:xfrm>
            <a:off x="256222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6" name="Smiley Face 25"/>
          <p:cNvSpPr/>
          <p:nvPr/>
        </p:nvSpPr>
        <p:spPr>
          <a:xfrm>
            <a:off x="43465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 name="Smiley Face 26"/>
          <p:cNvSpPr/>
          <p:nvPr/>
        </p:nvSpPr>
        <p:spPr>
          <a:xfrm>
            <a:off x="58324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49" name="Group 48"/>
          <p:cNvGrpSpPr/>
          <p:nvPr/>
        </p:nvGrpSpPr>
        <p:grpSpPr>
          <a:xfrm>
            <a:off x="2130776" y="2203039"/>
            <a:ext cx="6207498" cy="1364870"/>
            <a:chOff x="2264507" y="93760"/>
            <a:chExt cx="4091061" cy="1364870"/>
          </a:xfrm>
        </p:grpSpPr>
        <p:sp>
          <p:nvSpPr>
            <p:cNvPr id="59" name="Isosceles Triangle 58"/>
            <p:cNvSpPr/>
            <p:nvPr/>
          </p:nvSpPr>
          <p:spPr>
            <a:xfrm rot="9956368" flipH="1">
              <a:off x="4788293" y="685461"/>
              <a:ext cx="299617" cy="773169"/>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endParaRPr>
            </a:p>
          </p:txBody>
        </p:sp>
        <p:sp>
          <p:nvSpPr>
            <p:cNvPr id="50" name="Isosceles Triangle 49"/>
            <p:cNvSpPr/>
            <p:nvPr/>
          </p:nvSpPr>
          <p:spPr>
            <a:xfrm rot="14799484">
              <a:off x="2869468" y="800423"/>
              <a:ext cx="454618" cy="509558"/>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n>
                  <a:solidFill>
                    <a:srgbClr val="FF0000"/>
                  </a:solidFill>
                </a:ln>
              </a:endParaRPr>
            </a:p>
          </p:txBody>
        </p:sp>
        <p:sp>
          <p:nvSpPr>
            <p:cNvPr id="52" name="Oval Callout 51"/>
            <p:cNvSpPr/>
            <p:nvPr/>
          </p:nvSpPr>
          <p:spPr>
            <a:xfrm>
              <a:off x="2264507" y="93760"/>
              <a:ext cx="4091061" cy="961444"/>
            </a:xfrm>
            <a:prstGeom prst="wedgeEllipseCallout">
              <a:avLst>
                <a:gd name="adj1" fmla="val -4774"/>
                <a:gd name="adj2" fmla="val 8464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s-MX" sz="2800" dirty="0">
                  <a:ln>
                    <a:solidFill>
                      <a:srgbClr val="000090"/>
                    </a:solidFill>
                  </a:ln>
                  <a:solidFill>
                    <a:srgbClr val="000090"/>
                  </a:solidFill>
                </a:rPr>
                <a:t>AHHHHH!!</a:t>
              </a:r>
            </a:p>
            <a:p>
              <a:pPr algn="ctr"/>
              <a:r>
                <a:rPr lang="es-MX" sz="2800" dirty="0">
                  <a:ln>
                    <a:solidFill>
                      <a:srgbClr val="000090"/>
                    </a:solidFill>
                  </a:ln>
                  <a:solidFill>
                    <a:srgbClr val="000090"/>
                  </a:solidFill>
                </a:rPr>
                <a:t>¡Es agradable volver aquí abajo!</a:t>
              </a:r>
            </a:p>
          </p:txBody>
        </p:sp>
      </p:grpSp>
      <p:grpSp>
        <p:nvGrpSpPr>
          <p:cNvPr id="6" name="Group 5"/>
          <p:cNvGrpSpPr/>
          <p:nvPr/>
        </p:nvGrpSpPr>
        <p:grpSpPr>
          <a:xfrm>
            <a:off x="675871" y="3814935"/>
            <a:ext cx="2111143" cy="1028327"/>
            <a:chOff x="1472067" y="2818055"/>
            <a:chExt cx="2111143" cy="1028327"/>
          </a:xfrm>
        </p:grpSpPr>
        <p:grpSp>
          <p:nvGrpSpPr>
            <p:cNvPr id="42" name="Group 41"/>
            <p:cNvGrpSpPr/>
            <p:nvPr/>
          </p:nvGrpSpPr>
          <p:grpSpPr>
            <a:xfrm rot="8945814">
              <a:off x="1623791" y="2818055"/>
              <a:ext cx="1959419"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62" name="Group 61"/>
            <p:cNvGrpSpPr/>
            <p:nvPr/>
          </p:nvGrpSpPr>
          <p:grpSpPr>
            <a:xfrm>
              <a:off x="1472067" y="3297754"/>
              <a:ext cx="522519" cy="548628"/>
              <a:chOff x="1587528" y="3374722"/>
              <a:chExt cx="522519" cy="548628"/>
            </a:xfrm>
          </p:grpSpPr>
          <p:sp>
            <p:nvSpPr>
              <p:cNvPr id="63" name="Sun 62"/>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Oval 63"/>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65" name="Oval 64"/>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8" name="Group 7"/>
          <p:cNvGrpSpPr/>
          <p:nvPr/>
        </p:nvGrpSpPr>
        <p:grpSpPr>
          <a:xfrm>
            <a:off x="6545856" y="2229406"/>
            <a:ext cx="1077506" cy="1724089"/>
            <a:chOff x="6691065" y="1911868"/>
            <a:chExt cx="1077506" cy="1724089"/>
          </a:xfrm>
        </p:grpSpPr>
        <p:grpSp>
          <p:nvGrpSpPr>
            <p:cNvPr id="55" name="Group 54"/>
            <p:cNvGrpSpPr/>
            <p:nvPr/>
          </p:nvGrpSpPr>
          <p:grpSpPr>
            <a:xfrm rot="18445473">
              <a:off x="6051997" y="2563739"/>
              <a:ext cx="1711286" cy="433150"/>
              <a:chOff x="3854302" y="495676"/>
              <a:chExt cx="3980750" cy="433150"/>
            </a:xfrm>
          </p:grpSpPr>
          <p:sp>
            <p:nvSpPr>
              <p:cNvPr id="56" name="Freeform 55"/>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7" name="Freeform 5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8" name="Freeform 5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66" name="Group 65"/>
            <p:cNvGrpSpPr/>
            <p:nvPr/>
          </p:nvGrpSpPr>
          <p:grpSpPr>
            <a:xfrm>
              <a:off x="7246052" y="1911868"/>
              <a:ext cx="522519" cy="548628"/>
              <a:chOff x="1587528" y="3374722"/>
              <a:chExt cx="522519" cy="548628"/>
            </a:xfrm>
          </p:grpSpPr>
          <p:sp>
            <p:nvSpPr>
              <p:cNvPr id="67" name="Sun 66"/>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8" name="Oval 67"/>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69" name="Oval 68"/>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9" name="Group 8"/>
          <p:cNvGrpSpPr/>
          <p:nvPr/>
        </p:nvGrpSpPr>
        <p:grpSpPr>
          <a:xfrm>
            <a:off x="5177114" y="3939333"/>
            <a:ext cx="2077086" cy="987504"/>
            <a:chOff x="4138571" y="2796449"/>
            <a:chExt cx="2077086" cy="987504"/>
          </a:xfrm>
        </p:grpSpPr>
        <p:grpSp>
          <p:nvGrpSpPr>
            <p:cNvPr id="38" name="Group 37"/>
            <p:cNvGrpSpPr/>
            <p:nvPr/>
          </p:nvGrpSpPr>
          <p:grpSpPr>
            <a:xfrm rot="1621324">
              <a:off x="4138571" y="2796449"/>
              <a:ext cx="1959419" cy="466530"/>
              <a:chOff x="3854302" y="495676"/>
              <a:chExt cx="3980750" cy="433150"/>
            </a:xfrm>
          </p:grpSpPr>
          <p:sp>
            <p:nvSpPr>
              <p:cNvPr id="39" name="Freeform 3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0" name="Freeform 3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70" name="Group 69"/>
            <p:cNvGrpSpPr/>
            <p:nvPr/>
          </p:nvGrpSpPr>
          <p:grpSpPr>
            <a:xfrm>
              <a:off x="5693138" y="3235325"/>
              <a:ext cx="522519" cy="548628"/>
              <a:chOff x="1587528" y="3374722"/>
              <a:chExt cx="522519" cy="548628"/>
            </a:xfrm>
          </p:grpSpPr>
          <p:sp>
            <p:nvSpPr>
              <p:cNvPr id="71" name="Sun 70"/>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Oval 71"/>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73" name="Oval 72"/>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spTree>
    <p:extLst>
      <p:ext uri="{BB962C8B-B14F-4D97-AF65-F5344CB8AC3E}">
        <p14:creationId xmlns:p14="http://schemas.microsoft.com/office/powerpoint/2010/main" val="105630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3.33333E-6 0 L 0.14514 0.35579 " pathEditMode="relative" rAng="0" ptsTypes="AA">
                                      <p:cBhvr>
                                        <p:cTn id="6" dur="500" fill="hold"/>
                                        <p:tgtEl>
                                          <p:spTgt spid="13"/>
                                        </p:tgtEl>
                                        <p:attrNameLst>
                                          <p:attrName>ppt_x</p:attrName>
                                          <p:attrName>ppt_y</p:attrName>
                                        </p:attrNameLst>
                                      </p:cBhvr>
                                      <p:rCtr x="7257" y="17778"/>
                                    </p:animMotion>
                                  </p:childTnLst>
                                  <p:subTnLst>
                                    <p:set>
                                      <p:cBhvr override="childStyle">
                                        <p:cTn dur="1" fill="hold" display="0" masterRel="sameClick" afterEffect="1">
                                          <p:stCondLst>
                                            <p:cond evt="end" delay="0">
                                              <p:tn val="5"/>
                                            </p:cond>
                                          </p:stCondLst>
                                        </p:cTn>
                                        <p:tgtEl>
                                          <p:spTgt spid="13"/>
                                        </p:tgtEl>
                                        <p:attrNameLst>
                                          <p:attrName>style.visibility</p:attrName>
                                        </p:attrNameLst>
                                      </p:cBhvr>
                                      <p:to>
                                        <p:strVal val="hidden"/>
                                      </p:to>
                                    </p:set>
                                  </p:sub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0"/>
                                          </p:stCondLst>
                                        </p:cTn>
                                        <p:tgtEl>
                                          <p:spTgt spid="2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par>
                          <p:cTn id="12" fill="hold">
                            <p:stCondLst>
                              <p:cond delay="500"/>
                            </p:stCondLst>
                            <p:childTnLst>
                              <p:par>
                                <p:cTn id="13" presetID="0" presetClass="path" presetSubtype="0" fill="hold" nodeType="afterEffect">
                                  <p:stCondLst>
                                    <p:cond delay="0"/>
                                  </p:stCondLst>
                                  <p:childTnLst>
                                    <p:animMotion origin="layout" path="M -0.01405 -0.01873 L -0.37921 0.31923 " pathEditMode="relative" rAng="0" ptsTypes="AA">
                                      <p:cBhvr>
                                        <p:cTn id="14" dur="1000" fill="hold"/>
                                        <p:tgtEl>
                                          <p:spTgt spid="6"/>
                                        </p:tgtEl>
                                        <p:attrNameLst>
                                          <p:attrName>ppt_x</p:attrName>
                                          <p:attrName>ppt_y</p:attrName>
                                        </p:attrNameLst>
                                      </p:cBhvr>
                                      <p:rCtr x="-18258" y="16886"/>
                                    </p:animMotion>
                                  </p:childTnLst>
                                </p:cTn>
                              </p:par>
                            </p:childTnLst>
                          </p:cTn>
                        </p:par>
                        <p:par>
                          <p:cTn id="15" fill="hold">
                            <p:stCondLst>
                              <p:cond delay="1500"/>
                            </p:stCondLst>
                            <p:childTnLst>
                              <p:par>
                                <p:cTn id="16" presetID="0" presetClass="path" presetSubtype="0" fill="hold" nodeType="afterEffect">
                                  <p:stCondLst>
                                    <p:cond delay="0"/>
                                  </p:stCondLst>
                                  <p:childTnLst>
                                    <p:animMotion origin="layout" path="M -1.11111E-6 -2.96296E-6 L 0.06181 0.34769 " pathEditMode="relative" rAng="0" ptsTypes="AA">
                                      <p:cBhvr>
                                        <p:cTn id="17" dur="500" fill="hold"/>
                                        <p:tgtEl>
                                          <p:spTgt spid="19"/>
                                        </p:tgtEl>
                                        <p:attrNameLst>
                                          <p:attrName>ppt_x</p:attrName>
                                          <p:attrName>ppt_y</p:attrName>
                                        </p:attrNameLst>
                                      </p:cBhvr>
                                      <p:rCtr x="3090" y="17384"/>
                                    </p:animMotion>
                                  </p:childTnLst>
                                  <p:subTnLst>
                                    <p:set>
                                      <p:cBhvr override="childStyle">
                                        <p:cTn dur="1" fill="hold" display="0" masterRel="sameClick" afterEffect="1">
                                          <p:stCondLst>
                                            <p:cond evt="end" delay="0">
                                              <p:tn val="16"/>
                                            </p:cond>
                                          </p:stCondLst>
                                        </p:cTn>
                                        <p:tgtEl>
                                          <p:spTgt spid="19"/>
                                        </p:tgtEl>
                                        <p:attrNameLst>
                                          <p:attrName>style.visibility</p:attrName>
                                        </p:attrNameLst>
                                      </p:cBhvr>
                                      <p:to>
                                        <p:strVal val="hidden"/>
                                      </p:to>
                                    </p:set>
                                  </p:sub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0" presetClass="path" presetSubtype="0" fill="hold" nodeType="withEffect">
                                  <p:stCondLst>
                                    <p:cond delay="0"/>
                                  </p:stCondLst>
                                  <p:childTnLst>
                                    <p:animMotion origin="layout" path="M -0.07376 0.06245 L 0.2093 -0.37174 " pathEditMode="relative" rAng="0" ptsTypes="AA">
                                      <p:cBhvr>
                                        <p:cTn id="24" dur="1000" fill="hold"/>
                                        <p:tgtEl>
                                          <p:spTgt spid="8"/>
                                        </p:tgtEl>
                                        <p:attrNameLst>
                                          <p:attrName>ppt_x</p:attrName>
                                          <p:attrName>ppt_y</p:attrName>
                                        </p:attrNameLst>
                                      </p:cBhvr>
                                      <p:rCtr x="14144" y="-21721"/>
                                    </p:animMotion>
                                  </p:childTnLst>
                                </p:cTn>
                              </p:par>
                            </p:childTnLst>
                          </p:cTn>
                        </p:par>
                        <p:par>
                          <p:cTn id="25" fill="hold">
                            <p:stCondLst>
                              <p:cond delay="3000"/>
                            </p:stCondLst>
                            <p:childTnLst>
                              <p:par>
                                <p:cTn id="26" presetID="0" presetClass="path" presetSubtype="0" fill="hold" nodeType="afterEffect">
                                  <p:stCondLst>
                                    <p:cond delay="0"/>
                                  </p:stCondLst>
                                  <p:childTnLst>
                                    <p:animMotion origin="layout" path="M 2.77778E-6 -3.33333E-6 L 0.11892 0.31875 " pathEditMode="relative" rAng="0" ptsTypes="AA">
                                      <p:cBhvr>
                                        <p:cTn id="27" dur="500" fill="hold"/>
                                        <p:tgtEl>
                                          <p:spTgt spid="14"/>
                                        </p:tgtEl>
                                        <p:attrNameLst>
                                          <p:attrName>ppt_x</p:attrName>
                                          <p:attrName>ppt_y</p:attrName>
                                        </p:attrNameLst>
                                      </p:cBhvr>
                                      <p:rCtr x="5937" y="15926"/>
                                    </p:animMotion>
                                  </p:childTnLst>
                                  <p:subTnLst>
                                    <p:set>
                                      <p:cBhvr override="childStyle">
                                        <p:cTn dur="1" fill="hold" display="0" masterRel="sameClick" afterEffect="1">
                                          <p:stCondLst>
                                            <p:cond evt="end" delay="0">
                                              <p:tn val="26"/>
                                            </p:cond>
                                          </p:stCondLst>
                                        </p:cTn>
                                        <p:tgtEl>
                                          <p:spTgt spid="14"/>
                                        </p:tgtEl>
                                        <p:attrNameLst>
                                          <p:attrName>style.visibility</p:attrName>
                                        </p:attrNameLst>
                                      </p:cBhvr>
                                      <p:to>
                                        <p:strVal val="hidden"/>
                                      </p:to>
                                    </p:set>
                                  </p:subTnLst>
                                </p:cTn>
                              </p:par>
                            </p:childTnLst>
                          </p:cTn>
                        </p:par>
                        <p:par>
                          <p:cTn id="28" fill="hold">
                            <p:stCondLst>
                              <p:cond delay="3500"/>
                            </p:stCondLst>
                            <p:childTnLst>
                              <p:par>
                                <p:cTn id="29" presetID="1"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par>
                          <p:cTn id="31" fill="hold">
                            <p:stCondLst>
                              <p:cond delay="3500"/>
                            </p:stCondLst>
                            <p:childTnLst>
                              <p:par>
                                <p:cTn id="32" presetID="1"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0" presetClass="path" presetSubtype="0" fill="hold" nodeType="withEffect">
                                  <p:stCondLst>
                                    <p:cond delay="0"/>
                                  </p:stCondLst>
                                  <p:childTnLst>
                                    <p:animMotion origin="layout" path="M -0.01528 -0.04236 L 0.33385 0.24282 " pathEditMode="relative" rAng="0" ptsTypes="AA">
                                      <p:cBhvr>
                                        <p:cTn id="35" dur="1000" fill="hold"/>
                                        <p:tgtEl>
                                          <p:spTgt spid="9"/>
                                        </p:tgtEl>
                                        <p:attrNameLst>
                                          <p:attrName>ppt_x</p:attrName>
                                          <p:attrName>ppt_y</p:attrName>
                                        </p:attrNameLst>
                                      </p:cBhvr>
                                      <p:rCtr x="17448" y="14259"/>
                                    </p:animMotion>
                                  </p:childTnLst>
                                </p:cTn>
                              </p:par>
                            </p:childTnLst>
                          </p:cTn>
                        </p:par>
                        <p:par>
                          <p:cTn id="36" fill="hold">
                            <p:stCondLst>
                              <p:cond delay="4500"/>
                            </p:stCondLst>
                            <p:childTnLst>
                              <p:par>
                                <p:cTn id="37" presetID="1" presetClass="entr" presetSubtype="0"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childTnLst>
                          </p:cTn>
                        </p:par>
                        <p:par>
                          <p:cTn id="39" fill="hold">
                            <p:stCondLst>
                              <p:cond delay="4500"/>
                            </p:stCondLst>
                            <p:childTnLst>
                              <p:par>
                                <p:cTn id="40" presetID="1" presetClass="exit" presetSubtype="0" fill="hold" nodeType="afterEffect">
                                  <p:stCondLst>
                                    <p:cond delay="0"/>
                                  </p:stCondLst>
                                  <p:childTnLst>
                                    <p:set>
                                      <p:cBhvr>
                                        <p:cTn id="41" dur="1" fill="hold">
                                          <p:stCondLst>
                                            <p:cond delay="0"/>
                                          </p:stCondLst>
                                        </p:cTn>
                                        <p:tgtEl>
                                          <p:spTgt spid="8"/>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9"/>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703263" y="5245100"/>
            <a:ext cx="8440737" cy="1752600"/>
          </a:xfrm>
          <a:prstGeom prst="rect">
            <a:avLst/>
          </a:prstGeom>
        </p:spPr>
        <p:txBody>
          <a:bodyPr>
            <a:normAutofit fontScale="77500" lnSpcReduction="20000"/>
          </a:bodyPr>
          <a:lstStyle/>
          <a:p>
            <a:r>
              <a:rPr lang="es-MX" sz="3500" dirty="0">
                <a:solidFill>
                  <a:srgbClr val="000000"/>
                </a:solidFill>
              </a:rPr>
              <a:t>En las fuentes de luz ordinarias, los átomos liberan energía y producen luz en cualquier momento.</a:t>
            </a:r>
          </a:p>
          <a:p>
            <a:r>
              <a:rPr lang="es-MX" sz="3500" dirty="0">
                <a:solidFill>
                  <a:srgbClr val="000000"/>
                </a:solidFill>
              </a:rPr>
              <a:t>Las ondas de luz ordinaria salen en cualquier dirección</a:t>
            </a:r>
            <a:r>
              <a:rPr lang="en-US" sz="3500" dirty="0">
                <a:solidFill>
                  <a:srgbClr val="000000"/>
                </a:solidFill>
              </a:rPr>
              <a:t>.</a:t>
            </a:r>
            <a:br>
              <a:rPr lang="en-US" dirty="0">
                <a:solidFill>
                  <a:srgbClr val="000000"/>
                </a:solidFill>
              </a:rPr>
            </a:br>
            <a:endParaRPr lang="en-US" dirty="0">
              <a:solidFill>
                <a:srgbClr val="000000"/>
              </a:solidFill>
            </a:endParaRPr>
          </a:p>
        </p:txBody>
      </p:sp>
      <p:grpSp>
        <p:nvGrpSpPr>
          <p:cNvPr id="6" name="Group 5"/>
          <p:cNvGrpSpPr/>
          <p:nvPr/>
        </p:nvGrpSpPr>
        <p:grpSpPr>
          <a:xfrm>
            <a:off x="5004727" y="847668"/>
            <a:ext cx="1826362" cy="976876"/>
            <a:chOff x="5004727" y="847668"/>
            <a:chExt cx="1826362" cy="976876"/>
          </a:xfrm>
        </p:grpSpPr>
        <p:grpSp>
          <p:nvGrpSpPr>
            <p:cNvPr id="4" name="Group 3"/>
            <p:cNvGrpSpPr/>
            <p:nvPr/>
          </p:nvGrpSpPr>
          <p:grpSpPr>
            <a:xfrm rot="19383651">
              <a:off x="5004727" y="1391394"/>
              <a:ext cx="1711286" cy="433150"/>
              <a:chOff x="3854302" y="495676"/>
              <a:chExt cx="3980750" cy="433150"/>
            </a:xfrm>
          </p:grpSpPr>
          <p:sp>
            <p:nvSpPr>
              <p:cNvPr id="32" name="Freeform 3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9356C7"/>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35" name="Freeform 3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9356C7"/>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37" name="Freeform 3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9356C7"/>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27" name="Group 26"/>
            <p:cNvGrpSpPr/>
            <p:nvPr/>
          </p:nvGrpSpPr>
          <p:grpSpPr>
            <a:xfrm>
              <a:off x="6308570" y="847668"/>
              <a:ext cx="522519" cy="548628"/>
              <a:chOff x="1587528" y="3374722"/>
              <a:chExt cx="522519" cy="548628"/>
            </a:xfrm>
          </p:grpSpPr>
          <p:sp>
            <p:nvSpPr>
              <p:cNvPr id="28" name="Sun 27"/>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9" name="Oval 28"/>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30" name="Oval 29"/>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5" name="Group 4"/>
          <p:cNvGrpSpPr/>
          <p:nvPr/>
        </p:nvGrpSpPr>
        <p:grpSpPr>
          <a:xfrm>
            <a:off x="1638735" y="2997580"/>
            <a:ext cx="2180464" cy="915870"/>
            <a:chOff x="1402746" y="2744625"/>
            <a:chExt cx="2180464" cy="915870"/>
          </a:xfrm>
        </p:grpSpPr>
        <p:grpSp>
          <p:nvGrpSpPr>
            <p:cNvPr id="42" name="Group 41"/>
            <p:cNvGrpSpPr/>
            <p:nvPr/>
          </p:nvGrpSpPr>
          <p:grpSpPr>
            <a:xfrm rot="8945814">
              <a:off x="1623791" y="2744625"/>
              <a:ext cx="1959419"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009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0090"/>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0090"/>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31" name="Group 30"/>
            <p:cNvGrpSpPr/>
            <p:nvPr/>
          </p:nvGrpSpPr>
          <p:grpSpPr>
            <a:xfrm>
              <a:off x="1402746" y="3111867"/>
              <a:ext cx="522519" cy="548628"/>
              <a:chOff x="1587528" y="3374722"/>
              <a:chExt cx="522519" cy="548628"/>
            </a:xfrm>
            <a:solidFill>
              <a:srgbClr val="0000FF"/>
            </a:solidFill>
          </p:grpSpPr>
          <p:sp>
            <p:nvSpPr>
              <p:cNvPr id="33" name="Sun 32"/>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4" name="Oval 33"/>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36" name="Oval 35"/>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7" name="Group 6"/>
          <p:cNvGrpSpPr/>
          <p:nvPr/>
        </p:nvGrpSpPr>
        <p:grpSpPr>
          <a:xfrm>
            <a:off x="5287168" y="2472989"/>
            <a:ext cx="2218840" cy="656888"/>
            <a:chOff x="5287168" y="2472989"/>
            <a:chExt cx="2218840" cy="656888"/>
          </a:xfrm>
        </p:grpSpPr>
        <p:grpSp>
          <p:nvGrpSpPr>
            <p:cNvPr id="56" name="Group 55"/>
            <p:cNvGrpSpPr/>
            <p:nvPr/>
          </p:nvGrpSpPr>
          <p:grpSpPr>
            <a:xfrm rot="359841">
              <a:off x="5287168" y="2472989"/>
              <a:ext cx="1959419" cy="466530"/>
              <a:chOff x="3854302" y="495676"/>
              <a:chExt cx="3980750" cy="433150"/>
            </a:xfrm>
          </p:grpSpPr>
          <p:sp>
            <p:nvSpPr>
              <p:cNvPr id="57" name="Freeform 5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75000"/>
                  </a:schemeClr>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8" name="Freeform 5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9" name="Freeform 5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49" name="Group 48"/>
            <p:cNvGrpSpPr/>
            <p:nvPr/>
          </p:nvGrpSpPr>
          <p:grpSpPr>
            <a:xfrm>
              <a:off x="6983489" y="2581249"/>
              <a:ext cx="522519" cy="548628"/>
              <a:chOff x="1587528" y="3374722"/>
              <a:chExt cx="522519" cy="548628"/>
            </a:xfrm>
            <a:solidFill>
              <a:srgbClr val="660934"/>
            </a:solidFill>
          </p:grpSpPr>
          <p:sp>
            <p:nvSpPr>
              <p:cNvPr id="50" name="Sun 49"/>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1" name="Oval 50"/>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52" name="Oval 51"/>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8" name="Group 7"/>
          <p:cNvGrpSpPr/>
          <p:nvPr/>
        </p:nvGrpSpPr>
        <p:grpSpPr>
          <a:xfrm rot="614328">
            <a:off x="4834271" y="3162559"/>
            <a:ext cx="2169999" cy="705456"/>
            <a:chOff x="4138571" y="2723019"/>
            <a:chExt cx="2169999" cy="705456"/>
          </a:xfrm>
        </p:grpSpPr>
        <p:grpSp>
          <p:nvGrpSpPr>
            <p:cNvPr id="38" name="Group 37"/>
            <p:cNvGrpSpPr/>
            <p:nvPr/>
          </p:nvGrpSpPr>
          <p:grpSpPr>
            <a:xfrm rot="359841">
              <a:off x="4138571" y="2723019"/>
              <a:ext cx="1959419" cy="466530"/>
              <a:chOff x="3854302" y="495676"/>
              <a:chExt cx="3980750" cy="433150"/>
            </a:xfrm>
          </p:grpSpPr>
          <p:sp>
            <p:nvSpPr>
              <p:cNvPr id="39" name="Freeform 3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934"/>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0" name="Freeform 3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934"/>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1" name="Freeform 4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934"/>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53" name="Group 52"/>
            <p:cNvGrpSpPr/>
            <p:nvPr/>
          </p:nvGrpSpPr>
          <p:grpSpPr>
            <a:xfrm>
              <a:off x="5786051" y="2879847"/>
              <a:ext cx="522519" cy="548628"/>
              <a:chOff x="1587528" y="3374722"/>
              <a:chExt cx="522519" cy="548628"/>
            </a:xfrm>
            <a:solidFill>
              <a:srgbClr val="660934"/>
            </a:solidFill>
          </p:grpSpPr>
          <p:sp>
            <p:nvSpPr>
              <p:cNvPr id="54" name="Sun 53"/>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4" name="Oval 63"/>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65" name="Oval 64"/>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9" name="Group 8"/>
          <p:cNvGrpSpPr/>
          <p:nvPr/>
        </p:nvGrpSpPr>
        <p:grpSpPr>
          <a:xfrm rot="1800764">
            <a:off x="3655438" y="3913980"/>
            <a:ext cx="2263832" cy="671095"/>
            <a:chOff x="3655438" y="3913980"/>
            <a:chExt cx="2263832" cy="671095"/>
          </a:xfrm>
        </p:grpSpPr>
        <p:grpSp>
          <p:nvGrpSpPr>
            <p:cNvPr id="44" name="Group 43"/>
            <p:cNvGrpSpPr/>
            <p:nvPr/>
          </p:nvGrpSpPr>
          <p:grpSpPr>
            <a:xfrm rot="458357">
              <a:off x="3655438" y="3913980"/>
              <a:ext cx="1959419" cy="466530"/>
              <a:chOff x="3854302" y="495676"/>
              <a:chExt cx="3980750" cy="433150"/>
            </a:xfrm>
          </p:grpSpPr>
          <p:sp>
            <p:nvSpPr>
              <p:cNvPr id="45" name="Freeform 4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47" name="Freeform 4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55" name="Freeform 54"/>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66" name="Group 65"/>
            <p:cNvGrpSpPr/>
            <p:nvPr/>
          </p:nvGrpSpPr>
          <p:grpSpPr>
            <a:xfrm>
              <a:off x="5396751" y="4036447"/>
              <a:ext cx="522519" cy="548628"/>
              <a:chOff x="1587528" y="3374722"/>
              <a:chExt cx="522519" cy="548628"/>
            </a:xfrm>
            <a:solidFill>
              <a:srgbClr val="86146C"/>
            </a:solidFill>
          </p:grpSpPr>
          <p:sp>
            <p:nvSpPr>
              <p:cNvPr id="67" name="Sun 6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68" name="Oval 67"/>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69" name="Oval 68"/>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grpSp>
        <p:nvGrpSpPr>
          <p:cNvPr id="2" name="Group 1"/>
          <p:cNvGrpSpPr/>
          <p:nvPr/>
        </p:nvGrpSpPr>
        <p:grpSpPr>
          <a:xfrm>
            <a:off x="2261944" y="1479428"/>
            <a:ext cx="2188800" cy="823208"/>
            <a:chOff x="2261944" y="1479428"/>
            <a:chExt cx="2188800" cy="823208"/>
          </a:xfrm>
        </p:grpSpPr>
        <p:grpSp>
          <p:nvGrpSpPr>
            <p:cNvPr id="60" name="Group 59"/>
            <p:cNvGrpSpPr/>
            <p:nvPr/>
          </p:nvGrpSpPr>
          <p:grpSpPr>
            <a:xfrm rot="11895680">
              <a:off x="2491325" y="1836106"/>
              <a:ext cx="1959419" cy="466530"/>
              <a:chOff x="3854302" y="495676"/>
              <a:chExt cx="3980750" cy="433150"/>
            </a:xfrm>
          </p:grpSpPr>
          <p:sp>
            <p:nvSpPr>
              <p:cNvPr id="61" name="Freeform 6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62" name="Freeform 6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sp>
            <p:nvSpPr>
              <p:cNvPr id="63" name="Freeform 6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xmlns="">
                    <a:solidFill>
                      <a:srgbClr val="FFFFFF"/>
                    </a:solidFill>
                  </a14:hiddenFill>
                </a:ext>
              </a:extLst>
            </p:spPr>
            <p:txBody>
              <a:bodyPr rot="0" vert="horz" wrap="square" lIns="91440" tIns="45720" rIns="91440" bIns="45720" anchor="t" anchorCtr="0" upright="1">
                <a:noAutofit/>
              </a:bodyPr>
              <a:lstStyle/>
              <a:p>
                <a:endParaRPr lang="en-US" dirty="0"/>
              </a:p>
            </p:txBody>
          </p:sp>
        </p:grpSp>
        <p:grpSp>
          <p:nvGrpSpPr>
            <p:cNvPr id="70" name="Group 69"/>
            <p:cNvGrpSpPr/>
            <p:nvPr/>
          </p:nvGrpSpPr>
          <p:grpSpPr>
            <a:xfrm>
              <a:off x="2261944" y="1479428"/>
              <a:ext cx="522519" cy="548628"/>
              <a:chOff x="1587528" y="3374722"/>
              <a:chExt cx="522519" cy="548628"/>
            </a:xfrm>
            <a:solidFill>
              <a:srgbClr val="660934"/>
            </a:solidFill>
          </p:grpSpPr>
          <p:sp>
            <p:nvSpPr>
              <p:cNvPr id="71" name="Sun 70"/>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2" name="Oval 71"/>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sp>
            <p:nvSpPr>
              <p:cNvPr id="73" name="Oval 72"/>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000000"/>
                  </a:solidFill>
                </a:endParaRPr>
              </a:p>
            </p:txBody>
          </p:sp>
        </p:grpSp>
      </p:grpSp>
    </p:spTree>
    <p:extLst>
      <p:ext uri="{BB962C8B-B14F-4D97-AF65-F5344CB8AC3E}">
        <p14:creationId xmlns:p14="http://schemas.microsoft.com/office/powerpoint/2010/main" val="1071419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0.004 0.03102 L -0.38941 -0.24467 " pathEditMode="relative" rAng="0" ptsTypes="AA">
                                      <p:cBhvr>
                                        <p:cTn id="6" dur="1000" fill="hold"/>
                                        <p:tgtEl>
                                          <p:spTgt spid="2"/>
                                        </p:tgtEl>
                                        <p:attrNameLst>
                                          <p:attrName>ppt_x</p:attrName>
                                          <p:attrName>ppt_y</p:attrName>
                                        </p:attrNameLst>
                                      </p:cBhvr>
                                      <p:rCtr x="-19670" y="-13796"/>
                                    </p:animMotion>
                                  </p:childTnLst>
                                </p:cTn>
                              </p:par>
                              <p:par>
                                <p:cTn id="7" presetID="0" presetClass="path" presetSubtype="0" fill="hold" nodeType="withEffect">
                                  <p:stCondLst>
                                    <p:cond delay="0"/>
                                  </p:stCondLst>
                                  <p:childTnLst>
                                    <p:animMotion origin="layout" path="M -0.09062 0.11203 L 0.28716 -0.23635 " pathEditMode="relative" rAng="0" ptsTypes="AA">
                                      <p:cBhvr>
                                        <p:cTn id="8" dur="2000" fill="hold"/>
                                        <p:tgtEl>
                                          <p:spTgt spid="6"/>
                                        </p:tgtEl>
                                        <p:attrNameLst>
                                          <p:attrName>ppt_x</p:attrName>
                                          <p:attrName>ppt_y</p:attrName>
                                        </p:attrNameLst>
                                      </p:cBhvr>
                                      <p:rCtr x="18889" y="-17431"/>
                                    </p:animMotion>
                                  </p:childTnLst>
                                </p:cTn>
                              </p:par>
                              <p:par>
                                <p:cTn id="9" presetID="0" presetClass="path" presetSubtype="0" fill="hold" nodeType="withEffect">
                                  <p:stCondLst>
                                    <p:cond delay="0"/>
                                  </p:stCondLst>
                                  <p:childTnLst>
                                    <p:animMotion origin="layout" path="M -0.1283 -0.04861 L 0.32621 0.09144 " pathEditMode="relative" rAng="0" ptsTypes="AA">
                                      <p:cBhvr>
                                        <p:cTn id="10" dur="2000" fill="hold"/>
                                        <p:tgtEl>
                                          <p:spTgt spid="7"/>
                                        </p:tgtEl>
                                        <p:attrNameLst>
                                          <p:attrName>ppt_x</p:attrName>
                                          <p:attrName>ppt_y</p:attrName>
                                        </p:attrNameLst>
                                      </p:cBhvr>
                                      <p:rCtr x="22726" y="6991"/>
                                    </p:animMotion>
                                  </p:childTnLst>
                                </p:cTn>
                              </p:par>
                              <p:par>
                                <p:cTn id="11" presetID="0" presetClass="path" presetSubtype="0" fill="hold" nodeType="withEffect">
                                  <p:stCondLst>
                                    <p:cond delay="0"/>
                                  </p:stCondLst>
                                  <p:childTnLst>
                                    <p:animMotion origin="layout" path="M 0.11736 -0.10695 L -0.31372 0.17291 " pathEditMode="relative" rAng="0" ptsTypes="AA">
                                      <p:cBhvr>
                                        <p:cTn id="12" dur="2000" fill="hold"/>
                                        <p:tgtEl>
                                          <p:spTgt spid="5"/>
                                        </p:tgtEl>
                                        <p:attrNameLst>
                                          <p:attrName>ppt_x</p:attrName>
                                          <p:attrName>ppt_y</p:attrName>
                                        </p:attrNameLst>
                                      </p:cBhvr>
                                      <p:rCtr x="-21563" y="13981"/>
                                    </p:animMotion>
                                  </p:childTnLst>
                                </p:cTn>
                              </p:par>
                              <p:par>
                                <p:cTn id="13" presetID="0" presetClass="path" presetSubtype="0" fill="hold" nodeType="withEffect">
                                  <p:stCondLst>
                                    <p:cond delay="0"/>
                                  </p:stCondLst>
                                  <p:childTnLst>
                                    <p:animMotion origin="layout" path="M -0.05139 -0.05324 L 0.45191 0.38056 " pathEditMode="relative" rAng="0" ptsTypes="AA">
                                      <p:cBhvr>
                                        <p:cTn id="14" dur="2000" fill="hold"/>
                                        <p:tgtEl>
                                          <p:spTgt spid="9"/>
                                        </p:tgtEl>
                                        <p:attrNameLst>
                                          <p:attrName>ppt_x</p:attrName>
                                          <p:attrName>ppt_y</p:attrName>
                                        </p:attrNameLst>
                                      </p:cBhvr>
                                      <p:rCtr x="25156" y="21690"/>
                                    </p:animMotion>
                                  </p:childTnLst>
                                </p:cTn>
                              </p:par>
                              <p:par>
                                <p:cTn id="15" presetID="0" presetClass="path" presetSubtype="0" fill="hold" nodeType="withEffect">
                                  <p:stCondLst>
                                    <p:cond delay="0"/>
                                  </p:stCondLst>
                                  <p:childTnLst>
                                    <p:animMotion origin="layout" path="M -0.12344 -0.03866 L 0.45434 0.19167 " pathEditMode="relative" rAng="0" ptsTypes="AA">
                                      <p:cBhvr>
                                        <p:cTn id="16" dur="2000" fill="hold"/>
                                        <p:tgtEl>
                                          <p:spTgt spid="8"/>
                                        </p:tgtEl>
                                        <p:attrNameLst>
                                          <p:attrName>ppt_x</p:attrName>
                                          <p:attrName>ppt_y</p:attrName>
                                        </p:attrNameLst>
                                      </p:cBhvr>
                                      <p:rCtr x="28889" y="11505"/>
                                    </p:animMotion>
                                  </p:childTnLst>
                                </p:cTn>
                              </p:par>
                            </p:childTnLst>
                          </p:cTn>
                        </p:par>
                        <p:par>
                          <p:cTn id="17" fill="hold">
                            <p:stCondLst>
                              <p:cond delay="2000"/>
                            </p:stCondLst>
                            <p:childTnLst>
                              <p:par>
                                <p:cTn id="18" presetID="1" presetClass="exit" presetSubtype="0" fill="hold" nodeType="afterEffect">
                                  <p:stCondLst>
                                    <p:cond delay="0"/>
                                  </p:stCondLst>
                                  <p:childTnLst>
                                    <p:set>
                                      <p:cBhvr>
                                        <p:cTn id="19" dur="1" fill="hold">
                                          <p:stCondLst>
                                            <p:cond delay="0"/>
                                          </p:stCondLst>
                                        </p:cTn>
                                        <p:tgtEl>
                                          <p:spTgt spid="2"/>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6"/>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7"/>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8"/>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9"/>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3612</TotalTime>
  <Words>849</Words>
  <Application>Microsoft Office PowerPoint</Application>
  <PresentationFormat>Presentación en pantalla (4:3)</PresentationFormat>
  <Paragraphs>106</Paragraphs>
  <Slides>19</Slides>
  <Notes>19</Notes>
  <HiddenSlides>0</HiddenSlides>
  <MMClips>0</MMClips>
  <ScaleCrop>false</ScaleCrop>
  <HeadingPairs>
    <vt:vector size="6" baseType="variant">
      <vt:variant>
        <vt:lpstr>Fuentes usadas</vt:lpstr>
      </vt:variant>
      <vt:variant>
        <vt:i4>2</vt:i4>
      </vt:variant>
      <vt:variant>
        <vt:lpstr>Tema</vt:lpstr>
      </vt:variant>
      <vt:variant>
        <vt:i4>2</vt:i4>
      </vt:variant>
      <vt:variant>
        <vt:lpstr>Títulos de diapositiva</vt:lpstr>
      </vt:variant>
      <vt:variant>
        <vt:i4>19</vt:i4>
      </vt:variant>
    </vt:vector>
  </HeadingPairs>
  <TitlesOfParts>
    <vt:vector size="23" baseType="lpstr">
      <vt:lpstr>Arial</vt:lpstr>
      <vt:lpstr>Calibri</vt:lpstr>
      <vt:lpstr>Office Theme</vt:lpstr>
      <vt:lpstr>Custom Design</vt:lpstr>
      <vt:lpstr>Presentación de PowerPoint</vt:lpstr>
      <vt:lpstr>SEGURIDAD LASER</vt:lpstr>
      <vt:lpstr>Vocabulario </vt:lpstr>
      <vt:lpstr>LASER</vt:lpstr>
      <vt:lpstr>LASER</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Actividad 1: ¿Cómo es la luz LASER diferente a la luz de una lámpara?</vt:lpstr>
      <vt:lpstr>Actividad 1: ¿Cómo es la luz LASER diferente a la luz de una lámpara?</vt:lpstr>
      <vt:lpstr>Actividad 2: ¿Cómo es la luz LASER diferente a la luz de una lámpara?</vt:lpstr>
      <vt:lpstr>Actividad 2: ¿Cómo es la luz LASER diferente a la luz de una lámpara?</vt:lpstr>
      <vt:lpstr>Actividad 3: ¿Cómo es la luz LASER diferente a la luz de una lámpara?</vt:lpstr>
      <vt:lpstr>Actividad 3: ¿Cómo es la luz LASER diferente a la luz de una lámpara?</vt:lpstr>
      <vt:lpstr>La luz LASER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Guillermo Sánchez</cp:lastModifiedBy>
  <cp:revision>220</cp:revision>
  <cp:lastPrinted>2015-08-16T00:06:21Z</cp:lastPrinted>
  <dcterms:created xsi:type="dcterms:W3CDTF">2012-03-31T00:07:46Z</dcterms:created>
  <dcterms:modified xsi:type="dcterms:W3CDTF">2016-08-05T21:46:30Z</dcterms:modified>
</cp:coreProperties>
</file>