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0" r:id="rId2"/>
    <p:sldId id="308" r:id="rId3"/>
    <p:sldId id="315" r:id="rId4"/>
    <p:sldId id="316" r:id="rId5"/>
    <p:sldId id="311" r:id="rId6"/>
    <p:sldId id="312" r:id="rId7"/>
    <p:sldId id="314" r:id="rId8"/>
    <p:sldId id="319" r:id="rId9"/>
    <p:sldId id="318" r:id="rId10"/>
    <p:sldId id="317"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297" autoAdjust="0"/>
  </p:normalViewPr>
  <p:slideViewPr>
    <p:cSldViewPr snapToGrid="0" snapToObjects="1">
      <p:cViewPr>
        <p:scale>
          <a:sx n="108" d="100"/>
          <a:sy n="108" d="100"/>
        </p:scale>
        <p:origin x="-11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1/23/17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1/23/17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1562521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1562521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0"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375408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2FC677-0CEE-244E-9288-AA117475C7AD}"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FACFC-C8D8-AC4A-A9C9-F88E3D96EDE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9E315-97F3-924D-88DF-BD0B29185948}"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2EC61-A66A-7B47-AE62-E9D3D04BD32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0C3165-4D68-7C42-92EC-EEDD02A3840A}"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43C646-84E7-AE41-869C-3BC926D815AF}"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A4ADC1-0A96-974B-9187-1AC4CC56FE40}" type="datetime1">
              <a:rPr lang="en-US" smtClean="0"/>
              <a:t>1/23/17</a:t>
            </a:fld>
            <a:endParaRPr lang="en-US" dirty="0"/>
          </a:p>
        </p:txBody>
      </p:sp>
      <p:sp>
        <p:nvSpPr>
          <p:cNvPr id="8" name="Footer Placeholder 7"/>
          <p:cNvSpPr>
            <a:spLocks noGrp="1"/>
          </p:cNvSpPr>
          <p:nvPr>
            <p:ph type="ftr" sz="quarter" idx="11"/>
          </p:nvPr>
        </p:nvSpPr>
        <p:spPr/>
        <p:txBody>
          <a:bodyPr/>
          <a:lstStyle/>
          <a:p>
            <a:r>
              <a:rPr lang="en-US" dirty="0" smtClean="0"/>
              <a:t>Three Rivers CC  Jr Laser Camp</a:t>
            </a:r>
            <a:endParaRPr lang="en-US" dirty="0"/>
          </a:p>
        </p:txBody>
      </p:sp>
      <p:sp>
        <p:nvSpPr>
          <p:cNvPr id="9" name="Slide Number Placeholder 8"/>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BC166E-8947-DB48-BD15-F8CEEEA854BE}" type="datetime1">
              <a:rPr lang="en-US" smtClean="0"/>
              <a:t>1/23/17</a:t>
            </a:fld>
            <a:endParaRPr lang="en-US" dirty="0"/>
          </a:p>
        </p:txBody>
      </p:sp>
      <p:sp>
        <p:nvSpPr>
          <p:cNvPr id="4" name="Footer Placeholder 3"/>
          <p:cNvSpPr>
            <a:spLocks noGrp="1"/>
          </p:cNvSpPr>
          <p:nvPr>
            <p:ph type="ftr" sz="quarter" idx="11"/>
          </p:nvPr>
        </p:nvSpPr>
        <p:spPr/>
        <p:txBody>
          <a:bodyPr/>
          <a:lstStyle/>
          <a:p>
            <a:r>
              <a:rPr lang="en-US" dirty="0" smtClean="0"/>
              <a:t>Three Rivers CC  Jr Laser Camp</a:t>
            </a:r>
            <a:endParaRPr lang="en-US" dirty="0"/>
          </a:p>
        </p:txBody>
      </p:sp>
      <p:sp>
        <p:nvSpPr>
          <p:cNvPr id="5" name="Slide Number Placeholder 4"/>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1/23/17</a:t>
            </a:fld>
            <a:endParaRPr lang="en-US" dirty="0"/>
          </a:p>
        </p:txBody>
      </p:sp>
      <p:sp>
        <p:nvSpPr>
          <p:cNvPr id="3" name="Footer Placeholder 2"/>
          <p:cNvSpPr>
            <a:spLocks noGrp="1"/>
          </p:cNvSpPr>
          <p:nvPr>
            <p:ph type="ftr" sz="quarter" idx="11"/>
          </p:nvPr>
        </p:nvSpPr>
        <p:spPr/>
        <p:txBody>
          <a:bodyPr/>
          <a:lstStyle/>
          <a:p>
            <a:r>
              <a:rPr lang="en-US" dirty="0" smtClean="0"/>
              <a:t>Three Rivers CC  Jr Laser Camp</a:t>
            </a:r>
            <a:endParaRPr lang="en-US" dirty="0"/>
          </a:p>
        </p:txBody>
      </p:sp>
      <p:sp>
        <p:nvSpPr>
          <p:cNvPr id="4" name="Slide Number Placeholder 3"/>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1/23/17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Three Rivers CC  Jr Laser Camp</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646316" y="2426236"/>
            <a:ext cx="8016337" cy="1323439"/>
          </a:xfrm>
          <a:prstGeom prst="rect">
            <a:avLst/>
          </a:prstGeom>
          <a:noFill/>
        </p:spPr>
        <p:txBody>
          <a:bodyPr wrap="none" rtlCol="0">
            <a:spAutoFit/>
          </a:bodyPr>
          <a:lstStyle/>
          <a:p>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Polarized Light Art</a:t>
            </a:r>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smtClean="0">
                <a:solidFill>
                  <a:srgbClr val="000090"/>
                </a:solidFill>
              </a:rPr>
              <a:t>LEARNING HOW LIGHT WORKS</a:t>
            </a:r>
            <a:endParaRPr lang="en-US" sz="40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8" name="TextBox 7"/>
          <p:cNvSpPr txBox="1"/>
          <p:nvPr/>
        </p:nvSpPr>
        <p:spPr>
          <a:xfrm>
            <a:off x="2220138" y="4553963"/>
            <a:ext cx="5033612" cy="646331"/>
          </a:xfrm>
          <a:prstGeom prst="rect">
            <a:avLst/>
          </a:prstGeom>
          <a:noFill/>
        </p:spPr>
        <p:txBody>
          <a:bodyPr wrap="none" rtlCol="0">
            <a:spAutoFit/>
          </a:bodyPr>
          <a:lstStyle/>
          <a:p>
            <a:pPr algn="ctr"/>
            <a:r>
              <a:rPr lang="en-US" dirty="0" smtClean="0"/>
              <a:t>(Adapted the PHOTON Explorations in Optics, 2013)</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Optional: Are You Stressed?</a:t>
            </a:r>
            <a:endParaRPr lang="en-US" dirty="0"/>
          </a:p>
        </p:txBody>
      </p:sp>
      <p:sp>
        <p:nvSpPr>
          <p:cNvPr id="3" name="TextBox 2"/>
          <p:cNvSpPr txBox="1"/>
          <p:nvPr/>
        </p:nvSpPr>
        <p:spPr>
          <a:xfrm>
            <a:off x="171973" y="1752350"/>
            <a:ext cx="8620657" cy="3416320"/>
          </a:xfrm>
          <a:prstGeom prst="rect">
            <a:avLst/>
          </a:prstGeom>
          <a:noFill/>
        </p:spPr>
        <p:txBody>
          <a:bodyPr wrap="square" rtlCol="0">
            <a:spAutoFit/>
          </a:bodyPr>
          <a:lstStyle/>
          <a:p>
            <a:r>
              <a:rPr lang="en-US" sz="2400" dirty="0" smtClean="0"/>
              <a:t>The colors appear in the previous activities because the cellophane (or plastic) is stretched when it is manufactured. You can see the effects of stretching in other materials.</a:t>
            </a:r>
          </a:p>
          <a:p>
            <a:r>
              <a:rPr lang="en-US" sz="2400" dirty="0" smtClean="0"/>
              <a:t>Look through a polarizer at an LDC monitor and rotate the polarizer until no light gets through (it looks dark). Place a plastic protractor between the monitor and polarizer. Or try a clear plastic fork (squeeze the tines together gently) or a pair of eyeglasses. The colors reveal where the plastic is squeezed, or stressed.</a:t>
            </a:r>
            <a:br>
              <a:rPr lang="en-US" sz="2400" dirty="0" smtClean="0"/>
            </a:br>
            <a:endParaRPr lang="en-US" sz="2400" dirty="0"/>
          </a:p>
        </p:txBody>
      </p:sp>
      <p:pic>
        <p:nvPicPr>
          <p:cNvPr id="9" name="Picture 8" descr="Screen Shot 2016-06-07 at 10.54.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1123" y="4811677"/>
            <a:ext cx="2306932" cy="1822916"/>
          </a:xfrm>
          <a:prstGeom prst="rect">
            <a:avLst/>
          </a:prstGeom>
        </p:spPr>
      </p:pic>
      <p:sp>
        <p:nvSpPr>
          <p:cNvPr id="12" name="TextBox 11"/>
          <p:cNvSpPr txBox="1"/>
          <p:nvPr/>
        </p:nvSpPr>
        <p:spPr>
          <a:xfrm>
            <a:off x="4891694" y="5093869"/>
            <a:ext cx="4184672" cy="1477328"/>
          </a:xfrm>
          <a:prstGeom prst="rect">
            <a:avLst/>
          </a:prstGeom>
          <a:noFill/>
        </p:spPr>
        <p:txBody>
          <a:bodyPr wrap="none" rtlCol="0">
            <a:spAutoFit/>
          </a:bodyPr>
          <a:lstStyle/>
          <a:p>
            <a:r>
              <a:rPr lang="en-US" dirty="0" smtClean="0"/>
              <a:t>Eyeglasses rest on an LCD monitor. The</a:t>
            </a:r>
            <a:br>
              <a:rPr lang="en-US" dirty="0" smtClean="0"/>
            </a:br>
            <a:r>
              <a:rPr lang="en-US" dirty="0" smtClean="0"/>
              <a:t>dark square is a polarizer placed over</a:t>
            </a:r>
            <a:br>
              <a:rPr lang="en-US" dirty="0" smtClean="0"/>
            </a:br>
            <a:r>
              <a:rPr lang="en-US" dirty="0" smtClean="0"/>
              <a:t>the right lens and rotated to block the</a:t>
            </a:r>
            <a:br>
              <a:rPr lang="en-US" dirty="0" smtClean="0"/>
            </a:br>
            <a:r>
              <a:rPr lang="en-US" dirty="0" smtClean="0"/>
              <a:t>light from the monitor. Color shows where</a:t>
            </a:r>
            <a:br>
              <a:rPr lang="en-US" dirty="0" smtClean="0"/>
            </a:br>
            <a:r>
              <a:rPr lang="en-US" dirty="0" smtClean="0"/>
              <a:t>the frames squeeze the lenses.</a:t>
            </a:r>
            <a:endParaRPr lang="en-US" dirty="0"/>
          </a:p>
        </p:txBody>
      </p:sp>
    </p:spTree>
    <p:extLst>
      <p:ext uri="{BB962C8B-B14F-4D97-AF65-F5344CB8AC3E}">
        <p14:creationId xmlns:p14="http://schemas.microsoft.com/office/powerpoint/2010/main" val="591116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6" name="Content Placeholder 5"/>
          <p:cNvSpPr txBox="1">
            <a:spLocks noGrp="1"/>
          </p:cNvSpPr>
          <p:nvPr>
            <p:ph idx="1"/>
          </p:nvPr>
        </p:nvSpPr>
        <p:spPr>
          <a:xfrm>
            <a:off x="1547948" y="2088652"/>
            <a:ext cx="7138852" cy="1791260"/>
          </a:xfrm>
          <a:prstGeom prst="rect">
            <a:avLst/>
          </a:prstGeom>
          <a:noFill/>
        </p:spPr>
        <p:txBody>
          <a:bodyPr wrap="square" numCol="2" rtlCol="0">
            <a:spAutoFit/>
          </a:bodyPr>
          <a:lstStyle/>
          <a:p>
            <a:pPr marL="342900" indent="-342900">
              <a:buFont typeface="Arial"/>
              <a:buChar char="•"/>
            </a:pPr>
            <a:r>
              <a:rPr lang="en-US" sz="2400" dirty="0" smtClean="0"/>
              <a:t>Wave</a:t>
            </a:r>
          </a:p>
          <a:p>
            <a:pPr marL="342900" indent="-342900">
              <a:buFont typeface="Arial"/>
              <a:buChar char="•"/>
            </a:pPr>
            <a:r>
              <a:rPr lang="en-US" sz="2400" dirty="0" smtClean="0"/>
              <a:t>Vibration</a:t>
            </a:r>
          </a:p>
          <a:p>
            <a:pPr marL="342900" indent="-342900">
              <a:buFont typeface="Arial"/>
              <a:buChar char="•"/>
            </a:pPr>
            <a:r>
              <a:rPr lang="en-US" sz="2400" dirty="0" smtClean="0"/>
              <a:t>Polarized light</a:t>
            </a:r>
          </a:p>
          <a:p>
            <a:pPr marL="342900" indent="-342900">
              <a:buFont typeface="Arial"/>
              <a:buChar char="•"/>
            </a:pPr>
            <a:r>
              <a:rPr lang="en-US" sz="2400" dirty="0" smtClean="0"/>
              <a:t>Polarizer</a:t>
            </a:r>
          </a:p>
          <a:p>
            <a:pPr marL="342900" indent="-342900">
              <a:buFont typeface="Arial"/>
              <a:buChar char="•"/>
            </a:pPr>
            <a:r>
              <a:rPr lang="en-US" sz="2400" dirty="0" smtClean="0"/>
              <a:t>Liquid Crystal Display (LCD)</a:t>
            </a:r>
          </a:p>
          <a:p>
            <a:pPr marL="342900" indent="-342900">
              <a:buFont typeface="Arial"/>
              <a:buChar char="•"/>
            </a:pPr>
            <a:r>
              <a:rPr lang="en-US" sz="2400" dirty="0" smtClean="0"/>
              <a:t>Cellophane</a:t>
            </a:r>
          </a:p>
        </p:txBody>
      </p:sp>
    </p:spTree>
    <p:extLst>
      <p:ext uri="{BB962C8B-B14F-4D97-AF65-F5344CB8AC3E}">
        <p14:creationId xmlns:p14="http://schemas.microsoft.com/office/powerpoint/2010/main" val="22449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1: Bright and Dark</a:t>
            </a:r>
            <a:endParaRPr lang="en-US" dirty="0"/>
          </a:p>
        </p:txBody>
      </p:sp>
      <p:sp>
        <p:nvSpPr>
          <p:cNvPr id="3" name="Content Placeholder 2"/>
          <p:cNvSpPr>
            <a:spLocks noGrp="1"/>
          </p:cNvSpPr>
          <p:nvPr>
            <p:ph idx="1"/>
          </p:nvPr>
        </p:nvSpPr>
        <p:spPr/>
        <p:txBody>
          <a:bodyPr>
            <a:normAutofit/>
          </a:bodyPr>
          <a:lstStyle/>
          <a:p>
            <a:r>
              <a:rPr lang="en-US" sz="2400" dirty="0" smtClean="0"/>
              <a:t>For this activity, use a laptop display, phone or LCD television and polarized sunglasses (or polarizing filter)</a:t>
            </a:r>
          </a:p>
          <a:p>
            <a:r>
              <a:rPr lang="en-US" sz="2400" dirty="0" smtClean="0"/>
              <a:t>Hold a lens of the sunglasses in front of one eye and look at the the screen. Now slowly rotate the lens. What do you see? How many times does the light dim in one 360</a:t>
            </a:r>
            <a:r>
              <a:rPr lang="en-US" sz="2400" baseline="30000" dirty="0" smtClean="0"/>
              <a:t>o</a:t>
            </a:r>
            <a:r>
              <a:rPr lang="en-US" sz="2400" dirty="0" smtClean="0"/>
              <a:t> rotation?</a:t>
            </a:r>
            <a:endParaRPr lang="en-US" sz="2400" dirty="0"/>
          </a:p>
        </p:txBody>
      </p:sp>
      <p:pic>
        <p:nvPicPr>
          <p:cNvPr id="5" name="Picture 4" descr="Screen Shot 2016-06-07 at 9.10.5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45957" y="4056597"/>
            <a:ext cx="4536635" cy="1924633"/>
          </a:xfrm>
          <a:prstGeom prst="rect">
            <a:avLst/>
          </a:prstGeom>
        </p:spPr>
      </p:pic>
    </p:spTree>
    <p:extLst>
      <p:ext uri="{BB962C8B-B14F-4D97-AF65-F5344CB8AC3E}">
        <p14:creationId xmlns:p14="http://schemas.microsoft.com/office/powerpoint/2010/main" val="2666501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71" y="274638"/>
            <a:ext cx="9238071" cy="1143000"/>
          </a:xfrm>
        </p:spPr>
        <p:txBody>
          <a:bodyPr>
            <a:normAutofit fontScale="90000"/>
          </a:bodyPr>
          <a:lstStyle/>
          <a:p>
            <a:r>
              <a:rPr lang="en-US" dirty="0" smtClean="0"/>
              <a:t>Activity 2: Where Else is Polarized Light?</a:t>
            </a:r>
            <a:endParaRPr lang="en-US" dirty="0"/>
          </a:p>
        </p:txBody>
      </p:sp>
      <p:sp>
        <p:nvSpPr>
          <p:cNvPr id="3" name="Content Placeholder 2"/>
          <p:cNvSpPr>
            <a:spLocks noGrp="1"/>
          </p:cNvSpPr>
          <p:nvPr>
            <p:ph idx="1"/>
          </p:nvPr>
        </p:nvSpPr>
        <p:spPr/>
        <p:txBody>
          <a:bodyPr>
            <a:normAutofit/>
          </a:bodyPr>
          <a:lstStyle/>
          <a:p>
            <a:r>
              <a:rPr lang="en-US" sz="2400" dirty="0" smtClean="0"/>
              <a:t>Hold the sunglass lens (or polarizer) in front of one eye. Look through it at the surface of a bowl of water or at the reflection of room lights from a shiny floor. (Look at an angle, not straight down.)</a:t>
            </a:r>
          </a:p>
          <a:p>
            <a:r>
              <a:rPr lang="en-US" sz="2400" dirty="0" smtClean="0"/>
              <a:t>Rotate the lens. What do you see? Are there other surfaces in the room that reflect polarized light?</a:t>
            </a:r>
            <a:endParaRPr lang="en-US" sz="2400" dirty="0"/>
          </a:p>
        </p:txBody>
      </p:sp>
      <p:grpSp>
        <p:nvGrpSpPr>
          <p:cNvPr id="7" name="Group 6"/>
          <p:cNvGrpSpPr>
            <a:grpSpLocks/>
          </p:cNvGrpSpPr>
          <p:nvPr/>
        </p:nvGrpSpPr>
        <p:grpSpPr bwMode="auto">
          <a:xfrm>
            <a:off x="1463799" y="4660400"/>
            <a:ext cx="4616450" cy="1235075"/>
            <a:chOff x="2020" y="4835"/>
            <a:chExt cx="7270" cy="1945"/>
          </a:xfrm>
        </p:grpSpPr>
        <p:sp>
          <p:nvSpPr>
            <p:cNvPr id="13" name="Oval 12"/>
            <p:cNvSpPr>
              <a:spLocks noChangeArrowheads="1"/>
            </p:cNvSpPr>
            <p:nvPr/>
          </p:nvSpPr>
          <p:spPr bwMode="auto">
            <a:xfrm>
              <a:off x="4000" y="5880"/>
              <a:ext cx="3860" cy="900"/>
            </a:xfrm>
            <a:prstGeom prst="ellipse">
              <a:avLst/>
            </a:prstGeom>
            <a:solidFill>
              <a:srgbClr val="CC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cxnSp>
          <p:nvCxnSpPr>
            <p:cNvPr id="14" name="Line 21"/>
            <p:cNvCxnSpPr/>
            <p:nvPr/>
          </p:nvCxnSpPr>
          <p:spPr bwMode="auto">
            <a:xfrm>
              <a:off x="3480" y="5120"/>
              <a:ext cx="2460" cy="1180"/>
            </a:xfrm>
            <a:prstGeom prst="line">
              <a:avLst/>
            </a:prstGeom>
            <a:noFill/>
            <a:ln w="9525">
              <a:solidFill>
                <a:srgbClr val="000080"/>
              </a:solidFill>
              <a:round/>
              <a:headEnd/>
              <a:tailEnd type="triangle" w="med" len="med"/>
            </a:ln>
            <a:extLst>
              <a:ext uri="{909E8E84-426E-40dd-AFC4-6F175D3DCCD1}">
                <a14:hiddenFill xmlns:a14="http://schemas.microsoft.com/office/drawing/2010/main">
                  <a:noFill/>
                </a14:hiddenFill>
              </a:ext>
            </a:extLst>
          </p:spPr>
        </p:cxnSp>
        <p:sp>
          <p:nvSpPr>
            <p:cNvPr id="21" name="Text Box 35"/>
            <p:cNvSpPr txBox="1">
              <a:spLocks noChangeArrowheads="1"/>
            </p:cNvSpPr>
            <p:nvPr/>
          </p:nvSpPr>
          <p:spPr bwMode="auto">
            <a:xfrm>
              <a:off x="2020" y="4940"/>
              <a:ext cx="1320" cy="7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600"/>
                </a:spcAft>
              </a:pPr>
              <a:r>
                <a:rPr lang="en-US" sz="1000">
                  <a:effectLst/>
                  <a:latin typeface="Arial"/>
                  <a:ea typeface="Times"/>
                  <a:cs typeface="Times New Roman"/>
                </a:rPr>
                <a:t>Room Light</a:t>
              </a:r>
              <a:endParaRPr lang="en-US" sz="1200">
                <a:effectLst/>
                <a:latin typeface="Times"/>
                <a:ea typeface="Times"/>
                <a:cs typeface="Times New Roman"/>
              </a:endParaRPr>
            </a:p>
          </p:txBody>
        </p:sp>
        <p:grpSp>
          <p:nvGrpSpPr>
            <p:cNvPr id="24" name="Group 23"/>
            <p:cNvGrpSpPr>
              <a:grpSpLocks/>
            </p:cNvGrpSpPr>
            <p:nvPr/>
          </p:nvGrpSpPr>
          <p:grpSpPr bwMode="auto">
            <a:xfrm>
              <a:off x="5940" y="4835"/>
              <a:ext cx="3350" cy="1445"/>
              <a:chOff x="5940" y="4835"/>
              <a:chExt cx="3350" cy="1445"/>
            </a:xfrm>
          </p:grpSpPr>
          <p:cxnSp>
            <p:nvCxnSpPr>
              <p:cNvPr id="25" name="Line 22"/>
              <p:cNvCxnSpPr/>
              <p:nvPr/>
            </p:nvCxnSpPr>
            <p:spPr bwMode="auto">
              <a:xfrm flipH="1">
                <a:off x="5940" y="5100"/>
                <a:ext cx="2460" cy="1180"/>
              </a:xfrm>
              <a:prstGeom prst="line">
                <a:avLst/>
              </a:prstGeom>
              <a:noFill/>
              <a:ln w="9525">
                <a:solidFill>
                  <a:srgbClr val="000080"/>
                </a:solidFill>
                <a:round/>
                <a:headEnd type="triangle" w="med" len="med"/>
                <a:tailEnd/>
              </a:ln>
              <a:extLst>
                <a:ext uri="{909E8E84-426E-40dd-AFC4-6F175D3DCCD1}">
                  <a14:hiddenFill xmlns:a14="http://schemas.microsoft.com/office/drawing/2010/main">
                    <a:noFill/>
                  </a14:hiddenFill>
                </a:ext>
              </a:extLst>
            </p:spPr>
          </p:cxnSp>
          <p:grpSp>
            <p:nvGrpSpPr>
              <p:cNvPr id="26" name="Group 25"/>
              <p:cNvGrpSpPr>
                <a:grpSpLocks/>
              </p:cNvGrpSpPr>
              <p:nvPr/>
            </p:nvGrpSpPr>
            <p:grpSpPr bwMode="auto">
              <a:xfrm rot="-811893">
                <a:off x="9236" y="4835"/>
                <a:ext cx="54" cy="253"/>
                <a:chOff x="6076" y="3808"/>
                <a:chExt cx="88" cy="316"/>
              </a:xfrm>
            </p:grpSpPr>
            <p:sp>
              <p:nvSpPr>
                <p:cNvPr id="28" name="Oval 27"/>
                <p:cNvSpPr>
                  <a:spLocks noChangeArrowheads="1"/>
                </p:cNvSpPr>
                <p:nvPr/>
              </p:nvSpPr>
              <p:spPr bwMode="auto">
                <a:xfrm>
                  <a:off x="6076" y="3888"/>
                  <a:ext cx="43" cy="168"/>
                </a:xfrm>
                <a:prstGeom prst="ellipse">
                  <a:avLst/>
                </a:prstGeom>
                <a:solidFill>
                  <a:srgbClr val="000000"/>
                </a:solidFill>
                <a:ln w="9525">
                  <a:solidFill>
                    <a:srgbClr val="000000"/>
                  </a:solidFill>
                  <a:round/>
                  <a:headEnd/>
                  <a:tailEnd/>
                </a:ln>
              </p:spPr>
              <p:txBody>
                <a:bodyPr rot="0" vert="horz" wrap="square" lIns="91440" tIns="45720" rIns="91440" bIns="45720" anchor="t" anchorCtr="0" upright="1">
                  <a:noAutofit/>
                </a:bodyPr>
                <a:lstStyle/>
                <a:p>
                  <a:endParaRPr lang="en-US"/>
                </a:p>
              </p:txBody>
            </p:sp>
            <p:sp>
              <p:nvSpPr>
                <p:cNvPr id="31" name="Freeform 30"/>
                <p:cNvSpPr>
                  <a:spLocks/>
                </p:cNvSpPr>
                <p:nvPr/>
              </p:nvSpPr>
              <p:spPr bwMode="auto">
                <a:xfrm>
                  <a:off x="6092" y="3808"/>
                  <a:ext cx="24" cy="72"/>
                </a:xfrm>
                <a:custGeom>
                  <a:avLst/>
                  <a:gdLst>
                    <a:gd name="T0" fmla="*/ 0 w 24"/>
                    <a:gd name="T1" fmla="*/ 72 h 72"/>
                    <a:gd name="T2" fmla="*/ 24 w 24"/>
                    <a:gd name="T3" fmla="*/ 0 h 72"/>
                  </a:gdLst>
                  <a:ahLst/>
                  <a:cxnLst>
                    <a:cxn ang="0">
                      <a:pos x="T0" y="T1"/>
                    </a:cxn>
                    <a:cxn ang="0">
                      <a:pos x="T2" y="T3"/>
                    </a:cxn>
                  </a:cxnLst>
                  <a:rect l="0" t="0" r="r" b="b"/>
                  <a:pathLst>
                    <a:path w="24" h="72">
                      <a:moveTo>
                        <a:pt x="0" y="72"/>
                      </a:moveTo>
                      <a:cubicBezTo>
                        <a:pt x="4" y="43"/>
                        <a:pt x="11" y="24"/>
                        <a:pt x="24"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cxnSp>
              <p:nvCxnSpPr>
                <p:cNvPr id="32" name="Line 48"/>
                <p:cNvCxnSpPr/>
                <p:nvPr/>
              </p:nvCxnSpPr>
              <p:spPr bwMode="auto">
                <a:xfrm flipV="1">
                  <a:off x="6104" y="3836"/>
                  <a:ext cx="40" cy="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3" name="Line 49"/>
                <p:cNvCxnSpPr/>
                <p:nvPr/>
              </p:nvCxnSpPr>
              <p:spPr bwMode="auto">
                <a:xfrm flipV="1">
                  <a:off x="6124" y="3920"/>
                  <a:ext cx="36"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4" name="Line 50"/>
                <p:cNvCxnSpPr/>
                <p:nvPr/>
              </p:nvCxnSpPr>
              <p:spPr bwMode="auto">
                <a:xfrm rot="20215660">
                  <a:off x="6120" y="3976"/>
                  <a:ext cx="44" cy="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5" name="Line 51"/>
                <p:cNvCxnSpPr/>
                <p:nvPr/>
              </p:nvCxnSpPr>
              <p:spPr bwMode="auto">
                <a:xfrm>
                  <a:off x="6112" y="4008"/>
                  <a:ext cx="40"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36" name="Line 52"/>
                <p:cNvCxnSpPr/>
                <p:nvPr/>
              </p:nvCxnSpPr>
              <p:spPr bwMode="auto">
                <a:xfrm>
                  <a:off x="6104" y="4036"/>
                  <a:ext cx="24"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37" name="Freeform 36"/>
                <p:cNvSpPr>
                  <a:spLocks/>
                </p:cNvSpPr>
                <p:nvPr/>
              </p:nvSpPr>
              <p:spPr bwMode="auto">
                <a:xfrm>
                  <a:off x="6088" y="4056"/>
                  <a:ext cx="4" cy="68"/>
                </a:xfrm>
                <a:custGeom>
                  <a:avLst/>
                  <a:gdLst>
                    <a:gd name="T0" fmla="*/ 4 w 4"/>
                    <a:gd name="T1" fmla="*/ 0 h 68"/>
                    <a:gd name="T2" fmla="*/ 0 w 4"/>
                    <a:gd name="T3" fmla="*/ 68 h 68"/>
                  </a:gdLst>
                  <a:ahLst/>
                  <a:cxnLst>
                    <a:cxn ang="0">
                      <a:pos x="T0" y="T1"/>
                    </a:cxn>
                    <a:cxn ang="0">
                      <a:pos x="T2" y="T3"/>
                    </a:cxn>
                  </a:cxnLst>
                  <a:rect l="0" t="0" r="r" b="b"/>
                  <a:pathLst>
                    <a:path w="4" h="68">
                      <a:moveTo>
                        <a:pt x="4" y="0"/>
                      </a:moveTo>
                      <a:cubicBezTo>
                        <a:pt x="2" y="22"/>
                        <a:pt x="1" y="45"/>
                        <a:pt x="0" y="68"/>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pic>
        <p:nvPicPr>
          <p:cNvPr id="4" name="Picture 3" descr="sunglasses-29886_6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113238">
            <a:off x="5581360" y="4389665"/>
            <a:ext cx="1501789" cy="903420"/>
          </a:xfrm>
          <a:prstGeom prst="rect">
            <a:avLst/>
          </a:prstGeom>
        </p:spPr>
      </p:pic>
      <p:pic>
        <p:nvPicPr>
          <p:cNvPr id="39" name="Picture 38"/>
          <p:cNvPicPr>
            <a:picLocks noChangeAspect="1"/>
          </p:cNvPicPr>
          <p:nvPr/>
        </p:nvPicPr>
        <p:blipFill>
          <a:blip r:embed="rId4"/>
          <a:stretch>
            <a:fillRect/>
          </a:stretch>
        </p:blipFill>
        <p:spPr>
          <a:xfrm rot="19690525">
            <a:off x="5901197" y="4087412"/>
            <a:ext cx="589293" cy="575036"/>
          </a:xfrm>
          <a:prstGeom prst="rect">
            <a:avLst/>
          </a:prstGeom>
        </p:spPr>
      </p:pic>
    </p:spTree>
    <p:extLst>
      <p:ext uri="{BB962C8B-B14F-4D97-AF65-F5344CB8AC3E}">
        <p14:creationId xmlns:p14="http://schemas.microsoft.com/office/powerpoint/2010/main" val="618871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Polarized </a:t>
            </a:r>
            <a:r>
              <a:rPr lang="en-US" dirty="0"/>
              <a:t>L</a:t>
            </a:r>
            <a:r>
              <a:rPr lang="en-US" dirty="0" smtClean="0"/>
              <a:t>ight?</a:t>
            </a:r>
            <a:endParaRPr lang="en-US" dirty="0"/>
          </a:p>
        </p:txBody>
      </p:sp>
      <p:sp>
        <p:nvSpPr>
          <p:cNvPr id="3" name="TextBox 2"/>
          <p:cNvSpPr txBox="1"/>
          <p:nvPr/>
        </p:nvSpPr>
        <p:spPr>
          <a:xfrm>
            <a:off x="457200" y="1687916"/>
            <a:ext cx="8122328" cy="6370974"/>
          </a:xfrm>
          <a:prstGeom prst="rect">
            <a:avLst/>
          </a:prstGeom>
          <a:noFill/>
        </p:spPr>
        <p:txBody>
          <a:bodyPr wrap="square" rtlCol="0">
            <a:spAutoFit/>
          </a:bodyPr>
          <a:lstStyle/>
          <a:p>
            <a:r>
              <a:rPr lang="en-US" sz="2400" dirty="0" smtClean="0"/>
              <a:t>If you shake the end of a rope you can make </a:t>
            </a:r>
            <a:r>
              <a:rPr lang="en-US" sz="2400" b="1" dirty="0" smtClean="0"/>
              <a:t>waves.</a:t>
            </a:r>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smtClean="0"/>
          </a:p>
          <a:p>
            <a:endParaRPr lang="en-US" sz="2400" dirty="0"/>
          </a:p>
          <a:p>
            <a:r>
              <a:rPr lang="en-US" sz="2400" dirty="0" smtClean="0"/>
              <a:t>You can make up-and-down waves like in the picture - or you can make sideways waves or make the waves vibrate in any direction.</a:t>
            </a:r>
          </a:p>
          <a:p>
            <a:endParaRPr lang="en-US" sz="2400" dirty="0"/>
          </a:p>
          <a:p>
            <a:endParaRPr lang="en-US" sz="2400" dirty="0" smtClean="0"/>
          </a:p>
          <a:p>
            <a:endParaRPr lang="en-US" sz="2400" dirty="0"/>
          </a:p>
          <a:p>
            <a:endParaRPr lang="en-US" sz="2400" dirty="0" smtClean="0"/>
          </a:p>
          <a:p>
            <a:endParaRPr lang="en-US" sz="2400" dirty="0"/>
          </a:p>
        </p:txBody>
      </p:sp>
      <p:pic>
        <p:nvPicPr>
          <p:cNvPr id="6" name="Picture 5" descr="Wave_in_a_ro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7822" y="2132468"/>
            <a:ext cx="5621156" cy="2672755"/>
          </a:xfrm>
          <a:prstGeom prst="rect">
            <a:avLst/>
          </a:prstGeom>
        </p:spPr>
      </p:pic>
      <p:sp>
        <p:nvSpPr>
          <p:cNvPr id="4" name="TextBox 3"/>
          <p:cNvSpPr txBox="1"/>
          <p:nvPr/>
        </p:nvSpPr>
        <p:spPr>
          <a:xfrm>
            <a:off x="6102859" y="4678265"/>
            <a:ext cx="2819458" cy="253916"/>
          </a:xfrm>
          <a:prstGeom prst="rect">
            <a:avLst/>
          </a:prstGeom>
          <a:noFill/>
        </p:spPr>
        <p:txBody>
          <a:bodyPr wrap="none" rtlCol="0">
            <a:spAutoFit/>
          </a:bodyPr>
          <a:lstStyle/>
          <a:p>
            <a:r>
              <a:rPr lang="en-US" sz="1050" dirty="0" smtClean="0"/>
              <a:t>Source: CK Foundation via Wikimedia Commons</a:t>
            </a:r>
            <a:endParaRPr lang="en-US" sz="1050" dirty="0"/>
          </a:p>
        </p:txBody>
      </p:sp>
    </p:spTree>
    <p:extLst>
      <p:ext uri="{BB962C8B-B14F-4D97-AF65-F5344CB8AC3E}">
        <p14:creationId xmlns:p14="http://schemas.microsoft.com/office/powerpoint/2010/main" val="351796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p:cNvSpPr/>
          <p:nvPr/>
        </p:nvSpPr>
        <p:spPr>
          <a:xfrm rot="5400000" flipH="1">
            <a:off x="5727559" y="2528086"/>
            <a:ext cx="634980" cy="1283987"/>
          </a:xfrm>
          <a:custGeom>
            <a:avLst/>
            <a:gdLst>
              <a:gd name="connsiteX0" fmla="*/ 0 w 470355"/>
              <a:gd name="connsiteY0" fmla="*/ 450623 h 827974"/>
              <a:gd name="connsiteX1" fmla="*/ 117589 w 470355"/>
              <a:gd name="connsiteY1" fmla="*/ 3810 h 827974"/>
              <a:gd name="connsiteX2" fmla="*/ 211660 w 470355"/>
              <a:gd name="connsiteY2" fmla="*/ 674030 h 827974"/>
              <a:gd name="connsiteX3" fmla="*/ 317490 w 470355"/>
              <a:gd name="connsiteY3" fmla="*/ 250733 h 827974"/>
              <a:gd name="connsiteX4" fmla="*/ 399802 w 470355"/>
              <a:gd name="connsiteY4" fmla="*/ 791612 h 827974"/>
              <a:gd name="connsiteX5" fmla="*/ 470355 w 470355"/>
              <a:gd name="connsiteY5" fmla="*/ 779854 h 82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355" h="827974">
                <a:moveTo>
                  <a:pt x="0" y="450623"/>
                </a:moveTo>
                <a:cubicBezTo>
                  <a:pt x="41156" y="208599"/>
                  <a:pt x="82312" y="-33425"/>
                  <a:pt x="117589" y="3810"/>
                </a:cubicBezTo>
                <a:cubicBezTo>
                  <a:pt x="152866" y="41044"/>
                  <a:pt x="178343" y="632876"/>
                  <a:pt x="211660" y="674030"/>
                </a:cubicBezTo>
                <a:cubicBezTo>
                  <a:pt x="244977" y="715184"/>
                  <a:pt x="286133" y="231136"/>
                  <a:pt x="317490" y="250733"/>
                </a:cubicBezTo>
                <a:cubicBezTo>
                  <a:pt x="348847" y="270330"/>
                  <a:pt x="374325" y="703425"/>
                  <a:pt x="399802" y="791612"/>
                </a:cubicBezTo>
                <a:cubicBezTo>
                  <a:pt x="425279" y="879799"/>
                  <a:pt x="470355" y="779854"/>
                  <a:pt x="470355" y="779854"/>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Freeform 35"/>
          <p:cNvSpPr/>
          <p:nvPr/>
        </p:nvSpPr>
        <p:spPr>
          <a:xfrm>
            <a:off x="2272726" y="2866681"/>
            <a:ext cx="634980" cy="827974"/>
          </a:xfrm>
          <a:custGeom>
            <a:avLst/>
            <a:gdLst>
              <a:gd name="connsiteX0" fmla="*/ 0 w 470355"/>
              <a:gd name="connsiteY0" fmla="*/ 450623 h 827974"/>
              <a:gd name="connsiteX1" fmla="*/ 117589 w 470355"/>
              <a:gd name="connsiteY1" fmla="*/ 3810 h 827974"/>
              <a:gd name="connsiteX2" fmla="*/ 211660 w 470355"/>
              <a:gd name="connsiteY2" fmla="*/ 674030 h 827974"/>
              <a:gd name="connsiteX3" fmla="*/ 317490 w 470355"/>
              <a:gd name="connsiteY3" fmla="*/ 250733 h 827974"/>
              <a:gd name="connsiteX4" fmla="*/ 399802 w 470355"/>
              <a:gd name="connsiteY4" fmla="*/ 791612 h 827974"/>
              <a:gd name="connsiteX5" fmla="*/ 470355 w 470355"/>
              <a:gd name="connsiteY5" fmla="*/ 779854 h 82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355" h="827974">
                <a:moveTo>
                  <a:pt x="0" y="450623"/>
                </a:moveTo>
                <a:cubicBezTo>
                  <a:pt x="41156" y="208599"/>
                  <a:pt x="82312" y="-33425"/>
                  <a:pt x="117589" y="3810"/>
                </a:cubicBezTo>
                <a:cubicBezTo>
                  <a:pt x="152866" y="41044"/>
                  <a:pt x="178343" y="632876"/>
                  <a:pt x="211660" y="674030"/>
                </a:cubicBezTo>
                <a:cubicBezTo>
                  <a:pt x="244977" y="715184"/>
                  <a:pt x="286133" y="231136"/>
                  <a:pt x="317490" y="250733"/>
                </a:cubicBezTo>
                <a:cubicBezTo>
                  <a:pt x="348847" y="270330"/>
                  <a:pt x="374325" y="703425"/>
                  <a:pt x="399802" y="791612"/>
                </a:cubicBezTo>
                <a:cubicBezTo>
                  <a:pt x="425279" y="879799"/>
                  <a:pt x="470355" y="779854"/>
                  <a:pt x="470355" y="779854"/>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What is Polarized </a:t>
            </a:r>
            <a:r>
              <a:rPr lang="en-US" dirty="0"/>
              <a:t>L</a:t>
            </a:r>
            <a:r>
              <a:rPr lang="en-US" dirty="0" smtClean="0"/>
              <a:t>ight?</a:t>
            </a:r>
            <a:endParaRPr lang="en-US" dirty="0"/>
          </a:p>
        </p:txBody>
      </p:sp>
      <p:sp>
        <p:nvSpPr>
          <p:cNvPr id="4" name="TextBox 3"/>
          <p:cNvSpPr txBox="1"/>
          <p:nvPr/>
        </p:nvSpPr>
        <p:spPr>
          <a:xfrm>
            <a:off x="1567767" y="4224007"/>
            <a:ext cx="6406434" cy="646331"/>
          </a:xfrm>
          <a:prstGeom prst="rect">
            <a:avLst/>
          </a:prstGeom>
          <a:noFill/>
        </p:spPr>
        <p:txBody>
          <a:bodyPr wrap="none" rtlCol="0">
            <a:spAutoFit/>
          </a:bodyPr>
          <a:lstStyle/>
          <a:p>
            <a:r>
              <a:rPr lang="en-US" dirty="0" smtClean="0"/>
              <a:t>Up and down waves get through.     Sideways waves are stopped.	</a:t>
            </a:r>
            <a:endParaRPr lang="en-US" dirty="0"/>
          </a:p>
        </p:txBody>
      </p:sp>
      <p:sp>
        <p:nvSpPr>
          <p:cNvPr id="5" name="TextBox 4"/>
          <p:cNvSpPr txBox="1"/>
          <p:nvPr/>
        </p:nvSpPr>
        <p:spPr>
          <a:xfrm>
            <a:off x="240552" y="1656556"/>
            <a:ext cx="8240056" cy="1200328"/>
          </a:xfrm>
          <a:prstGeom prst="rect">
            <a:avLst/>
          </a:prstGeom>
          <a:noFill/>
        </p:spPr>
        <p:txBody>
          <a:bodyPr wrap="none" rtlCol="0">
            <a:spAutoFit/>
          </a:bodyPr>
          <a:lstStyle/>
          <a:p>
            <a:r>
              <a:rPr lang="en-US" sz="2400" dirty="0" smtClean="0"/>
              <a:t>Now imagine the waving rope goes between the slats of a picket </a:t>
            </a:r>
            <a:br>
              <a:rPr lang="en-US" sz="2400" dirty="0" smtClean="0"/>
            </a:br>
            <a:r>
              <a:rPr lang="en-US" sz="2400" dirty="0" smtClean="0"/>
              <a:t>fence. If the slats are up and down, only the up and down waves </a:t>
            </a:r>
            <a:br>
              <a:rPr lang="en-US" sz="2400" dirty="0" smtClean="0"/>
            </a:br>
            <a:r>
              <a:rPr lang="en-US" sz="2400" dirty="0" smtClean="0"/>
              <a:t>can pass through.  </a:t>
            </a:r>
            <a:endParaRPr lang="en-US" sz="2400" dirty="0"/>
          </a:p>
        </p:txBody>
      </p:sp>
      <p:sp>
        <p:nvSpPr>
          <p:cNvPr id="7" name="TextBox 6"/>
          <p:cNvSpPr txBox="1"/>
          <p:nvPr/>
        </p:nvSpPr>
        <p:spPr>
          <a:xfrm>
            <a:off x="240552" y="4870338"/>
            <a:ext cx="8614558" cy="1200328"/>
          </a:xfrm>
          <a:prstGeom prst="rect">
            <a:avLst/>
          </a:prstGeom>
          <a:noFill/>
        </p:spPr>
        <p:txBody>
          <a:bodyPr wrap="none" rtlCol="0">
            <a:spAutoFit/>
          </a:bodyPr>
          <a:lstStyle/>
          <a:p>
            <a:r>
              <a:rPr lang="en-US" sz="2400" dirty="0" smtClean="0"/>
              <a:t>Polarized light has light waves that vibrate all in the same direction. </a:t>
            </a:r>
            <a:br>
              <a:rPr lang="en-US" sz="2400" dirty="0" smtClean="0"/>
            </a:br>
            <a:r>
              <a:rPr lang="en-US" sz="2400" dirty="0" smtClean="0"/>
              <a:t>The</a:t>
            </a:r>
            <a:r>
              <a:rPr lang="en-US" sz="2400" dirty="0"/>
              <a:t> </a:t>
            </a:r>
            <a:r>
              <a:rPr lang="en-US" sz="2400" dirty="0" smtClean="0"/>
              <a:t>polarizer is like a picket fence that only allows one direction of </a:t>
            </a:r>
            <a:br>
              <a:rPr lang="en-US" sz="2400" dirty="0" smtClean="0"/>
            </a:br>
            <a:r>
              <a:rPr lang="en-US" sz="2400" dirty="0" smtClean="0"/>
              <a:t>vibrating waves to pass through.  </a:t>
            </a:r>
            <a:endParaRPr lang="en-US" sz="2400" dirty="0"/>
          </a:p>
        </p:txBody>
      </p:sp>
      <p:grpSp>
        <p:nvGrpSpPr>
          <p:cNvPr id="19" name="Group 18"/>
          <p:cNvGrpSpPr/>
          <p:nvPr/>
        </p:nvGrpSpPr>
        <p:grpSpPr>
          <a:xfrm>
            <a:off x="2453437" y="2972503"/>
            <a:ext cx="1232833" cy="1155103"/>
            <a:chOff x="3104604" y="3068904"/>
            <a:chExt cx="1232833" cy="1155103"/>
          </a:xfrm>
        </p:grpSpPr>
        <p:grpSp>
          <p:nvGrpSpPr>
            <p:cNvPr id="18" name="Group 17"/>
            <p:cNvGrpSpPr/>
            <p:nvPr/>
          </p:nvGrpSpPr>
          <p:grpSpPr>
            <a:xfrm>
              <a:off x="3104604" y="3325655"/>
              <a:ext cx="1167454" cy="767883"/>
              <a:chOff x="3104604" y="3325655"/>
              <a:chExt cx="1167454" cy="767883"/>
            </a:xfrm>
          </p:grpSpPr>
          <p:sp>
            <p:nvSpPr>
              <p:cNvPr id="16" name="Rectangle 15"/>
              <p:cNvSpPr/>
              <p:nvPr/>
            </p:nvSpPr>
            <p:spPr>
              <a:xfrm rot="5400000">
                <a:off x="3646156" y="3479986"/>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rot="5400000">
                <a:off x="3658507" y="2784103"/>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3135037" y="3068904"/>
              <a:ext cx="1202400" cy="1155103"/>
              <a:chOff x="3057308" y="3068904"/>
              <a:chExt cx="1202400" cy="1155103"/>
            </a:xfrm>
          </p:grpSpPr>
          <p:sp>
            <p:nvSpPr>
              <p:cNvPr id="6" name="Rectangle 5"/>
              <p:cNvSpPr/>
              <p:nvPr/>
            </p:nvSpPr>
            <p:spPr>
              <a:xfrm>
                <a:off x="30573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2457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341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6225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109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9993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1877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20" name="Group 19"/>
          <p:cNvGrpSpPr/>
          <p:nvPr/>
        </p:nvGrpSpPr>
        <p:grpSpPr>
          <a:xfrm>
            <a:off x="5714610" y="2948987"/>
            <a:ext cx="1232833" cy="1155103"/>
            <a:chOff x="3104604" y="3068904"/>
            <a:chExt cx="1232833" cy="1155103"/>
          </a:xfrm>
        </p:grpSpPr>
        <p:grpSp>
          <p:nvGrpSpPr>
            <p:cNvPr id="21" name="Group 20"/>
            <p:cNvGrpSpPr/>
            <p:nvPr/>
          </p:nvGrpSpPr>
          <p:grpSpPr>
            <a:xfrm>
              <a:off x="3104604" y="3325655"/>
              <a:ext cx="1167454" cy="767883"/>
              <a:chOff x="3104604" y="3325655"/>
              <a:chExt cx="1167454" cy="767883"/>
            </a:xfrm>
          </p:grpSpPr>
          <p:sp>
            <p:nvSpPr>
              <p:cNvPr id="30" name="Rectangle 29"/>
              <p:cNvSpPr/>
              <p:nvPr/>
            </p:nvSpPr>
            <p:spPr>
              <a:xfrm rot="5400000">
                <a:off x="3646156" y="3479986"/>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rot="5400000">
                <a:off x="3658507" y="2784103"/>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3135037" y="3068904"/>
              <a:ext cx="1202400" cy="1155103"/>
              <a:chOff x="3057308" y="3068904"/>
              <a:chExt cx="1202400" cy="1155103"/>
            </a:xfrm>
          </p:grpSpPr>
          <p:sp>
            <p:nvSpPr>
              <p:cNvPr id="23" name="Rectangle 22"/>
              <p:cNvSpPr/>
              <p:nvPr/>
            </p:nvSpPr>
            <p:spPr>
              <a:xfrm>
                <a:off x="30573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32457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4341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36225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38109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9993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187708" y="3068904"/>
                <a:ext cx="72000" cy="1155103"/>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37" name="Freeform 36"/>
          <p:cNvSpPr/>
          <p:nvPr/>
        </p:nvSpPr>
        <p:spPr>
          <a:xfrm>
            <a:off x="2943757" y="3260261"/>
            <a:ext cx="634980" cy="827974"/>
          </a:xfrm>
          <a:custGeom>
            <a:avLst/>
            <a:gdLst>
              <a:gd name="connsiteX0" fmla="*/ 0 w 470355"/>
              <a:gd name="connsiteY0" fmla="*/ 450623 h 827974"/>
              <a:gd name="connsiteX1" fmla="*/ 117589 w 470355"/>
              <a:gd name="connsiteY1" fmla="*/ 3810 h 827974"/>
              <a:gd name="connsiteX2" fmla="*/ 211660 w 470355"/>
              <a:gd name="connsiteY2" fmla="*/ 674030 h 827974"/>
              <a:gd name="connsiteX3" fmla="*/ 317490 w 470355"/>
              <a:gd name="connsiteY3" fmla="*/ 250733 h 827974"/>
              <a:gd name="connsiteX4" fmla="*/ 399802 w 470355"/>
              <a:gd name="connsiteY4" fmla="*/ 791612 h 827974"/>
              <a:gd name="connsiteX5" fmla="*/ 470355 w 470355"/>
              <a:gd name="connsiteY5" fmla="*/ 779854 h 82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0355" h="827974">
                <a:moveTo>
                  <a:pt x="0" y="450623"/>
                </a:moveTo>
                <a:cubicBezTo>
                  <a:pt x="41156" y="208599"/>
                  <a:pt x="82312" y="-33425"/>
                  <a:pt x="117589" y="3810"/>
                </a:cubicBezTo>
                <a:cubicBezTo>
                  <a:pt x="152866" y="41044"/>
                  <a:pt x="178343" y="632876"/>
                  <a:pt x="211660" y="674030"/>
                </a:cubicBezTo>
                <a:cubicBezTo>
                  <a:pt x="244977" y="715184"/>
                  <a:pt x="286133" y="231136"/>
                  <a:pt x="317490" y="250733"/>
                </a:cubicBezTo>
                <a:cubicBezTo>
                  <a:pt x="348847" y="270330"/>
                  <a:pt x="374325" y="703425"/>
                  <a:pt x="399802" y="791612"/>
                </a:cubicBezTo>
                <a:cubicBezTo>
                  <a:pt x="425279" y="879799"/>
                  <a:pt x="470355" y="779854"/>
                  <a:pt x="470355" y="779854"/>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88934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3: Make a Prediction</a:t>
            </a:r>
            <a:endParaRPr lang="en-US" dirty="0"/>
          </a:p>
        </p:txBody>
      </p:sp>
      <p:sp>
        <p:nvSpPr>
          <p:cNvPr id="3" name="TextBox 2"/>
          <p:cNvSpPr txBox="1"/>
          <p:nvPr/>
        </p:nvSpPr>
        <p:spPr>
          <a:xfrm>
            <a:off x="127951" y="1640462"/>
            <a:ext cx="9129422" cy="4832092"/>
          </a:xfrm>
          <a:prstGeom prst="rect">
            <a:avLst/>
          </a:prstGeom>
          <a:noFill/>
        </p:spPr>
        <p:txBody>
          <a:bodyPr wrap="none" rtlCol="0">
            <a:spAutoFit/>
          </a:bodyPr>
          <a:lstStyle/>
          <a:p>
            <a:r>
              <a:rPr lang="en-US" sz="2400" dirty="0" smtClean="0"/>
              <a:t>Predict what would happen if you look through TWO polarizers, </a:t>
            </a:r>
            <a:br>
              <a:rPr lang="en-US" sz="2400" dirty="0" smtClean="0"/>
            </a:br>
            <a:r>
              <a:rPr lang="en-US" sz="2400" dirty="0" smtClean="0"/>
              <a:t>holding one still  while rotating the other one.</a:t>
            </a:r>
          </a:p>
          <a:p>
            <a:endParaRPr lang="en-US" sz="2400" dirty="0" smtClean="0"/>
          </a:p>
          <a:p>
            <a:endParaRPr lang="en-US" sz="2400" dirty="0"/>
          </a:p>
          <a:p>
            <a:endParaRPr lang="en-US" sz="2400" dirty="0" smtClean="0"/>
          </a:p>
          <a:p>
            <a:endParaRPr lang="en-US" sz="2400" dirty="0"/>
          </a:p>
          <a:p>
            <a:r>
              <a:rPr lang="en-US" sz="2400" dirty="0" smtClean="0"/>
              <a:t>You need a partner for this experiment. Each of you should hold a </a:t>
            </a:r>
            <a:br>
              <a:rPr lang="en-US" sz="2400" dirty="0" smtClean="0"/>
            </a:br>
            <a:r>
              <a:rPr lang="en-US" sz="2400" dirty="0" smtClean="0"/>
              <a:t>polarizer</a:t>
            </a:r>
            <a:r>
              <a:rPr lang="en-US" sz="2400" dirty="0"/>
              <a:t> </a:t>
            </a:r>
            <a:r>
              <a:rPr lang="en-US" sz="2400" dirty="0" smtClean="0"/>
              <a:t>(lens of sunglasses or polarizing filter) in front of your eye. </a:t>
            </a:r>
          </a:p>
          <a:p>
            <a:r>
              <a:rPr lang="en-US" sz="2400" dirty="0" smtClean="0"/>
              <a:t>Tell your partner to hold their polarizer steady without moving it.</a:t>
            </a:r>
          </a:p>
          <a:p>
            <a:endParaRPr lang="en-US" sz="2400" dirty="0"/>
          </a:p>
          <a:p>
            <a:r>
              <a:rPr lang="en-US" sz="2400" dirty="0" smtClean="0"/>
              <a:t>Slowly rotate your polarizer as you look through it at your partner’s </a:t>
            </a:r>
          </a:p>
          <a:p>
            <a:r>
              <a:rPr lang="en-US" sz="2400" dirty="0" smtClean="0"/>
              <a:t>eye. What do you see? Compare your observation with your prediction.</a:t>
            </a:r>
          </a:p>
          <a:p>
            <a:endParaRPr lang="en-US" sz="2000" dirty="0"/>
          </a:p>
        </p:txBody>
      </p:sp>
      <p:sp>
        <p:nvSpPr>
          <p:cNvPr id="4" name="Oval 3"/>
          <p:cNvSpPr/>
          <p:nvPr/>
        </p:nvSpPr>
        <p:spPr>
          <a:xfrm>
            <a:off x="3127862" y="2880772"/>
            <a:ext cx="258696" cy="952418"/>
          </a:xfrm>
          <a:prstGeom prst="ellipse">
            <a:avLst/>
          </a:prstGeom>
          <a:solidFill>
            <a:srgbClr val="996633"/>
          </a:solidFill>
          <a:ln>
            <a:solidFill>
              <a:srgbClr val="9966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4808918" y="2880772"/>
            <a:ext cx="258696" cy="952418"/>
          </a:xfrm>
          <a:prstGeom prst="ellipse">
            <a:avLst/>
          </a:prstGeom>
          <a:solidFill>
            <a:srgbClr val="996633"/>
          </a:solidFill>
          <a:ln>
            <a:solidFill>
              <a:srgbClr val="9966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3"/>
          <a:stretch>
            <a:fillRect/>
          </a:stretch>
        </p:blipFill>
        <p:spPr>
          <a:xfrm rot="21319307">
            <a:off x="5169507" y="2913212"/>
            <a:ext cx="828516" cy="808471"/>
          </a:xfrm>
          <a:prstGeom prst="rect">
            <a:avLst/>
          </a:prstGeom>
        </p:spPr>
      </p:pic>
      <p:pic>
        <p:nvPicPr>
          <p:cNvPr id="11" name="Picture 10"/>
          <p:cNvPicPr>
            <a:picLocks noChangeAspect="1"/>
          </p:cNvPicPr>
          <p:nvPr/>
        </p:nvPicPr>
        <p:blipFill>
          <a:blip r:embed="rId3"/>
          <a:stretch>
            <a:fillRect/>
          </a:stretch>
        </p:blipFill>
        <p:spPr>
          <a:xfrm rot="280693" flipH="1">
            <a:off x="2064696" y="2913211"/>
            <a:ext cx="828516" cy="808471"/>
          </a:xfrm>
          <a:prstGeom prst="rect">
            <a:avLst/>
          </a:prstGeom>
        </p:spPr>
      </p:pic>
      <p:sp>
        <p:nvSpPr>
          <p:cNvPr id="13" name="Freeform 12"/>
          <p:cNvSpPr/>
          <p:nvPr/>
        </p:nvSpPr>
        <p:spPr>
          <a:xfrm>
            <a:off x="4855954" y="3039373"/>
            <a:ext cx="165089" cy="670490"/>
          </a:xfrm>
          <a:custGeom>
            <a:avLst/>
            <a:gdLst>
              <a:gd name="connsiteX0" fmla="*/ 0 w 600560"/>
              <a:gd name="connsiteY0" fmla="*/ 388292 h 907382"/>
              <a:gd name="connsiteX1" fmla="*/ 117589 w 600560"/>
              <a:gd name="connsiteY1" fmla="*/ 106094 h 907382"/>
              <a:gd name="connsiteX2" fmla="*/ 317490 w 600560"/>
              <a:gd name="connsiteY2" fmla="*/ 270 h 907382"/>
              <a:gd name="connsiteX3" fmla="*/ 493873 w 600560"/>
              <a:gd name="connsiteY3" fmla="*/ 82578 h 907382"/>
              <a:gd name="connsiteX4" fmla="*/ 576185 w 600560"/>
              <a:gd name="connsiteY4" fmla="*/ 282468 h 907382"/>
              <a:gd name="connsiteX5" fmla="*/ 599703 w 600560"/>
              <a:gd name="connsiteY5" fmla="*/ 529391 h 907382"/>
              <a:gd name="connsiteX6" fmla="*/ 552667 w 600560"/>
              <a:gd name="connsiteY6" fmla="*/ 764556 h 907382"/>
              <a:gd name="connsiteX7" fmla="*/ 341008 w 600560"/>
              <a:gd name="connsiteY7" fmla="*/ 905655 h 907382"/>
              <a:gd name="connsiteX8" fmla="*/ 141107 w 600560"/>
              <a:gd name="connsiteY8" fmla="*/ 846864 h 907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560" h="907382">
                <a:moveTo>
                  <a:pt x="0" y="388292"/>
                </a:moveTo>
                <a:cubicBezTo>
                  <a:pt x="32337" y="279528"/>
                  <a:pt x="64674" y="170764"/>
                  <a:pt x="117589" y="106094"/>
                </a:cubicBezTo>
                <a:cubicBezTo>
                  <a:pt x="170504" y="41424"/>
                  <a:pt x="254776" y="4189"/>
                  <a:pt x="317490" y="270"/>
                </a:cubicBezTo>
                <a:cubicBezTo>
                  <a:pt x="380204" y="-3649"/>
                  <a:pt x="450757" y="35545"/>
                  <a:pt x="493873" y="82578"/>
                </a:cubicBezTo>
                <a:cubicBezTo>
                  <a:pt x="536989" y="129611"/>
                  <a:pt x="558547" y="207999"/>
                  <a:pt x="576185" y="282468"/>
                </a:cubicBezTo>
                <a:cubicBezTo>
                  <a:pt x="593823" y="356937"/>
                  <a:pt x="603623" y="449043"/>
                  <a:pt x="599703" y="529391"/>
                </a:cubicBezTo>
                <a:cubicBezTo>
                  <a:pt x="595783" y="609739"/>
                  <a:pt x="595783" y="701845"/>
                  <a:pt x="552667" y="764556"/>
                </a:cubicBezTo>
                <a:cubicBezTo>
                  <a:pt x="509551" y="827267"/>
                  <a:pt x="409601" y="891937"/>
                  <a:pt x="341008" y="905655"/>
                </a:cubicBezTo>
                <a:cubicBezTo>
                  <a:pt x="272415" y="919373"/>
                  <a:pt x="141107" y="846864"/>
                  <a:pt x="141107" y="846864"/>
                </a:cubicBezTo>
              </a:path>
            </a:pathLst>
          </a:cu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542192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4: Colors from </a:t>
            </a:r>
            <a:r>
              <a:rPr lang="en-US" dirty="0" smtClean="0"/>
              <a:t>Polarization</a:t>
            </a:r>
            <a:endParaRPr lang="en-US" dirty="0"/>
          </a:p>
        </p:txBody>
      </p:sp>
      <p:sp>
        <p:nvSpPr>
          <p:cNvPr id="3" name="TextBox 2"/>
          <p:cNvSpPr txBox="1"/>
          <p:nvPr/>
        </p:nvSpPr>
        <p:spPr>
          <a:xfrm>
            <a:off x="133903" y="1638306"/>
            <a:ext cx="9010097" cy="3416320"/>
          </a:xfrm>
          <a:prstGeom prst="rect">
            <a:avLst/>
          </a:prstGeom>
          <a:noFill/>
        </p:spPr>
        <p:txBody>
          <a:bodyPr wrap="square" rtlCol="0">
            <a:spAutoFit/>
          </a:bodyPr>
          <a:lstStyle/>
          <a:p>
            <a:r>
              <a:rPr lang="en-US" sz="2400" dirty="0" smtClean="0"/>
              <a:t>Use the same LCD monitor or screen that you used for Activity 1. It’s best if the background is white, so open an app that lets you make a white rectangle on the screen.</a:t>
            </a:r>
          </a:p>
          <a:p>
            <a:endParaRPr lang="en-US" sz="2400" dirty="0"/>
          </a:p>
          <a:p>
            <a:r>
              <a:rPr lang="en-US" sz="2400" dirty="0" smtClean="0"/>
              <a:t>Make a “sandwich” with the screen in the back, then some crumpled cellophane in the middle and the polarizer (sunglasses of filter) in front of your eye. Look through the polarizer at the monitor. Rotate the polarizer as you look through it. Describe what you see.</a:t>
            </a:r>
          </a:p>
          <a:p>
            <a:endParaRPr lang="en-US" sz="2400" dirty="0"/>
          </a:p>
        </p:txBody>
      </p:sp>
      <p:pic>
        <p:nvPicPr>
          <p:cNvPr id="7" name="Picture 6" descr="IMG_0540.jpg"/>
          <p:cNvPicPr>
            <a:picLocks noChangeAspect="1"/>
          </p:cNvPicPr>
          <p:nvPr/>
        </p:nvPicPr>
        <p:blipFill rotWithShape="1">
          <a:blip r:embed="rId3">
            <a:extLst>
              <a:ext uri="{28A0092B-C50C-407E-A947-70E740481C1C}">
                <a14:useLocalDpi xmlns:a14="http://schemas.microsoft.com/office/drawing/2010/main" val="0"/>
              </a:ext>
            </a:extLst>
          </a:blip>
          <a:srcRect b="13732"/>
          <a:stretch/>
        </p:blipFill>
        <p:spPr>
          <a:xfrm>
            <a:off x="2955887" y="4871109"/>
            <a:ext cx="2758928" cy="1785048"/>
          </a:xfrm>
          <a:prstGeom prst="rect">
            <a:avLst/>
          </a:prstGeom>
        </p:spPr>
      </p:pic>
      <p:sp>
        <p:nvSpPr>
          <p:cNvPr id="8" name="TextBox 7"/>
          <p:cNvSpPr txBox="1"/>
          <p:nvPr/>
        </p:nvSpPr>
        <p:spPr>
          <a:xfrm>
            <a:off x="5867681" y="4996630"/>
            <a:ext cx="3041105" cy="1200329"/>
          </a:xfrm>
          <a:prstGeom prst="rect">
            <a:avLst/>
          </a:prstGeom>
          <a:noFill/>
        </p:spPr>
        <p:txBody>
          <a:bodyPr wrap="none" rtlCol="0">
            <a:spAutoFit/>
          </a:bodyPr>
          <a:lstStyle/>
          <a:p>
            <a:r>
              <a:rPr lang="en-US" dirty="0" smtClean="0"/>
              <a:t>A piece of crumpled packing </a:t>
            </a:r>
            <a:br>
              <a:rPr lang="en-US" dirty="0" smtClean="0"/>
            </a:br>
            <a:r>
              <a:rPr lang="en-US" dirty="0" smtClean="0"/>
              <a:t>tape stuck to a laptop monitor</a:t>
            </a:r>
            <a:br>
              <a:rPr lang="en-US" dirty="0" smtClean="0"/>
            </a:br>
            <a:r>
              <a:rPr lang="en-US" dirty="0" smtClean="0"/>
              <a:t>and photographed through </a:t>
            </a:r>
            <a:br>
              <a:rPr lang="en-US" dirty="0" smtClean="0"/>
            </a:br>
            <a:r>
              <a:rPr lang="en-US" dirty="0" smtClean="0"/>
              <a:t>polarized sunglasses.</a:t>
            </a:r>
            <a:endParaRPr lang="en-US" dirty="0"/>
          </a:p>
        </p:txBody>
      </p:sp>
    </p:spTree>
    <p:extLst>
      <p:ext uri="{BB962C8B-B14F-4D97-AF65-F5344CB8AC3E}">
        <p14:creationId xmlns:p14="http://schemas.microsoft.com/office/powerpoint/2010/main" val="2007473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5: Polarized Light Art</a:t>
            </a:r>
            <a:endParaRPr lang="en-US" dirty="0"/>
          </a:p>
        </p:txBody>
      </p:sp>
      <p:sp>
        <p:nvSpPr>
          <p:cNvPr id="3" name="TextBox 2"/>
          <p:cNvSpPr txBox="1"/>
          <p:nvPr/>
        </p:nvSpPr>
        <p:spPr>
          <a:xfrm>
            <a:off x="233781" y="1720942"/>
            <a:ext cx="8714728" cy="3416320"/>
          </a:xfrm>
          <a:prstGeom prst="rect">
            <a:avLst/>
          </a:prstGeom>
          <a:noFill/>
        </p:spPr>
        <p:txBody>
          <a:bodyPr wrap="square" rtlCol="0">
            <a:spAutoFit/>
          </a:bodyPr>
          <a:lstStyle/>
          <a:p>
            <a:r>
              <a:rPr lang="en-US" sz="2400" dirty="0" smtClean="0"/>
              <a:t>Can you use polarization to make art from clear tape? Stick pieces of tape to transparency film or other clear plastic. (You don’t want to damage a monitor or screen by taping directly to it.)   Use different layers of tape, and put the tape so that it goes in different directions.</a:t>
            </a:r>
          </a:p>
          <a:p>
            <a:endParaRPr lang="en-US" sz="2400" dirty="0"/>
          </a:p>
          <a:p>
            <a:r>
              <a:rPr lang="en-US" sz="2400" dirty="0" smtClean="0"/>
              <a:t>View your artwork by making a sandwich as in Activity 4: Polarized back light from a LCD screen or monitor, the transparency film with tape stuck on it, then the polarizer that you look through.</a:t>
            </a:r>
          </a:p>
          <a:p>
            <a:endParaRPr lang="en-US" sz="2400" dirty="0"/>
          </a:p>
        </p:txBody>
      </p:sp>
      <p:sp>
        <p:nvSpPr>
          <p:cNvPr id="7" name="TextBox 6"/>
          <p:cNvSpPr txBox="1"/>
          <p:nvPr/>
        </p:nvSpPr>
        <p:spPr>
          <a:xfrm>
            <a:off x="5490001" y="4890984"/>
            <a:ext cx="2924899" cy="1754327"/>
          </a:xfrm>
          <a:prstGeom prst="rect">
            <a:avLst/>
          </a:prstGeom>
          <a:noFill/>
        </p:spPr>
        <p:txBody>
          <a:bodyPr wrap="none" rtlCol="0">
            <a:spAutoFit/>
          </a:bodyPr>
          <a:lstStyle/>
          <a:p>
            <a:r>
              <a:rPr lang="en-US" dirty="0" smtClean="0"/>
              <a:t>Pieces of tape are stuck to</a:t>
            </a:r>
            <a:br>
              <a:rPr lang="en-US" dirty="0" smtClean="0"/>
            </a:br>
            <a:r>
              <a:rPr lang="en-US" dirty="0" smtClean="0"/>
              <a:t>a square of transparency film </a:t>
            </a:r>
            <a:br>
              <a:rPr lang="en-US" dirty="0" smtClean="0"/>
            </a:br>
            <a:r>
              <a:rPr lang="en-US" dirty="0" smtClean="0"/>
              <a:t>placed on a laptop monitor. </a:t>
            </a:r>
            <a:br>
              <a:rPr lang="en-US" dirty="0" smtClean="0"/>
            </a:br>
            <a:r>
              <a:rPr lang="en-US" dirty="0" smtClean="0"/>
              <a:t>The photo is taken through a </a:t>
            </a:r>
            <a:br>
              <a:rPr lang="en-US" dirty="0" smtClean="0"/>
            </a:br>
            <a:r>
              <a:rPr lang="en-US" dirty="0" smtClean="0"/>
              <a:t>round polarizer held in front</a:t>
            </a:r>
            <a:br>
              <a:rPr lang="en-US" dirty="0" smtClean="0"/>
            </a:br>
            <a:r>
              <a:rPr lang="en-US" dirty="0" smtClean="0"/>
              <a:t>of the tape. </a:t>
            </a:r>
            <a:endParaRPr lang="en-US" dirty="0"/>
          </a:p>
        </p:txBody>
      </p:sp>
      <p:pic>
        <p:nvPicPr>
          <p:cNvPr id="8" name="Picture 7" descr="IMG_3852.jpg"/>
          <p:cNvPicPr>
            <a:picLocks noChangeAspect="1"/>
          </p:cNvPicPr>
          <p:nvPr/>
        </p:nvPicPr>
        <p:blipFill rotWithShape="1">
          <a:blip r:embed="rId3">
            <a:extLst>
              <a:ext uri="{28A0092B-C50C-407E-A947-70E740481C1C}">
                <a14:useLocalDpi xmlns:a14="http://schemas.microsoft.com/office/drawing/2010/main" val="0"/>
              </a:ext>
            </a:extLst>
          </a:blip>
          <a:srcRect t="-5648" b="16217"/>
          <a:stretch/>
        </p:blipFill>
        <p:spPr>
          <a:xfrm>
            <a:off x="3410074" y="4783153"/>
            <a:ext cx="1933357" cy="1707402"/>
          </a:xfrm>
          <a:prstGeom prst="rect">
            <a:avLst/>
          </a:prstGeom>
        </p:spPr>
      </p:pic>
    </p:spTree>
    <p:extLst>
      <p:ext uri="{BB962C8B-B14F-4D97-AF65-F5344CB8AC3E}">
        <p14:creationId xmlns:p14="http://schemas.microsoft.com/office/powerpoint/2010/main" val="489196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3498</TotalTime>
  <Words>623</Words>
  <Application>Microsoft Macintosh PowerPoint</Application>
  <PresentationFormat>On-screen Show (4:3)</PresentationFormat>
  <Paragraphs>73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Vocabulary </vt:lpstr>
      <vt:lpstr>Activity 1: Bright and Dark</vt:lpstr>
      <vt:lpstr>Activity 2: Where Else is Polarized Light?</vt:lpstr>
      <vt:lpstr>What is Polarized Light?</vt:lpstr>
      <vt:lpstr>What is Polarized Light?</vt:lpstr>
      <vt:lpstr>Activity 3: Make a Prediction</vt:lpstr>
      <vt:lpstr>Activity 4: Colors from Polarization</vt:lpstr>
      <vt:lpstr>Activity 5: Polarized Light Art</vt:lpstr>
      <vt:lpstr>Optional: Are You Stressed?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202</cp:revision>
  <cp:lastPrinted>2016-01-26T19:38:17Z</cp:lastPrinted>
  <dcterms:created xsi:type="dcterms:W3CDTF">2012-03-31T00:07:46Z</dcterms:created>
  <dcterms:modified xsi:type="dcterms:W3CDTF">2017-01-23T21:10:26Z</dcterms:modified>
</cp:coreProperties>
</file>