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1.xml" ContentType="application/vnd.openxmlformats-officedocument.presentationml.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260" r:id="rId2"/>
    <p:sldId id="306" r:id="rId3"/>
    <p:sldId id="308" r:id="rId4"/>
    <p:sldId id="301" r:id="rId5"/>
    <p:sldId id="322" r:id="rId6"/>
    <p:sldId id="323" r:id="rId7"/>
    <p:sldId id="324" r:id="rId8"/>
    <p:sldId id="325" r:id="rId9"/>
    <p:sldId id="326" r:id="rId10"/>
    <p:sldId id="327" r:id="rId11"/>
    <p:sldId id="330" r:id="rId12"/>
    <p:sldId id="328" r:id="rId13"/>
    <p:sldId id="331" r:id="rId14"/>
    <p:sldId id="332" r:id="rId15"/>
    <p:sldId id="335" r:id="rId16"/>
    <p:sldId id="333"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illermo Sánchez" initials="GS" lastIdx="1" clrIdx="0">
    <p:extLst>
      <p:ext uri="{19B8F6BF-5375-455C-9EA6-DF929625EA0E}">
        <p15:presenceInfo xmlns:p15="http://schemas.microsoft.com/office/powerpoint/2012/main" userId="a4475a8f5a49e305"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371C"/>
    <a:srgbClr val="996633"/>
    <a:srgbClr val="E6E6E6"/>
    <a:srgbClr val="FFFFFF"/>
    <a:srgbClr val="DEDED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17" autoAdjust="0"/>
    <p:restoredTop sz="74957" autoAdjust="0"/>
  </p:normalViewPr>
  <p:slideViewPr>
    <p:cSldViewPr snapToGrid="0" snapToObjects="1">
      <p:cViewPr varScale="1">
        <p:scale>
          <a:sx n="89" d="100"/>
          <a:sy n="89" d="100"/>
        </p:scale>
        <p:origin x="1866" y="1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6-08-02T13:29:14.276" idx="1">
    <p:pos x="5347" y="1958"/>
    <p:text>lo cambie del inicio al final</p:text>
    <p:extLst>
      <p:ext uri="{C676402C-5697-4E1C-873F-D02D1690AC5C}">
        <p15:threadingInfo xmlns:p15="http://schemas.microsoft.com/office/powerpoint/2012/main" timeZoneBias="3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33E7F25-3177-EE48-A5E7-04A0041584D1}" type="datetimeFigureOut">
              <a:rPr lang="en-US" smtClean="0"/>
              <a:t>8/4/2016</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8BE0ED6-209A-F54F-A63C-20E70B616992}" type="slidenum">
              <a:rPr lang="en-US" smtClean="0"/>
              <a:t>‹Nº›</a:t>
            </a:fld>
            <a:endParaRPr lang="en-US" dirty="0"/>
          </a:p>
        </p:txBody>
      </p:sp>
    </p:spTree>
    <p:extLst>
      <p:ext uri="{BB962C8B-B14F-4D97-AF65-F5344CB8AC3E}">
        <p14:creationId xmlns:p14="http://schemas.microsoft.com/office/powerpoint/2010/main" val="409607959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E9A2B9-149F-6A48-8477-24AA0C30D447}" type="datetimeFigureOut">
              <a:rPr lang="en-US" smtClean="0"/>
              <a:t>8/4/2016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FD314B-32C5-B34C-A9D8-27ABBE555FDC}" type="slidenum">
              <a:rPr lang="en-US" smtClean="0"/>
              <a:t>‹Nº›</a:t>
            </a:fld>
            <a:endParaRPr lang="en-US" dirty="0"/>
          </a:p>
        </p:txBody>
      </p:sp>
    </p:spTree>
    <p:extLst>
      <p:ext uri="{BB962C8B-B14F-4D97-AF65-F5344CB8AC3E}">
        <p14:creationId xmlns:p14="http://schemas.microsoft.com/office/powerpoint/2010/main" val="9259062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Rot="1" noChangeAspect="1" noChangeArrowheads="1"/>
          </p:cNvSpPr>
          <p:nvPr>
            <p:ph type="sldImg"/>
          </p:nvPr>
        </p:nvSpPr>
        <p:spPr>
          <a:xfrm>
            <a:off x="1143000" y="685800"/>
            <a:ext cx="4572000" cy="3429000"/>
          </a:xfrm>
          <a:solidFill>
            <a:srgbClr val="FFFFFF"/>
          </a:solidFill>
          <a:ln/>
          <a:extLst>
            <a:ext uri="{FAA26D3D-D897-4be2-8F04-BA451C77F1D7}">
              <ma14:placeholderFlag xmlns="" xmlns:ma14="http://schemas.microsoft.com/office/mac/drawingml/2011/main" val="1"/>
            </a:ext>
          </a:extLst>
        </p:spPr>
      </p:sp>
      <p:sp>
        <p:nvSpPr>
          <p:cNvPr id="228355"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a:defRPr/>
            </a:pPr>
            <a:endParaRPr lang="en-US" dirty="0">
              <a:cs typeface="+mn-cs"/>
            </a:endParaRPr>
          </a:p>
        </p:txBody>
      </p:sp>
    </p:spTree>
    <p:extLst>
      <p:ext uri="{BB962C8B-B14F-4D97-AF65-F5344CB8AC3E}">
        <p14:creationId xmlns:p14="http://schemas.microsoft.com/office/powerpoint/2010/main" val="9625933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10</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F9FD314B-32C5-B34C-A9D8-27ABBE555FDC}" type="slidenum">
              <a:rPr lang="en-US" smtClean="0"/>
              <a:t>11</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12</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13</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F9FD314B-32C5-B34C-A9D8-27ABBE555FDC}" type="slidenum">
              <a:rPr lang="en-US" smtClean="0"/>
              <a:t>14</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15</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16</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F9FD314B-32C5-B34C-A9D8-27ABBE555FDC}" type="slidenum">
              <a:rPr lang="en-US" smtClean="0"/>
              <a:t>2</a:t>
            </a:fld>
            <a:endParaRPr lang="en-US" dirty="0"/>
          </a:p>
        </p:txBody>
      </p:sp>
    </p:spTree>
    <p:extLst>
      <p:ext uri="{BB962C8B-B14F-4D97-AF65-F5344CB8AC3E}">
        <p14:creationId xmlns:p14="http://schemas.microsoft.com/office/powerpoint/2010/main" val="3234776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3</a:t>
            </a:fld>
            <a:endParaRPr lang="en-US" dirty="0"/>
          </a:p>
        </p:txBody>
      </p:sp>
    </p:spTree>
    <p:extLst>
      <p:ext uri="{BB962C8B-B14F-4D97-AF65-F5344CB8AC3E}">
        <p14:creationId xmlns:p14="http://schemas.microsoft.com/office/powerpoint/2010/main" val="148504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4</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5</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6</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7</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FD314B-32C5-B34C-A9D8-27ABBE555FDC}" type="slidenum">
              <a:rPr lang="en-US" smtClean="0"/>
              <a:t>8</a:t>
            </a:fld>
            <a:endParaRPr lang="en-US" dirty="0"/>
          </a:p>
        </p:txBody>
      </p:sp>
    </p:spTree>
    <p:extLst>
      <p:ext uri="{BB962C8B-B14F-4D97-AF65-F5344CB8AC3E}">
        <p14:creationId xmlns:p14="http://schemas.microsoft.com/office/powerpoint/2010/main" val="375408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F9FD314B-32C5-B34C-A9D8-27ABBE555FDC}" type="slidenum">
              <a:rPr lang="en-US" smtClean="0"/>
              <a:t>9</a:t>
            </a:fld>
            <a:endParaRPr lang="en-US" dirty="0"/>
          </a:p>
        </p:txBody>
      </p:sp>
    </p:spTree>
    <p:extLst>
      <p:ext uri="{BB962C8B-B14F-4D97-AF65-F5344CB8AC3E}">
        <p14:creationId xmlns:p14="http://schemas.microsoft.com/office/powerpoint/2010/main" val="375408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F2FC677-0CEE-244E-9288-AA117475C7AD}" type="datetime1">
              <a:rPr lang="en-US" smtClean="0"/>
              <a:t>8/4/2016</a:t>
            </a:fld>
            <a:endParaRPr lang="en-US" dirty="0"/>
          </a:p>
        </p:txBody>
      </p:sp>
      <p:sp>
        <p:nvSpPr>
          <p:cNvPr id="5" name="Footer Placeholder 4"/>
          <p:cNvSpPr>
            <a:spLocks noGrp="1"/>
          </p:cNvSpPr>
          <p:nvPr>
            <p:ph type="ftr" sz="quarter" idx="11"/>
          </p:nvPr>
        </p:nvSpPr>
        <p:spPr/>
        <p:txBody>
          <a:bodyPr/>
          <a:lstStyle/>
          <a:p>
            <a:r>
              <a:rPr lang="en-US" dirty="0"/>
              <a:t>Three Rivers CC  Jr Laser Camp</a:t>
            </a:r>
          </a:p>
        </p:txBody>
      </p:sp>
      <p:sp>
        <p:nvSpPr>
          <p:cNvPr id="6" name="Slide Number Placeholder 5"/>
          <p:cNvSpPr>
            <a:spLocks noGrp="1"/>
          </p:cNvSpPr>
          <p:nvPr>
            <p:ph type="sldNum" sz="quarter" idx="12"/>
          </p:nvPr>
        </p:nvSpPr>
        <p:spPr/>
        <p:txBody>
          <a:bodyPr/>
          <a:lstStyle/>
          <a:p>
            <a:fld id="{EFEC2051-ACFE-0341-B553-F21C8D400B20}" type="slidenum">
              <a:rPr lang="en-US" smtClean="0"/>
              <a:pPr/>
              <a:t>‹Nº›</a:t>
            </a:fld>
            <a:endParaRPr lang="en-US" dirty="0"/>
          </a:p>
        </p:txBody>
      </p:sp>
    </p:spTree>
    <p:extLst>
      <p:ext uri="{BB962C8B-B14F-4D97-AF65-F5344CB8AC3E}">
        <p14:creationId xmlns:p14="http://schemas.microsoft.com/office/powerpoint/2010/main" val="38675548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50FACFC-C8D8-AC4A-A9C9-F88E3D96EDEC}" type="datetime1">
              <a:rPr lang="en-US" smtClean="0"/>
              <a:t>8/4/2016</a:t>
            </a:fld>
            <a:endParaRPr lang="en-US" dirty="0"/>
          </a:p>
        </p:txBody>
      </p:sp>
      <p:sp>
        <p:nvSpPr>
          <p:cNvPr id="5" name="Footer Placeholder 4"/>
          <p:cNvSpPr>
            <a:spLocks noGrp="1"/>
          </p:cNvSpPr>
          <p:nvPr>
            <p:ph type="ftr" sz="quarter" idx="11"/>
          </p:nvPr>
        </p:nvSpPr>
        <p:spPr/>
        <p:txBody>
          <a:bodyPr/>
          <a:lstStyle/>
          <a:p>
            <a:r>
              <a:rPr lang="en-US" dirty="0"/>
              <a:t>Three Rivers CC  Jr Laser Camp</a:t>
            </a:r>
          </a:p>
        </p:txBody>
      </p:sp>
      <p:sp>
        <p:nvSpPr>
          <p:cNvPr id="6" name="Slide Number Placeholder 5"/>
          <p:cNvSpPr>
            <a:spLocks noGrp="1"/>
          </p:cNvSpPr>
          <p:nvPr>
            <p:ph type="sldNum" sz="quarter" idx="12"/>
          </p:nvPr>
        </p:nvSpPr>
        <p:spPr/>
        <p:txBody>
          <a:bodyPr/>
          <a:lstStyle/>
          <a:p>
            <a:fld id="{EFEC2051-ACFE-0341-B553-F21C8D400B20}" type="slidenum">
              <a:rPr lang="en-US" smtClean="0"/>
              <a:pPr/>
              <a:t>‹Nº›</a:t>
            </a:fld>
            <a:endParaRPr lang="en-US" dirty="0"/>
          </a:p>
        </p:txBody>
      </p:sp>
    </p:spTree>
    <p:extLst>
      <p:ext uri="{BB962C8B-B14F-4D97-AF65-F5344CB8AC3E}">
        <p14:creationId xmlns:p14="http://schemas.microsoft.com/office/powerpoint/2010/main" val="2300967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D09E315-97F3-924D-88DF-BD0B29185948}" type="datetime1">
              <a:rPr lang="en-US" smtClean="0"/>
              <a:t>8/4/2016</a:t>
            </a:fld>
            <a:endParaRPr lang="en-US" dirty="0"/>
          </a:p>
        </p:txBody>
      </p:sp>
      <p:sp>
        <p:nvSpPr>
          <p:cNvPr id="5" name="Footer Placeholder 4"/>
          <p:cNvSpPr>
            <a:spLocks noGrp="1"/>
          </p:cNvSpPr>
          <p:nvPr>
            <p:ph type="ftr" sz="quarter" idx="11"/>
          </p:nvPr>
        </p:nvSpPr>
        <p:spPr/>
        <p:txBody>
          <a:bodyPr/>
          <a:lstStyle/>
          <a:p>
            <a:r>
              <a:rPr lang="en-US" dirty="0"/>
              <a:t>Three Rivers CC  Jr Laser Camp</a:t>
            </a:r>
          </a:p>
        </p:txBody>
      </p:sp>
      <p:sp>
        <p:nvSpPr>
          <p:cNvPr id="6" name="Slide Number Placeholder 5"/>
          <p:cNvSpPr>
            <a:spLocks noGrp="1"/>
          </p:cNvSpPr>
          <p:nvPr>
            <p:ph type="sldNum" sz="quarter" idx="12"/>
          </p:nvPr>
        </p:nvSpPr>
        <p:spPr/>
        <p:txBody>
          <a:bodyPr/>
          <a:lstStyle/>
          <a:p>
            <a:fld id="{EFEC2051-ACFE-0341-B553-F21C8D400B20}" type="slidenum">
              <a:rPr lang="en-US" smtClean="0"/>
              <a:pPr/>
              <a:t>‹Nº›</a:t>
            </a:fld>
            <a:endParaRPr lang="en-US" dirty="0"/>
          </a:p>
        </p:txBody>
      </p:sp>
    </p:spTree>
    <p:extLst>
      <p:ext uri="{BB962C8B-B14F-4D97-AF65-F5344CB8AC3E}">
        <p14:creationId xmlns:p14="http://schemas.microsoft.com/office/powerpoint/2010/main" val="2991225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62EC61-A66A-7B47-AE62-E9D3D04BD32C}" type="datetime1">
              <a:rPr lang="en-US" smtClean="0"/>
              <a:t>8/4/2016</a:t>
            </a:fld>
            <a:endParaRPr lang="en-US" dirty="0"/>
          </a:p>
        </p:txBody>
      </p:sp>
      <p:sp>
        <p:nvSpPr>
          <p:cNvPr id="5" name="Footer Placeholder 4"/>
          <p:cNvSpPr>
            <a:spLocks noGrp="1"/>
          </p:cNvSpPr>
          <p:nvPr>
            <p:ph type="ftr" sz="quarter" idx="11"/>
          </p:nvPr>
        </p:nvSpPr>
        <p:spPr/>
        <p:txBody>
          <a:bodyPr/>
          <a:lstStyle/>
          <a:p>
            <a:r>
              <a:rPr lang="en-US" dirty="0"/>
              <a:t>Three Rivers CC  Jr Laser Camp</a:t>
            </a:r>
          </a:p>
        </p:txBody>
      </p:sp>
      <p:sp>
        <p:nvSpPr>
          <p:cNvPr id="6" name="Slide Number Placeholder 5"/>
          <p:cNvSpPr>
            <a:spLocks noGrp="1"/>
          </p:cNvSpPr>
          <p:nvPr>
            <p:ph type="sldNum" sz="quarter" idx="12"/>
          </p:nvPr>
        </p:nvSpPr>
        <p:spPr/>
        <p:txBody>
          <a:bodyPr/>
          <a:lstStyle/>
          <a:p>
            <a:fld id="{EFEC2051-ACFE-0341-B553-F21C8D400B20}" type="slidenum">
              <a:rPr lang="en-US" smtClean="0"/>
              <a:pPr/>
              <a:t>‹Nº›</a:t>
            </a:fld>
            <a:endParaRPr lang="en-US" dirty="0"/>
          </a:p>
        </p:txBody>
      </p:sp>
    </p:spTree>
    <p:extLst>
      <p:ext uri="{BB962C8B-B14F-4D97-AF65-F5344CB8AC3E}">
        <p14:creationId xmlns:p14="http://schemas.microsoft.com/office/powerpoint/2010/main" val="5333021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80C3165-4D68-7C42-92EC-EEDD02A3840A}" type="datetime1">
              <a:rPr lang="en-US" smtClean="0"/>
              <a:t>8/4/2016</a:t>
            </a:fld>
            <a:endParaRPr lang="en-US" dirty="0"/>
          </a:p>
        </p:txBody>
      </p:sp>
      <p:sp>
        <p:nvSpPr>
          <p:cNvPr id="5" name="Footer Placeholder 4"/>
          <p:cNvSpPr>
            <a:spLocks noGrp="1"/>
          </p:cNvSpPr>
          <p:nvPr>
            <p:ph type="ftr" sz="quarter" idx="11"/>
          </p:nvPr>
        </p:nvSpPr>
        <p:spPr/>
        <p:txBody>
          <a:bodyPr/>
          <a:lstStyle/>
          <a:p>
            <a:r>
              <a:rPr lang="en-US" dirty="0"/>
              <a:t>Three Rivers CC  Jr Laser Camp</a:t>
            </a:r>
          </a:p>
        </p:txBody>
      </p:sp>
      <p:sp>
        <p:nvSpPr>
          <p:cNvPr id="6" name="Slide Number Placeholder 5"/>
          <p:cNvSpPr>
            <a:spLocks noGrp="1"/>
          </p:cNvSpPr>
          <p:nvPr>
            <p:ph type="sldNum" sz="quarter" idx="12"/>
          </p:nvPr>
        </p:nvSpPr>
        <p:spPr/>
        <p:txBody>
          <a:bodyPr/>
          <a:lstStyle/>
          <a:p>
            <a:fld id="{EFEC2051-ACFE-0341-B553-F21C8D400B20}" type="slidenum">
              <a:rPr lang="en-US" smtClean="0"/>
              <a:pPr/>
              <a:t>‹Nº›</a:t>
            </a:fld>
            <a:endParaRPr lang="en-US" dirty="0"/>
          </a:p>
        </p:txBody>
      </p:sp>
    </p:spTree>
    <p:extLst>
      <p:ext uri="{BB962C8B-B14F-4D97-AF65-F5344CB8AC3E}">
        <p14:creationId xmlns:p14="http://schemas.microsoft.com/office/powerpoint/2010/main" val="147545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E43C646-84E7-AE41-869C-3BC926D815AF}" type="datetime1">
              <a:rPr lang="en-US" smtClean="0"/>
              <a:t>8/4/2016</a:t>
            </a:fld>
            <a:endParaRPr lang="en-US" dirty="0"/>
          </a:p>
        </p:txBody>
      </p:sp>
      <p:sp>
        <p:nvSpPr>
          <p:cNvPr id="6" name="Footer Placeholder 5"/>
          <p:cNvSpPr>
            <a:spLocks noGrp="1"/>
          </p:cNvSpPr>
          <p:nvPr>
            <p:ph type="ftr" sz="quarter" idx="11"/>
          </p:nvPr>
        </p:nvSpPr>
        <p:spPr/>
        <p:txBody>
          <a:bodyPr/>
          <a:lstStyle/>
          <a:p>
            <a:r>
              <a:rPr lang="en-US" dirty="0"/>
              <a:t>Three Rivers CC  Jr Laser Camp</a:t>
            </a:r>
          </a:p>
        </p:txBody>
      </p:sp>
      <p:sp>
        <p:nvSpPr>
          <p:cNvPr id="7" name="Slide Number Placeholder 6"/>
          <p:cNvSpPr>
            <a:spLocks noGrp="1"/>
          </p:cNvSpPr>
          <p:nvPr>
            <p:ph type="sldNum" sz="quarter" idx="12"/>
          </p:nvPr>
        </p:nvSpPr>
        <p:spPr/>
        <p:txBody>
          <a:bodyPr/>
          <a:lstStyle/>
          <a:p>
            <a:fld id="{EFEC2051-ACFE-0341-B553-F21C8D400B20}" type="slidenum">
              <a:rPr lang="en-US" smtClean="0"/>
              <a:pPr/>
              <a:t>‹Nº›</a:t>
            </a:fld>
            <a:endParaRPr lang="en-US" dirty="0"/>
          </a:p>
        </p:txBody>
      </p:sp>
    </p:spTree>
    <p:extLst>
      <p:ext uri="{BB962C8B-B14F-4D97-AF65-F5344CB8AC3E}">
        <p14:creationId xmlns:p14="http://schemas.microsoft.com/office/powerpoint/2010/main" val="1818930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0A4ADC1-0A96-974B-9187-1AC4CC56FE40}" type="datetime1">
              <a:rPr lang="en-US" smtClean="0"/>
              <a:t>8/4/2016</a:t>
            </a:fld>
            <a:endParaRPr lang="en-US" dirty="0"/>
          </a:p>
        </p:txBody>
      </p:sp>
      <p:sp>
        <p:nvSpPr>
          <p:cNvPr id="8" name="Footer Placeholder 7"/>
          <p:cNvSpPr>
            <a:spLocks noGrp="1"/>
          </p:cNvSpPr>
          <p:nvPr>
            <p:ph type="ftr" sz="quarter" idx="11"/>
          </p:nvPr>
        </p:nvSpPr>
        <p:spPr/>
        <p:txBody>
          <a:bodyPr/>
          <a:lstStyle/>
          <a:p>
            <a:r>
              <a:rPr lang="en-US" dirty="0"/>
              <a:t>Three Rivers CC  Jr Laser Camp</a:t>
            </a:r>
          </a:p>
        </p:txBody>
      </p:sp>
      <p:sp>
        <p:nvSpPr>
          <p:cNvPr id="9" name="Slide Number Placeholder 8"/>
          <p:cNvSpPr>
            <a:spLocks noGrp="1"/>
          </p:cNvSpPr>
          <p:nvPr>
            <p:ph type="sldNum" sz="quarter" idx="12"/>
          </p:nvPr>
        </p:nvSpPr>
        <p:spPr/>
        <p:txBody>
          <a:bodyPr/>
          <a:lstStyle/>
          <a:p>
            <a:fld id="{EFEC2051-ACFE-0341-B553-F21C8D400B20}" type="slidenum">
              <a:rPr lang="en-US" smtClean="0"/>
              <a:pPr/>
              <a:t>‹Nº›</a:t>
            </a:fld>
            <a:endParaRPr lang="en-US" dirty="0"/>
          </a:p>
        </p:txBody>
      </p:sp>
    </p:spTree>
    <p:extLst>
      <p:ext uri="{BB962C8B-B14F-4D97-AF65-F5344CB8AC3E}">
        <p14:creationId xmlns:p14="http://schemas.microsoft.com/office/powerpoint/2010/main" val="3531167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DBC166E-8947-DB48-BD15-F8CEEEA854BE}" type="datetime1">
              <a:rPr lang="en-US" smtClean="0"/>
              <a:t>8/4/2016</a:t>
            </a:fld>
            <a:endParaRPr lang="en-US" dirty="0"/>
          </a:p>
        </p:txBody>
      </p:sp>
      <p:sp>
        <p:nvSpPr>
          <p:cNvPr id="4" name="Footer Placeholder 3"/>
          <p:cNvSpPr>
            <a:spLocks noGrp="1"/>
          </p:cNvSpPr>
          <p:nvPr>
            <p:ph type="ftr" sz="quarter" idx="11"/>
          </p:nvPr>
        </p:nvSpPr>
        <p:spPr/>
        <p:txBody>
          <a:bodyPr/>
          <a:lstStyle/>
          <a:p>
            <a:r>
              <a:rPr lang="en-US" dirty="0"/>
              <a:t>Three Rivers CC  Jr Laser Camp</a:t>
            </a:r>
          </a:p>
        </p:txBody>
      </p:sp>
      <p:sp>
        <p:nvSpPr>
          <p:cNvPr id="5" name="Slide Number Placeholder 4"/>
          <p:cNvSpPr>
            <a:spLocks noGrp="1"/>
          </p:cNvSpPr>
          <p:nvPr>
            <p:ph type="sldNum" sz="quarter" idx="12"/>
          </p:nvPr>
        </p:nvSpPr>
        <p:spPr/>
        <p:txBody>
          <a:bodyPr/>
          <a:lstStyle/>
          <a:p>
            <a:fld id="{EFEC2051-ACFE-0341-B553-F21C8D400B20}" type="slidenum">
              <a:rPr lang="en-US" smtClean="0"/>
              <a:pPr/>
              <a:t>‹Nº›</a:t>
            </a:fld>
            <a:endParaRPr lang="en-US" dirty="0"/>
          </a:p>
        </p:txBody>
      </p:sp>
    </p:spTree>
    <p:extLst>
      <p:ext uri="{BB962C8B-B14F-4D97-AF65-F5344CB8AC3E}">
        <p14:creationId xmlns:p14="http://schemas.microsoft.com/office/powerpoint/2010/main" val="2186459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5F8D3C-2273-1940-9C97-3CAD530A13E1}" type="datetime1">
              <a:rPr lang="en-US" smtClean="0"/>
              <a:t>8/4/2016</a:t>
            </a:fld>
            <a:endParaRPr lang="en-US" dirty="0"/>
          </a:p>
        </p:txBody>
      </p:sp>
      <p:sp>
        <p:nvSpPr>
          <p:cNvPr id="3" name="Footer Placeholder 2"/>
          <p:cNvSpPr>
            <a:spLocks noGrp="1"/>
          </p:cNvSpPr>
          <p:nvPr>
            <p:ph type="ftr" sz="quarter" idx="11"/>
          </p:nvPr>
        </p:nvSpPr>
        <p:spPr/>
        <p:txBody>
          <a:bodyPr/>
          <a:lstStyle/>
          <a:p>
            <a:r>
              <a:rPr lang="en-US" dirty="0"/>
              <a:t>Three Rivers CC  Jr Laser Camp</a:t>
            </a:r>
          </a:p>
        </p:txBody>
      </p:sp>
      <p:sp>
        <p:nvSpPr>
          <p:cNvPr id="4" name="Slide Number Placeholder 3"/>
          <p:cNvSpPr>
            <a:spLocks noGrp="1"/>
          </p:cNvSpPr>
          <p:nvPr>
            <p:ph type="sldNum" sz="quarter" idx="12"/>
          </p:nvPr>
        </p:nvSpPr>
        <p:spPr/>
        <p:txBody>
          <a:bodyPr/>
          <a:lstStyle/>
          <a:p>
            <a:fld id="{EFEC2051-ACFE-0341-B553-F21C8D400B20}" type="slidenum">
              <a:rPr lang="en-US" smtClean="0"/>
              <a:pPr/>
              <a:t>‹Nº›</a:t>
            </a:fld>
            <a:endParaRPr lang="en-US" dirty="0"/>
          </a:p>
        </p:txBody>
      </p:sp>
    </p:spTree>
    <p:extLst>
      <p:ext uri="{BB962C8B-B14F-4D97-AF65-F5344CB8AC3E}">
        <p14:creationId xmlns:p14="http://schemas.microsoft.com/office/powerpoint/2010/main" val="29137010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A21B1B4-C771-BC4A-88AF-28B72F35C8F2}" type="datetime1">
              <a:rPr lang="en-US" smtClean="0"/>
              <a:t>8/4/2016</a:t>
            </a:fld>
            <a:endParaRPr lang="en-US" dirty="0"/>
          </a:p>
        </p:txBody>
      </p:sp>
      <p:sp>
        <p:nvSpPr>
          <p:cNvPr id="6" name="Footer Placeholder 5"/>
          <p:cNvSpPr>
            <a:spLocks noGrp="1"/>
          </p:cNvSpPr>
          <p:nvPr>
            <p:ph type="ftr" sz="quarter" idx="11"/>
          </p:nvPr>
        </p:nvSpPr>
        <p:spPr/>
        <p:txBody>
          <a:bodyPr/>
          <a:lstStyle/>
          <a:p>
            <a:r>
              <a:rPr lang="en-US" dirty="0"/>
              <a:t>Three Rivers CC  Jr Laser Camp</a:t>
            </a:r>
          </a:p>
        </p:txBody>
      </p:sp>
      <p:sp>
        <p:nvSpPr>
          <p:cNvPr id="7" name="Slide Number Placeholder 6"/>
          <p:cNvSpPr>
            <a:spLocks noGrp="1"/>
          </p:cNvSpPr>
          <p:nvPr>
            <p:ph type="sldNum" sz="quarter" idx="12"/>
          </p:nvPr>
        </p:nvSpPr>
        <p:spPr/>
        <p:txBody>
          <a:bodyPr/>
          <a:lstStyle/>
          <a:p>
            <a:fld id="{EFEC2051-ACFE-0341-B553-F21C8D400B20}" type="slidenum">
              <a:rPr lang="en-US" smtClean="0"/>
              <a:pPr/>
              <a:t>‹Nº›</a:t>
            </a:fld>
            <a:endParaRPr lang="en-US" dirty="0"/>
          </a:p>
        </p:txBody>
      </p:sp>
    </p:spTree>
    <p:extLst>
      <p:ext uri="{BB962C8B-B14F-4D97-AF65-F5344CB8AC3E}">
        <p14:creationId xmlns:p14="http://schemas.microsoft.com/office/powerpoint/2010/main" val="1714510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9FA446A-8B37-2F48-ACA7-0798BA1EFF95}" type="datetime1">
              <a:rPr lang="en-US" smtClean="0"/>
              <a:t>8/4/2016</a:t>
            </a:fld>
            <a:endParaRPr lang="en-US" dirty="0"/>
          </a:p>
        </p:txBody>
      </p:sp>
      <p:sp>
        <p:nvSpPr>
          <p:cNvPr id="6" name="Footer Placeholder 5"/>
          <p:cNvSpPr>
            <a:spLocks noGrp="1"/>
          </p:cNvSpPr>
          <p:nvPr>
            <p:ph type="ftr" sz="quarter" idx="11"/>
          </p:nvPr>
        </p:nvSpPr>
        <p:spPr/>
        <p:txBody>
          <a:bodyPr/>
          <a:lstStyle/>
          <a:p>
            <a:r>
              <a:rPr lang="en-US" dirty="0"/>
              <a:t>Three Rivers CC  Jr Laser Camp</a:t>
            </a:r>
          </a:p>
        </p:txBody>
      </p:sp>
      <p:sp>
        <p:nvSpPr>
          <p:cNvPr id="7" name="Slide Number Placeholder 6"/>
          <p:cNvSpPr>
            <a:spLocks noGrp="1"/>
          </p:cNvSpPr>
          <p:nvPr>
            <p:ph type="sldNum" sz="quarter" idx="12"/>
          </p:nvPr>
        </p:nvSpPr>
        <p:spPr/>
        <p:txBody>
          <a:bodyPr/>
          <a:lstStyle/>
          <a:p>
            <a:fld id="{EFEC2051-ACFE-0341-B553-F21C8D400B20}" type="slidenum">
              <a:rPr lang="en-US" smtClean="0"/>
              <a:pPr/>
              <a:t>‹Nº›</a:t>
            </a:fld>
            <a:endParaRPr lang="en-US" dirty="0"/>
          </a:p>
        </p:txBody>
      </p:sp>
    </p:spTree>
    <p:extLst>
      <p:ext uri="{BB962C8B-B14F-4D97-AF65-F5344CB8AC3E}">
        <p14:creationId xmlns:p14="http://schemas.microsoft.com/office/powerpoint/2010/main" val="655993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2B1F62-5698-134E-8DF3-558CAFCEA85A}" type="datetime1">
              <a:rPr lang="en-US" smtClean="0"/>
              <a:t>8/4/2016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Three Rivers CC  Jr Laser Camp</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EC2051-ACFE-0341-B553-F21C8D400B20}" type="slidenum">
              <a:rPr lang="en-US" smtClean="0"/>
              <a:pPr/>
              <a:t>‹Nº›</a:t>
            </a:fld>
            <a:endParaRPr lang="en-US" dirty="0"/>
          </a:p>
        </p:txBody>
      </p:sp>
      <p:sp>
        <p:nvSpPr>
          <p:cNvPr id="7" name="Rectangle 6"/>
          <p:cNvSpPr/>
          <p:nvPr userDrawn="1"/>
        </p:nvSpPr>
        <p:spPr>
          <a:xfrm>
            <a:off x="0" y="1417638"/>
            <a:ext cx="9144000" cy="182562"/>
          </a:xfrm>
          <a:prstGeom prst="rect">
            <a:avLst/>
          </a:prstGeom>
          <a:gradFill flip="none" rotWithShape="1">
            <a:gsLst>
              <a:gs pos="0">
                <a:schemeClr val="accent1">
                  <a:tint val="100000"/>
                  <a:shade val="100000"/>
                  <a:satMod val="130000"/>
                </a:schemeClr>
              </a:gs>
              <a:gs pos="1000">
                <a:srgbClr val="660066"/>
              </a:gs>
              <a:gs pos="24000">
                <a:srgbClr val="0000FF"/>
              </a:gs>
              <a:gs pos="44000">
                <a:srgbClr val="008000"/>
              </a:gs>
              <a:gs pos="64000">
                <a:srgbClr val="FFFF00"/>
              </a:gs>
              <a:gs pos="81000">
                <a:srgbClr val="FF6600"/>
              </a:gs>
              <a:gs pos="96000">
                <a:srgbClr val="FF0000"/>
              </a:gs>
            </a:gsLst>
            <a:lin ang="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8" name="Picture 7" descr="dumpster optics.pn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5776" y="6126163"/>
            <a:ext cx="786018" cy="620869"/>
          </a:xfrm>
          <a:prstGeom prst="rect">
            <a:avLst/>
          </a:prstGeom>
        </p:spPr>
      </p:pic>
    </p:spTree>
    <p:extLst>
      <p:ext uri="{BB962C8B-B14F-4D97-AF65-F5344CB8AC3E}">
        <p14:creationId xmlns:p14="http://schemas.microsoft.com/office/powerpoint/2010/main" val="38385240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gif"/></Relationships>
</file>

<file path=ppt/slides/_rels/slide9.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9" name="Rectangle 11"/>
          <p:cNvSpPr>
            <a:spLocks noChangeArrowheads="1"/>
          </p:cNvSpPr>
          <p:nvPr/>
        </p:nvSpPr>
        <p:spPr bwMode="auto">
          <a:xfrm>
            <a:off x="8289925" y="4549775"/>
            <a:ext cx="184150"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dirty="0">
              <a:latin typeface="Arial" charset="0"/>
              <a:cs typeface="+mn-cs"/>
            </a:endParaRPr>
          </a:p>
        </p:txBody>
      </p:sp>
      <p:sp>
        <p:nvSpPr>
          <p:cNvPr id="227340" name="Rectangle 12"/>
          <p:cNvSpPr>
            <a:spLocks noChangeArrowheads="1"/>
          </p:cNvSpPr>
          <p:nvPr/>
        </p:nvSpPr>
        <p:spPr bwMode="auto">
          <a:xfrm>
            <a:off x="8467725" y="3749675"/>
            <a:ext cx="184150"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endParaRPr lang="en-US" dirty="0">
              <a:latin typeface="Arial" charset="0"/>
              <a:cs typeface="+mn-cs"/>
            </a:endParaRPr>
          </a:p>
        </p:txBody>
      </p:sp>
      <p:sp>
        <p:nvSpPr>
          <p:cNvPr id="7" name="TextBox 6"/>
          <p:cNvSpPr txBox="1"/>
          <p:nvPr/>
        </p:nvSpPr>
        <p:spPr>
          <a:xfrm>
            <a:off x="1468490" y="2426236"/>
            <a:ext cx="6207020" cy="1323439"/>
          </a:xfrm>
          <a:prstGeom prst="rect">
            <a:avLst/>
          </a:prstGeom>
          <a:noFill/>
        </p:spPr>
        <p:txBody>
          <a:bodyPr wrap="none" rtlCol="0">
            <a:spAutoFit/>
          </a:bodyPr>
          <a:lstStyle/>
          <a:p>
            <a:r>
              <a:rPr lang="en-US" sz="8000" b="1" dirty="0">
                <a:solidFill>
                  <a:srgbClr val="000090"/>
                </a:solidFill>
                <a:effectLst>
                  <a:outerShdw blurRad="50800" dist="38100" dir="2700000" algn="tl" rotWithShape="0">
                    <a:srgbClr val="000000">
                      <a:alpha val="43000"/>
                    </a:srgbClr>
                  </a:outerShdw>
                  <a:reflection stA="50000" endPos="75000" dist="12700" dir="5400000" sy="-100000" algn="bl" rotWithShape="0"/>
                </a:effectLst>
              </a:rPr>
              <a:t>Luz y </a:t>
            </a:r>
            <a:r>
              <a:rPr lang="es-MX" sz="8000" b="1" dirty="0">
                <a:solidFill>
                  <a:srgbClr val="000090"/>
                </a:solidFill>
                <a:effectLst>
                  <a:outerShdw blurRad="50800" dist="38100" dir="2700000" algn="tl" rotWithShape="0">
                    <a:srgbClr val="000000">
                      <a:alpha val="43000"/>
                    </a:srgbClr>
                  </a:outerShdw>
                  <a:reflection stA="50000" endPos="75000" dist="12700" dir="5400000" sy="-100000" algn="bl" rotWithShape="0"/>
                </a:effectLst>
              </a:rPr>
              <a:t>Sombras</a:t>
            </a:r>
            <a:endParaRPr lang="es-MX" sz="8000" b="1" dirty="0">
              <a:solidFill>
                <a:schemeClr val="tx2"/>
              </a:solidFill>
              <a:effectLst>
                <a:outerShdw blurRad="50800" dist="38100" dir="2700000" algn="tl" rotWithShape="0">
                  <a:srgbClr val="000000">
                    <a:alpha val="43000"/>
                  </a:srgbClr>
                </a:outerShdw>
                <a:reflection stA="50000" endPos="75000" dist="12700" dir="5400000" sy="-100000" algn="bl" rotWithShape="0"/>
              </a:effectLst>
            </a:endParaRPr>
          </a:p>
        </p:txBody>
      </p:sp>
      <p:sp>
        <p:nvSpPr>
          <p:cNvPr id="3" name="TextBox 2"/>
          <p:cNvSpPr txBox="1"/>
          <p:nvPr/>
        </p:nvSpPr>
        <p:spPr>
          <a:xfrm>
            <a:off x="199535" y="348451"/>
            <a:ext cx="6405660" cy="1077218"/>
          </a:xfrm>
          <a:prstGeom prst="rect">
            <a:avLst/>
          </a:prstGeom>
          <a:noFill/>
        </p:spPr>
        <p:txBody>
          <a:bodyPr wrap="square" rtlCol="0">
            <a:spAutoFit/>
          </a:bodyPr>
          <a:lstStyle/>
          <a:p>
            <a:r>
              <a:rPr lang="en-US" sz="3200" b="1" dirty="0">
                <a:solidFill>
                  <a:srgbClr val="000090"/>
                </a:solidFill>
              </a:rPr>
              <a:t>APRENDIENDO COMO FUNCIONA </a:t>
            </a:r>
          </a:p>
          <a:p>
            <a:r>
              <a:rPr lang="en-US" sz="3200" b="1" dirty="0">
                <a:solidFill>
                  <a:srgbClr val="000090"/>
                </a:solidFill>
              </a:rPr>
              <a:t>LA LUZ</a:t>
            </a:r>
          </a:p>
        </p:txBody>
      </p:sp>
      <p:pic>
        <p:nvPicPr>
          <p:cNvPr id="4" name="Picture 3" descr="IYL_Logo_Color-horiz.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7600" y="404458"/>
            <a:ext cx="1192325" cy="651879"/>
          </a:xfrm>
          <a:prstGeom prst="rect">
            <a:avLst/>
          </a:prstGeom>
        </p:spPr>
      </p:pic>
      <p:sp>
        <p:nvSpPr>
          <p:cNvPr id="2" name="TextBox 1"/>
          <p:cNvSpPr txBox="1"/>
          <p:nvPr/>
        </p:nvSpPr>
        <p:spPr>
          <a:xfrm>
            <a:off x="661151" y="4553963"/>
            <a:ext cx="8151590" cy="923330"/>
          </a:xfrm>
          <a:prstGeom prst="rect">
            <a:avLst/>
          </a:prstGeom>
          <a:noFill/>
        </p:spPr>
        <p:txBody>
          <a:bodyPr wrap="none" rtlCol="0">
            <a:spAutoFit/>
          </a:bodyPr>
          <a:lstStyle/>
          <a:p>
            <a:pPr algn="ctr"/>
            <a:r>
              <a:rPr lang="en-US" dirty="0"/>
              <a:t>(</a:t>
            </a:r>
            <a:r>
              <a:rPr lang="es-MX" dirty="0"/>
              <a:t>Adaptado</a:t>
            </a:r>
            <a:r>
              <a:rPr lang="en-US" dirty="0"/>
              <a:t> de </a:t>
            </a:r>
            <a:r>
              <a:rPr lang="en-US" i="1" dirty="0"/>
              <a:t>Tutorials in Introductory Physics, McDermott and Schaffer</a:t>
            </a:r>
            <a:r>
              <a:rPr lang="en-US" dirty="0"/>
              <a:t>, 2002 </a:t>
            </a:r>
            <a:br>
              <a:rPr lang="en-US" dirty="0"/>
            </a:br>
            <a:r>
              <a:rPr lang="en-US" dirty="0"/>
              <a:t>y the PHOTON Explorations in Optics, 2013)</a:t>
            </a:r>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8"/>
          <p:cNvSpPr txBox="1"/>
          <p:nvPr/>
        </p:nvSpPr>
        <p:spPr>
          <a:xfrm>
            <a:off x="1535763" y="5662129"/>
            <a:ext cx="5867375" cy="369332"/>
          </a:xfrm>
          <a:prstGeom prst="rect">
            <a:avLst/>
          </a:prstGeom>
          <a:noFill/>
        </p:spPr>
        <p:txBody>
          <a:bodyPr wrap="none" rtlCol="0">
            <a:spAutoFit/>
          </a:bodyPr>
          <a:lstStyle/>
          <a:p>
            <a:r>
              <a:rPr lang="es-MX" dirty="0"/>
              <a:t>Fuentes de luz 	      	   cartulina       		pared o pantalla</a:t>
            </a:r>
          </a:p>
        </p:txBody>
      </p:sp>
      <p:sp>
        <p:nvSpPr>
          <p:cNvPr id="2" name="Title 1"/>
          <p:cNvSpPr>
            <a:spLocks noGrp="1"/>
          </p:cNvSpPr>
          <p:nvPr>
            <p:ph type="title"/>
          </p:nvPr>
        </p:nvSpPr>
        <p:spPr>
          <a:xfrm>
            <a:off x="457200" y="274638"/>
            <a:ext cx="8229600" cy="1143000"/>
          </a:xfrm>
        </p:spPr>
        <p:txBody>
          <a:bodyPr>
            <a:normAutofit/>
          </a:bodyPr>
          <a:lstStyle/>
          <a:p>
            <a:r>
              <a:rPr lang="es-MX" dirty="0"/>
              <a:t>Actividad 3: Más fuentes de luz</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n-US" i="1" dirty="0">
                <a:solidFill>
                  <a:srgbClr val="E46C0A"/>
                </a:solidFill>
              </a:rPr>
              <a:t>Si </a:t>
            </a:r>
            <a:r>
              <a:rPr lang="es-MX" i="1" dirty="0">
                <a:solidFill>
                  <a:srgbClr val="E46C0A"/>
                </a:solidFill>
              </a:rPr>
              <a:t>usas</a:t>
            </a:r>
            <a:r>
              <a:rPr lang="en-US" i="1" dirty="0">
                <a:solidFill>
                  <a:srgbClr val="E46C0A"/>
                </a:solidFill>
              </a:rPr>
              <a:t> </a:t>
            </a:r>
            <a:r>
              <a:rPr lang="es-MX" i="1" dirty="0">
                <a:solidFill>
                  <a:srgbClr val="E46C0A"/>
                </a:solidFill>
              </a:rPr>
              <a:t>muchas</a:t>
            </a:r>
            <a:r>
              <a:rPr lang="en-US" i="1" dirty="0">
                <a:solidFill>
                  <a:srgbClr val="E46C0A"/>
                </a:solidFill>
              </a:rPr>
              <a:t>, </a:t>
            </a:r>
            <a:r>
              <a:rPr lang="es-MX" i="1" dirty="0">
                <a:solidFill>
                  <a:srgbClr val="E46C0A"/>
                </a:solidFill>
              </a:rPr>
              <a:t>muchas</a:t>
            </a:r>
            <a:r>
              <a:rPr lang="en-US" i="1" dirty="0">
                <a:solidFill>
                  <a:srgbClr val="E46C0A"/>
                </a:solidFill>
              </a:rPr>
              <a:t> </a:t>
            </a:r>
            <a:r>
              <a:rPr lang="es-MX" i="1" dirty="0">
                <a:solidFill>
                  <a:srgbClr val="E46C0A"/>
                </a:solidFill>
              </a:rPr>
              <a:t>fuentes</a:t>
            </a:r>
            <a:r>
              <a:rPr lang="en-US" i="1" dirty="0">
                <a:solidFill>
                  <a:srgbClr val="E46C0A"/>
                </a:solidFill>
              </a:rPr>
              <a:t> de luz, </a:t>
            </a:r>
            <a:r>
              <a:rPr lang="es-MX" i="1" dirty="0">
                <a:solidFill>
                  <a:srgbClr val="E46C0A"/>
                </a:solidFill>
              </a:rPr>
              <a:t>una</a:t>
            </a:r>
            <a:r>
              <a:rPr lang="en-US" i="1" dirty="0">
                <a:solidFill>
                  <a:srgbClr val="E46C0A"/>
                </a:solidFill>
              </a:rPr>
              <a:t> </a:t>
            </a:r>
            <a:r>
              <a:rPr lang="es-MX" i="1" dirty="0">
                <a:solidFill>
                  <a:srgbClr val="E46C0A"/>
                </a:solidFill>
              </a:rPr>
              <a:t>sobre</a:t>
            </a:r>
            <a:r>
              <a:rPr lang="en-US" i="1" dirty="0">
                <a:solidFill>
                  <a:srgbClr val="E46C0A"/>
                </a:solidFill>
              </a:rPr>
              <a:t> </a:t>
            </a:r>
            <a:r>
              <a:rPr lang="es-MX" i="1" dirty="0">
                <a:solidFill>
                  <a:srgbClr val="E46C0A"/>
                </a:solidFill>
              </a:rPr>
              <a:t>otra</a:t>
            </a:r>
            <a:r>
              <a:rPr lang="en-US" i="1" dirty="0">
                <a:solidFill>
                  <a:srgbClr val="E46C0A"/>
                </a:solidFill>
              </a:rPr>
              <a:t>, ¿</a:t>
            </a:r>
            <a:r>
              <a:rPr lang="es-MX" i="1" dirty="0">
                <a:solidFill>
                  <a:srgbClr val="E46C0A"/>
                </a:solidFill>
              </a:rPr>
              <a:t>qué</a:t>
            </a:r>
            <a:r>
              <a:rPr lang="en-US" i="1" dirty="0">
                <a:solidFill>
                  <a:srgbClr val="E46C0A"/>
                </a:solidFill>
              </a:rPr>
              <a:t> </a:t>
            </a:r>
            <a:r>
              <a:rPr lang="es-MX" i="1" dirty="0">
                <a:solidFill>
                  <a:srgbClr val="E46C0A"/>
                </a:solidFill>
              </a:rPr>
              <a:t>verás</a:t>
            </a:r>
            <a:r>
              <a:rPr lang="en-US" i="1" dirty="0">
                <a:solidFill>
                  <a:srgbClr val="E46C0A"/>
                </a:solidFill>
              </a:rPr>
              <a:t> </a:t>
            </a:r>
            <a:r>
              <a:rPr lang="es-MX" i="1" dirty="0">
                <a:solidFill>
                  <a:srgbClr val="E46C0A"/>
                </a:solidFill>
              </a:rPr>
              <a:t>en</a:t>
            </a:r>
            <a:r>
              <a:rPr lang="en-US" i="1" dirty="0">
                <a:solidFill>
                  <a:srgbClr val="E46C0A"/>
                </a:solidFill>
              </a:rPr>
              <a:t> la </a:t>
            </a:r>
            <a:r>
              <a:rPr lang="es-ES" i="1" dirty="0">
                <a:solidFill>
                  <a:srgbClr val="E46C0A"/>
                </a:solidFill>
              </a:rPr>
              <a:t>pantalla?</a:t>
            </a:r>
            <a:endParaRPr lang="en-US" i="1" dirty="0">
              <a:solidFill>
                <a:srgbClr val="E46C0A"/>
              </a:solidFill>
            </a:endParaRPr>
          </a:p>
          <a:p>
            <a:pPr marL="0" indent="0">
              <a:buNone/>
            </a:pPr>
            <a:endParaRPr lang="en-US" i="1" dirty="0">
              <a:solidFill>
                <a:srgbClr val="E46C0A"/>
              </a:solidFill>
            </a:endParaRPr>
          </a:p>
        </p:txBody>
      </p:sp>
      <p:grpSp>
        <p:nvGrpSpPr>
          <p:cNvPr id="10" name="Group 9"/>
          <p:cNvGrpSpPr/>
          <p:nvPr/>
        </p:nvGrpSpPr>
        <p:grpSpPr>
          <a:xfrm>
            <a:off x="4307158" y="3997023"/>
            <a:ext cx="135554" cy="1288348"/>
            <a:chOff x="3345506" y="3856899"/>
            <a:chExt cx="2743200" cy="2743200"/>
          </a:xfrm>
        </p:grpSpPr>
        <p:sp>
          <p:nvSpPr>
            <p:cNvPr id="11" name="Rectangle 10"/>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Triangle 11"/>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17" name="Straight Connector 16"/>
          <p:cNvCxnSpPr/>
          <p:nvPr/>
        </p:nvCxnSpPr>
        <p:spPr>
          <a:xfrm>
            <a:off x="6297411" y="3578554"/>
            <a:ext cx="0" cy="2088943"/>
          </a:xfrm>
          <a:prstGeom prst="line">
            <a:avLst/>
          </a:prstGeom>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1279201" y="4664092"/>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27" name="Right Triangle 26"/>
          <p:cNvSpPr/>
          <p:nvPr/>
        </p:nvSpPr>
        <p:spPr>
          <a:xfrm>
            <a:off x="4385159" y="4593963"/>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5" name="Group 4"/>
          <p:cNvGrpSpPr/>
          <p:nvPr/>
        </p:nvGrpSpPr>
        <p:grpSpPr>
          <a:xfrm>
            <a:off x="2239209" y="2780872"/>
            <a:ext cx="617483" cy="1138649"/>
            <a:chOff x="2239209" y="3125832"/>
            <a:chExt cx="743385" cy="1683181"/>
          </a:xfrm>
        </p:grpSpPr>
        <p:pic>
          <p:nvPicPr>
            <p:cNvPr id="30" name="Picture 29"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8130" y="3917709"/>
              <a:ext cx="698797" cy="346772"/>
            </a:xfrm>
            <a:prstGeom prst="rect">
              <a:avLst/>
            </a:prstGeom>
          </p:spPr>
        </p:pic>
        <p:grpSp>
          <p:nvGrpSpPr>
            <p:cNvPr id="4" name="Group 3"/>
            <p:cNvGrpSpPr/>
            <p:nvPr/>
          </p:nvGrpSpPr>
          <p:grpSpPr>
            <a:xfrm>
              <a:off x="2239209" y="3125832"/>
              <a:ext cx="743385" cy="1683181"/>
              <a:chOff x="2239209" y="3125832"/>
              <a:chExt cx="743385" cy="1683181"/>
            </a:xfrm>
          </p:grpSpPr>
          <p:pic>
            <p:nvPicPr>
              <p:cNvPr id="25" name="Picture 24"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3797" y="3125832"/>
                <a:ext cx="698797" cy="346772"/>
              </a:xfrm>
              <a:prstGeom prst="rect">
                <a:avLst/>
              </a:prstGeom>
            </p:spPr>
          </p:pic>
          <p:pic>
            <p:nvPicPr>
              <p:cNvPr id="26" name="Picture 25"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876" y="3392842"/>
                <a:ext cx="698797" cy="346772"/>
              </a:xfrm>
              <a:prstGeom prst="rect">
                <a:avLst/>
              </a:prstGeom>
            </p:spPr>
          </p:pic>
          <p:pic>
            <p:nvPicPr>
              <p:cNvPr id="28" name="Picture 27"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876" y="3670364"/>
                <a:ext cx="698797" cy="346772"/>
              </a:xfrm>
              <a:prstGeom prst="rect">
                <a:avLst/>
              </a:prstGeom>
            </p:spPr>
          </p:pic>
          <p:pic>
            <p:nvPicPr>
              <p:cNvPr id="31" name="Picture 30"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9209" y="4184719"/>
                <a:ext cx="698797" cy="346772"/>
              </a:xfrm>
              <a:prstGeom prst="rect">
                <a:avLst/>
              </a:prstGeom>
            </p:spPr>
          </p:pic>
          <p:pic>
            <p:nvPicPr>
              <p:cNvPr id="32" name="Picture 31"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9209" y="4462241"/>
                <a:ext cx="698797" cy="346772"/>
              </a:xfrm>
              <a:prstGeom prst="rect">
                <a:avLst/>
              </a:prstGeom>
            </p:spPr>
          </p:pic>
        </p:grpSp>
      </p:grpSp>
      <p:grpSp>
        <p:nvGrpSpPr>
          <p:cNvPr id="49" name="Group 48"/>
          <p:cNvGrpSpPr/>
          <p:nvPr/>
        </p:nvGrpSpPr>
        <p:grpSpPr>
          <a:xfrm>
            <a:off x="2183821" y="3868081"/>
            <a:ext cx="617483" cy="1138649"/>
            <a:chOff x="2239209" y="3125832"/>
            <a:chExt cx="743385" cy="1683181"/>
          </a:xfrm>
        </p:grpSpPr>
        <p:pic>
          <p:nvPicPr>
            <p:cNvPr id="50" name="Picture 49"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8130" y="3917709"/>
              <a:ext cx="698797" cy="346772"/>
            </a:xfrm>
            <a:prstGeom prst="rect">
              <a:avLst/>
            </a:prstGeom>
          </p:spPr>
        </p:pic>
        <p:grpSp>
          <p:nvGrpSpPr>
            <p:cNvPr id="51" name="Group 50"/>
            <p:cNvGrpSpPr/>
            <p:nvPr/>
          </p:nvGrpSpPr>
          <p:grpSpPr>
            <a:xfrm>
              <a:off x="2239209" y="3125832"/>
              <a:ext cx="743385" cy="1683181"/>
              <a:chOff x="2239209" y="3125832"/>
              <a:chExt cx="743385" cy="1683181"/>
            </a:xfrm>
          </p:grpSpPr>
          <p:pic>
            <p:nvPicPr>
              <p:cNvPr id="52" name="Picture 51"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3797" y="3125832"/>
                <a:ext cx="698797" cy="346772"/>
              </a:xfrm>
              <a:prstGeom prst="rect">
                <a:avLst/>
              </a:prstGeom>
            </p:spPr>
          </p:pic>
          <p:pic>
            <p:nvPicPr>
              <p:cNvPr id="53" name="Picture 52"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876" y="3392842"/>
                <a:ext cx="698797" cy="346772"/>
              </a:xfrm>
              <a:prstGeom prst="rect">
                <a:avLst/>
              </a:prstGeom>
            </p:spPr>
          </p:pic>
          <p:pic>
            <p:nvPicPr>
              <p:cNvPr id="54" name="Picture 53"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4876" y="3670364"/>
                <a:ext cx="698797" cy="346772"/>
              </a:xfrm>
              <a:prstGeom prst="rect">
                <a:avLst/>
              </a:prstGeom>
            </p:spPr>
          </p:pic>
          <p:pic>
            <p:nvPicPr>
              <p:cNvPr id="55" name="Picture 54"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9209" y="4184719"/>
                <a:ext cx="698797" cy="346772"/>
              </a:xfrm>
              <a:prstGeom prst="rect">
                <a:avLst/>
              </a:prstGeom>
            </p:spPr>
          </p:pic>
          <p:pic>
            <p:nvPicPr>
              <p:cNvPr id="56" name="Picture 55"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9209" y="4462241"/>
                <a:ext cx="698797" cy="346772"/>
              </a:xfrm>
              <a:prstGeom prst="rect">
                <a:avLst/>
              </a:prstGeom>
            </p:spPr>
          </p:pic>
        </p:grpSp>
      </p:grpSp>
    </p:spTree>
    <p:extLst>
      <p:ext uri="{BB962C8B-B14F-4D97-AF65-F5344CB8AC3E}">
        <p14:creationId xmlns:p14="http://schemas.microsoft.com/office/powerpoint/2010/main" val="3403095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a:t>Actividad 3: Más fuentes de luz</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s-MX" dirty="0"/>
              <a:t>Sería</a:t>
            </a:r>
            <a:r>
              <a:rPr lang="en-US" dirty="0"/>
              <a:t> </a:t>
            </a:r>
            <a:r>
              <a:rPr lang="es-MX" dirty="0"/>
              <a:t>muy</a:t>
            </a:r>
            <a:r>
              <a:rPr lang="en-US" dirty="0"/>
              <a:t> </a:t>
            </a:r>
            <a:r>
              <a:rPr lang="es-MX" dirty="0"/>
              <a:t>difícil usar muchas fuentes de luz una sobre otra, pero podemos usar una fuente lineal de luz en su lugar</a:t>
            </a:r>
            <a:r>
              <a:rPr lang="en-US" dirty="0"/>
              <a:t>.</a:t>
            </a:r>
          </a:p>
          <a:p>
            <a:pPr marL="0" indent="0">
              <a:buNone/>
            </a:pPr>
            <a:r>
              <a:rPr lang="es-MX" i="1" dirty="0">
                <a:solidFill>
                  <a:srgbClr val="E46C0A"/>
                </a:solidFill>
              </a:rPr>
              <a:t>¿Qué verás en la pantalla?</a:t>
            </a:r>
          </a:p>
          <a:p>
            <a:pPr marL="0" indent="0">
              <a:buNone/>
            </a:pPr>
            <a:endParaRPr lang="en-US" i="1" dirty="0">
              <a:solidFill>
                <a:srgbClr val="E46C0A"/>
              </a:solidFill>
            </a:endParaRPr>
          </a:p>
        </p:txBody>
      </p:sp>
      <p:sp>
        <p:nvSpPr>
          <p:cNvPr id="11" name="Rectangle 10"/>
          <p:cNvSpPr/>
          <p:nvPr/>
        </p:nvSpPr>
        <p:spPr>
          <a:xfrm>
            <a:off x="4307158" y="4208715"/>
            <a:ext cx="135554" cy="12883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7" name="Straight Connector 16"/>
          <p:cNvCxnSpPr/>
          <p:nvPr/>
        </p:nvCxnSpPr>
        <p:spPr>
          <a:xfrm>
            <a:off x="6297411" y="3790246"/>
            <a:ext cx="0" cy="2088943"/>
          </a:xfrm>
          <a:prstGeom prst="line">
            <a:avLst/>
          </a:prstGeom>
        </p:spPr>
        <p:style>
          <a:lnRef idx="2">
            <a:schemeClr val="accent1"/>
          </a:lnRef>
          <a:fillRef idx="0">
            <a:schemeClr val="accent1"/>
          </a:fillRef>
          <a:effectRef idx="1">
            <a:schemeClr val="accent1"/>
          </a:effectRef>
          <a:fontRef idx="minor">
            <a:schemeClr val="tx1"/>
          </a:fontRef>
        </p:style>
      </p:cxnSp>
      <p:pic>
        <p:nvPicPr>
          <p:cNvPr id="4" name="Picture 3" descr="Screen Shot 2015-03-24 at 10.57.07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720219">
            <a:off x="2103327" y="4050367"/>
            <a:ext cx="1099511" cy="881263"/>
          </a:xfrm>
          <a:prstGeom prst="rect">
            <a:avLst/>
          </a:prstGeom>
        </p:spPr>
      </p:pic>
      <p:cxnSp>
        <p:nvCxnSpPr>
          <p:cNvPr id="27" name="Straight Connector 26"/>
          <p:cNvCxnSpPr/>
          <p:nvPr/>
        </p:nvCxnSpPr>
        <p:spPr>
          <a:xfrm>
            <a:off x="1279201" y="4967144"/>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10" name="Right Triangle 9"/>
          <p:cNvSpPr/>
          <p:nvPr/>
        </p:nvSpPr>
        <p:spPr>
          <a:xfrm>
            <a:off x="4385159" y="4869607"/>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8"/>
          <p:cNvSpPr txBox="1"/>
          <p:nvPr/>
        </p:nvSpPr>
        <p:spPr>
          <a:xfrm>
            <a:off x="1535763" y="6124706"/>
            <a:ext cx="5405711" cy="369332"/>
          </a:xfrm>
          <a:prstGeom prst="rect">
            <a:avLst/>
          </a:prstGeom>
          <a:noFill/>
        </p:spPr>
        <p:txBody>
          <a:bodyPr wrap="none" rtlCol="0">
            <a:spAutoFit/>
          </a:bodyPr>
          <a:lstStyle/>
          <a:p>
            <a:r>
              <a:rPr lang="es-MX" dirty="0"/>
              <a:t>Fuente de luz 	      	   cartulina       		pared o pantalla</a:t>
            </a:r>
          </a:p>
        </p:txBody>
      </p:sp>
    </p:spTree>
    <p:extLst>
      <p:ext uri="{BB962C8B-B14F-4D97-AF65-F5344CB8AC3E}">
        <p14:creationId xmlns:p14="http://schemas.microsoft.com/office/powerpoint/2010/main" val="14806495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a:t>Actividad 4: Haz una cámara oscura</a:t>
            </a:r>
          </a:p>
        </p:txBody>
      </p:sp>
      <p:sp>
        <p:nvSpPr>
          <p:cNvPr id="3" name="Content Placeholder 2"/>
          <p:cNvSpPr>
            <a:spLocks noGrp="1"/>
          </p:cNvSpPr>
          <p:nvPr>
            <p:ph idx="1"/>
          </p:nvPr>
        </p:nvSpPr>
        <p:spPr>
          <a:xfrm>
            <a:off x="457199" y="1600200"/>
            <a:ext cx="8510619" cy="4923180"/>
          </a:xfrm>
        </p:spPr>
        <p:txBody>
          <a:bodyPr>
            <a:normAutofit lnSpcReduction="10000"/>
          </a:bodyPr>
          <a:lstStyle/>
          <a:p>
            <a:pPr marL="514350" indent="-514350">
              <a:buFont typeface="+mj-lt"/>
              <a:buAutoNum type="arabicPeriod"/>
            </a:pPr>
            <a:r>
              <a:rPr lang="es-MX" dirty="0">
                <a:solidFill>
                  <a:srgbClr val="000000"/>
                </a:solidFill>
              </a:rPr>
              <a:t>Asegúrate de tener una caja solida que no permita que entre la luz. Si tiene ranuras, cúbrelas con cinta de aislar.</a:t>
            </a:r>
          </a:p>
          <a:p>
            <a:pPr marL="514350" indent="-514350">
              <a:buFont typeface="+mj-lt"/>
              <a:buAutoNum type="arabicPeriod"/>
            </a:pPr>
            <a:r>
              <a:rPr lang="es-MX" dirty="0">
                <a:solidFill>
                  <a:srgbClr val="000000"/>
                </a:solidFill>
              </a:rPr>
              <a:t>Haz </a:t>
            </a:r>
            <a:r>
              <a:rPr lang="en-US" dirty="0">
                <a:solidFill>
                  <a:srgbClr val="000000"/>
                </a:solidFill>
              </a:rPr>
              <a:t>un </a:t>
            </a:r>
            <a:r>
              <a:rPr lang="es-MX" dirty="0">
                <a:solidFill>
                  <a:srgbClr val="000000"/>
                </a:solidFill>
              </a:rPr>
              <a:t>agujero cuadrado </a:t>
            </a:r>
            <a:r>
              <a:rPr lang="en-US" dirty="0">
                <a:solidFill>
                  <a:srgbClr val="000000"/>
                </a:solidFill>
              </a:rPr>
              <a:t>(3 cm </a:t>
            </a:r>
            <a:r>
              <a:rPr lang="es-MX" dirty="0">
                <a:solidFill>
                  <a:srgbClr val="000000"/>
                </a:solidFill>
              </a:rPr>
              <a:t>aproximadamente</a:t>
            </a:r>
            <a:r>
              <a:rPr lang="en-US" dirty="0">
                <a:solidFill>
                  <a:srgbClr val="000000"/>
                </a:solidFill>
              </a:rPr>
              <a:t>)</a:t>
            </a:r>
            <a:r>
              <a:rPr lang="es-MX" dirty="0">
                <a:solidFill>
                  <a:srgbClr val="000000"/>
                </a:solidFill>
              </a:rPr>
              <a:t> en una cara.</a:t>
            </a:r>
          </a:p>
          <a:p>
            <a:pPr marL="514350" indent="-514350">
              <a:buFont typeface="+mj-lt"/>
              <a:buAutoNum type="arabicPeriod"/>
            </a:pPr>
            <a:r>
              <a:rPr lang="es-MX" dirty="0">
                <a:solidFill>
                  <a:srgbClr val="000000"/>
                </a:solidFill>
              </a:rPr>
              <a:t>Haz un agujero más grande (15 cm aproximadamente) en la cara opuesta. Cierra la caja.</a:t>
            </a:r>
          </a:p>
          <a:p>
            <a:pPr marL="514350" indent="-514350">
              <a:buFont typeface="+mj-lt"/>
              <a:buAutoNum type="arabicPeriod"/>
            </a:pPr>
            <a:r>
              <a:rPr lang="es-MX" dirty="0">
                <a:solidFill>
                  <a:srgbClr val="000000"/>
                </a:solidFill>
              </a:rPr>
              <a:t>Pega con cinta un papel vegetal o encerado sobre el agujero grande.</a:t>
            </a:r>
          </a:p>
        </p:txBody>
      </p:sp>
    </p:spTree>
    <p:extLst>
      <p:ext uri="{BB962C8B-B14F-4D97-AF65-F5344CB8AC3E}">
        <p14:creationId xmlns:p14="http://schemas.microsoft.com/office/powerpoint/2010/main" val="5041294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a:t>Actividad 4: Haz una cámara oscura</a:t>
            </a:r>
          </a:p>
        </p:txBody>
      </p:sp>
      <p:sp>
        <p:nvSpPr>
          <p:cNvPr id="3" name="Content Placeholder 2"/>
          <p:cNvSpPr>
            <a:spLocks noGrp="1"/>
          </p:cNvSpPr>
          <p:nvPr>
            <p:ph idx="1"/>
          </p:nvPr>
        </p:nvSpPr>
        <p:spPr>
          <a:xfrm>
            <a:off x="457199" y="1600200"/>
            <a:ext cx="8510619" cy="2163991"/>
          </a:xfrm>
        </p:spPr>
        <p:txBody>
          <a:bodyPr>
            <a:normAutofit fontScale="85000" lnSpcReduction="20000"/>
          </a:bodyPr>
          <a:lstStyle/>
          <a:p>
            <a:pPr marL="514350" indent="-514350">
              <a:buFont typeface="+mj-lt"/>
              <a:buAutoNum type="arabicPeriod"/>
            </a:pPr>
            <a:r>
              <a:rPr lang="es-MX" dirty="0">
                <a:solidFill>
                  <a:srgbClr val="000000"/>
                </a:solidFill>
              </a:rPr>
              <a:t>Haz un agujerito: puedes sacarle punta a un lápiz y hacer un agujerito (2-3 mm) en un cuadro de 5x5 cm de papel aluminio. Debe ser un agujero redondo y sin borde.</a:t>
            </a:r>
          </a:p>
          <a:p>
            <a:pPr marL="514350" indent="-514350">
              <a:buFont typeface="+mj-lt"/>
              <a:buAutoNum type="arabicPeriod"/>
            </a:pPr>
            <a:r>
              <a:rPr lang="es-MX" dirty="0">
                <a:solidFill>
                  <a:srgbClr val="000000"/>
                </a:solidFill>
              </a:rPr>
              <a:t>Pega el papel aluminio sobre el agujero pequeño de la caja.</a:t>
            </a:r>
          </a:p>
          <a:p>
            <a:pPr marL="514350" indent="-514350">
              <a:buFont typeface="+mj-lt"/>
              <a:buAutoNum type="arabicPeriod"/>
            </a:pPr>
            <a:endParaRPr lang="en-US" dirty="0">
              <a:solidFill>
                <a:srgbClr val="000000"/>
              </a:solidFill>
            </a:endParaRPr>
          </a:p>
        </p:txBody>
      </p:sp>
      <p:pic>
        <p:nvPicPr>
          <p:cNvPr id="4" name="Picture 3" descr="SDC1096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1961" y="3928646"/>
            <a:ext cx="2438400" cy="1828800"/>
          </a:xfrm>
          <a:prstGeom prst="rect">
            <a:avLst/>
          </a:prstGeom>
        </p:spPr>
      </p:pic>
      <p:sp>
        <p:nvSpPr>
          <p:cNvPr id="5" name="TextBox 4"/>
          <p:cNvSpPr txBox="1"/>
          <p:nvPr/>
        </p:nvSpPr>
        <p:spPr>
          <a:xfrm>
            <a:off x="6149300" y="4504233"/>
            <a:ext cx="891027" cy="369332"/>
          </a:xfrm>
          <a:prstGeom prst="rect">
            <a:avLst/>
          </a:prstGeom>
          <a:noFill/>
        </p:spPr>
        <p:txBody>
          <a:bodyPr wrap="none" rtlCol="0">
            <a:spAutoFit/>
          </a:bodyPr>
          <a:lstStyle/>
          <a:p>
            <a:r>
              <a:rPr lang="en-US" dirty="0"/>
              <a:t>pinhole</a:t>
            </a:r>
          </a:p>
        </p:txBody>
      </p:sp>
      <p:cxnSp>
        <p:nvCxnSpPr>
          <p:cNvPr id="7" name="Straight Arrow Connector 6"/>
          <p:cNvCxnSpPr/>
          <p:nvPr/>
        </p:nvCxnSpPr>
        <p:spPr>
          <a:xfrm flipH="1">
            <a:off x="4979746" y="4754797"/>
            <a:ext cx="1169554" cy="32503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8911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a:t>Actividad 4: Haz una cámara oscura</a:t>
            </a:r>
            <a:endParaRPr lang="en-US" dirty="0"/>
          </a:p>
        </p:txBody>
      </p:sp>
      <p:sp>
        <p:nvSpPr>
          <p:cNvPr id="3" name="Content Placeholder 2"/>
          <p:cNvSpPr>
            <a:spLocks noGrp="1"/>
          </p:cNvSpPr>
          <p:nvPr>
            <p:ph idx="1"/>
          </p:nvPr>
        </p:nvSpPr>
        <p:spPr>
          <a:xfrm>
            <a:off x="457199" y="1600200"/>
            <a:ext cx="8510619" cy="2163991"/>
          </a:xfrm>
        </p:spPr>
        <p:txBody>
          <a:bodyPr>
            <a:normAutofit/>
          </a:bodyPr>
          <a:lstStyle/>
          <a:p>
            <a:pPr marL="514350" indent="-514350">
              <a:buFont typeface="+mj-lt"/>
              <a:buAutoNum type="arabicPeriod"/>
            </a:pPr>
            <a:r>
              <a:rPr lang="es-MX" dirty="0">
                <a:solidFill>
                  <a:srgbClr val="000000"/>
                </a:solidFill>
              </a:rPr>
              <a:t>Apunta el agujerito a una fuente de luz y mira el papel del lado opuesto.</a:t>
            </a:r>
          </a:p>
          <a:p>
            <a:pPr marL="514350" indent="-514350">
              <a:buFont typeface="+mj-lt"/>
              <a:buAutoNum type="arabicPeriod"/>
            </a:pPr>
            <a:r>
              <a:rPr lang="es-MX" dirty="0">
                <a:solidFill>
                  <a:srgbClr val="000000"/>
                </a:solidFill>
              </a:rPr>
              <a:t>Describe la imagen- ¿esta al revés?</a:t>
            </a:r>
          </a:p>
        </p:txBody>
      </p:sp>
      <p:sp>
        <p:nvSpPr>
          <p:cNvPr id="5" name="TextBox 4"/>
          <p:cNvSpPr txBox="1"/>
          <p:nvPr/>
        </p:nvSpPr>
        <p:spPr>
          <a:xfrm>
            <a:off x="5866048" y="5150559"/>
            <a:ext cx="2053960" cy="646331"/>
          </a:xfrm>
          <a:prstGeom prst="rect">
            <a:avLst/>
          </a:prstGeom>
          <a:noFill/>
        </p:spPr>
        <p:txBody>
          <a:bodyPr wrap="none" rtlCol="0">
            <a:spAutoFit/>
          </a:bodyPr>
          <a:lstStyle/>
          <a:p>
            <a:r>
              <a:rPr lang="es-MX" dirty="0"/>
              <a:t>Imagen de una</a:t>
            </a:r>
          </a:p>
          <a:p>
            <a:r>
              <a:rPr lang="es-MX" dirty="0"/>
              <a:t>lámpara ahorradora</a:t>
            </a:r>
          </a:p>
        </p:txBody>
      </p:sp>
      <p:pic>
        <p:nvPicPr>
          <p:cNvPr id="6" name="Picture 5" descr="Screen Shot 2015-03-25 at 10.28.0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5768" y="4192834"/>
            <a:ext cx="2479863" cy="1828800"/>
          </a:xfrm>
          <a:prstGeom prst="rect">
            <a:avLst/>
          </a:prstGeom>
        </p:spPr>
      </p:pic>
    </p:spTree>
    <p:extLst>
      <p:ext uri="{BB962C8B-B14F-4D97-AF65-F5344CB8AC3E}">
        <p14:creationId xmlns:p14="http://schemas.microsoft.com/office/powerpoint/2010/main" val="21591085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s-MX" sz="3900" dirty="0"/>
              <a:t>Opcional: Fotografías de cámara oscura</a:t>
            </a:r>
          </a:p>
        </p:txBody>
      </p:sp>
      <p:sp>
        <p:nvSpPr>
          <p:cNvPr id="3" name="Content Placeholder 2"/>
          <p:cNvSpPr>
            <a:spLocks noGrp="1"/>
          </p:cNvSpPr>
          <p:nvPr>
            <p:ph idx="1"/>
          </p:nvPr>
        </p:nvSpPr>
        <p:spPr>
          <a:xfrm>
            <a:off x="457199" y="1600200"/>
            <a:ext cx="8510619" cy="2163991"/>
          </a:xfrm>
        </p:spPr>
        <p:txBody>
          <a:bodyPr>
            <a:normAutofit fontScale="92500"/>
          </a:bodyPr>
          <a:lstStyle/>
          <a:p>
            <a:pPr marL="0" indent="0">
              <a:buNone/>
            </a:pPr>
            <a:r>
              <a:rPr lang="es-MX" dirty="0">
                <a:solidFill>
                  <a:srgbClr val="000000"/>
                </a:solidFill>
              </a:rPr>
              <a:t>Los espacios entre las hojas de un árbol pueden ser los orificios pequeños (el que hiciste con el lápiz).  Busca en la fotografía del piso en busca de imágenes del sol. ¿Como se vería durante un eclipse solar</a:t>
            </a:r>
            <a:r>
              <a:rPr lang="en-US" dirty="0">
                <a:solidFill>
                  <a:srgbClr val="000000"/>
                </a:solidFill>
              </a:rPr>
              <a:t>?</a:t>
            </a:r>
          </a:p>
        </p:txBody>
      </p:sp>
      <p:pic>
        <p:nvPicPr>
          <p:cNvPr id="6" name="Picture 5" descr="pergol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2582" y="4075107"/>
            <a:ext cx="2444018" cy="1828800"/>
          </a:xfrm>
          <a:prstGeom prst="rect">
            <a:avLst/>
          </a:prstGeom>
        </p:spPr>
      </p:pic>
      <p:pic>
        <p:nvPicPr>
          <p:cNvPr id="8" name="Picture 7" descr="pinhole_images.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76371" y="4075107"/>
            <a:ext cx="2444018" cy="1828800"/>
          </a:xfrm>
          <a:prstGeom prst="rect">
            <a:avLst/>
          </a:prstGeom>
        </p:spPr>
      </p:pic>
      <p:pic>
        <p:nvPicPr>
          <p:cNvPr id="9" name="Picture 8" descr="pinhole_image_closeup.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2359" y="4078252"/>
            <a:ext cx="2399621" cy="1825244"/>
          </a:xfrm>
          <a:prstGeom prst="rect">
            <a:avLst/>
          </a:prstGeom>
        </p:spPr>
      </p:pic>
      <p:sp>
        <p:nvSpPr>
          <p:cNvPr id="5" name="TextBox 4"/>
          <p:cNvSpPr txBox="1"/>
          <p:nvPr/>
        </p:nvSpPr>
        <p:spPr>
          <a:xfrm>
            <a:off x="1072582" y="5917437"/>
            <a:ext cx="7439398" cy="646331"/>
          </a:xfrm>
          <a:prstGeom prst="rect">
            <a:avLst/>
          </a:prstGeom>
          <a:noFill/>
        </p:spPr>
        <p:txBody>
          <a:bodyPr wrap="square" rtlCol="0">
            <a:spAutoFit/>
          </a:bodyPr>
          <a:lstStyle/>
          <a:p>
            <a:pPr algn="ctr"/>
            <a:r>
              <a:rPr lang="es-MX" dirty="0"/>
              <a:t>Las rosas sobre la pérgola en el parque Balboa (San Diego) hacen imágenes de cámara oscura del sol.</a:t>
            </a:r>
          </a:p>
        </p:txBody>
      </p:sp>
    </p:spTree>
    <p:extLst>
      <p:ext uri="{BB962C8B-B14F-4D97-AF65-F5344CB8AC3E}">
        <p14:creationId xmlns:p14="http://schemas.microsoft.com/office/powerpoint/2010/main" val="3627824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lumMod val="40000"/>
            <a:lumOff val="60000"/>
            <a:alpha val="78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10618" cy="1143000"/>
          </a:xfrm>
        </p:spPr>
        <p:txBody>
          <a:bodyPr>
            <a:normAutofit fontScale="90000"/>
          </a:bodyPr>
          <a:lstStyle/>
          <a:p>
            <a:r>
              <a:rPr lang="es-MX" dirty="0"/>
              <a:t>Opcional: Cámara oscura de bote de avena</a:t>
            </a:r>
          </a:p>
        </p:txBody>
      </p:sp>
      <p:sp>
        <p:nvSpPr>
          <p:cNvPr id="3" name="Content Placeholder 2"/>
          <p:cNvSpPr>
            <a:spLocks noGrp="1"/>
          </p:cNvSpPr>
          <p:nvPr>
            <p:ph idx="1"/>
          </p:nvPr>
        </p:nvSpPr>
        <p:spPr>
          <a:xfrm>
            <a:off x="457199" y="1600200"/>
            <a:ext cx="8510619" cy="2792448"/>
          </a:xfrm>
        </p:spPr>
        <p:txBody>
          <a:bodyPr>
            <a:normAutofit fontScale="85000" lnSpcReduction="10000"/>
          </a:bodyPr>
          <a:lstStyle/>
          <a:p>
            <a:r>
              <a:rPr lang="es-MX" dirty="0">
                <a:solidFill>
                  <a:srgbClr val="000000"/>
                </a:solidFill>
              </a:rPr>
              <a:t>Necesitarás: Un bote de avena, una lata de refresco, pintura en aerosol negro mate, cinta de aislar</a:t>
            </a:r>
          </a:p>
          <a:p>
            <a:r>
              <a:rPr lang="es-MX" dirty="0">
                <a:solidFill>
                  <a:srgbClr val="000000"/>
                </a:solidFill>
              </a:rPr>
              <a:t>Un cuarto oscuro para cargar y revelar la película</a:t>
            </a:r>
          </a:p>
          <a:p>
            <a:r>
              <a:rPr lang="es-MX" dirty="0">
                <a:solidFill>
                  <a:srgbClr val="000000"/>
                </a:solidFill>
              </a:rPr>
              <a:t>¿Por qué? Introduce a la química, manejo de desechos peligrosos, conceptos básicos de fotografía.</a:t>
            </a:r>
          </a:p>
        </p:txBody>
      </p:sp>
      <p:pic>
        <p:nvPicPr>
          <p:cNvPr id="4" name="Picture 3" descr="IMG_012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2313" y="4586702"/>
            <a:ext cx="2804160" cy="2103120"/>
          </a:xfrm>
          <a:prstGeom prst="rect">
            <a:avLst/>
          </a:prstGeom>
        </p:spPr>
      </p:pic>
      <p:pic>
        <p:nvPicPr>
          <p:cNvPr id="7" name="Picture 6" descr="IMG_2146.jpg"/>
          <p:cNvPicPr>
            <a:picLocks noChangeAspect="1"/>
          </p:cNvPicPr>
          <p:nvPr/>
        </p:nvPicPr>
        <p:blipFill rotWithShape="1">
          <a:blip r:embed="rId4">
            <a:extLst>
              <a:ext uri="{28A0092B-C50C-407E-A947-70E740481C1C}">
                <a14:useLocalDpi xmlns:a14="http://schemas.microsoft.com/office/drawing/2010/main" val="0"/>
              </a:ext>
            </a:extLst>
          </a:blip>
          <a:srcRect l="26150" r="21550"/>
          <a:stretch/>
        </p:blipFill>
        <p:spPr>
          <a:xfrm>
            <a:off x="3971939" y="4604343"/>
            <a:ext cx="1466588" cy="2103120"/>
          </a:xfrm>
          <a:prstGeom prst="rect">
            <a:avLst/>
          </a:prstGeom>
        </p:spPr>
      </p:pic>
      <p:pic>
        <p:nvPicPr>
          <p:cNvPr id="8" name="Picture 7" descr="pinhole.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0078" y="4652045"/>
            <a:ext cx="2304781" cy="2100109"/>
          </a:xfrm>
          <a:prstGeom prst="rect">
            <a:avLst/>
          </a:prstGeom>
        </p:spPr>
      </p:pic>
    </p:spTree>
    <p:extLst>
      <p:ext uri="{BB962C8B-B14F-4D97-AF65-F5344CB8AC3E}">
        <p14:creationId xmlns:p14="http://schemas.microsoft.com/office/powerpoint/2010/main" val="350223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REGLAS</a:t>
            </a:r>
          </a:p>
        </p:txBody>
      </p:sp>
      <p:sp>
        <p:nvSpPr>
          <p:cNvPr id="3" name="Content Placeholder 2"/>
          <p:cNvSpPr>
            <a:spLocks noGrp="1"/>
          </p:cNvSpPr>
          <p:nvPr>
            <p:ph idx="1"/>
          </p:nvPr>
        </p:nvSpPr>
        <p:spPr/>
        <p:txBody>
          <a:bodyPr>
            <a:normAutofit lnSpcReduction="10000"/>
          </a:bodyPr>
          <a:lstStyle/>
          <a:p>
            <a:pPr marL="0" indent="0">
              <a:buNone/>
            </a:pPr>
            <a:r>
              <a:rPr lang="es-MX" dirty="0"/>
              <a:t>Cada una de las siguientes actividades muestra una imagen y te pregunta que piensas acerca de lo que ves. </a:t>
            </a:r>
            <a:r>
              <a:rPr lang="es-MX" i="1" dirty="0"/>
              <a:t>Haz una predicción dibujando lo que piensas que verás antes de intentar el experimento!</a:t>
            </a:r>
          </a:p>
          <a:p>
            <a:pPr marL="0" indent="0">
              <a:buNone/>
            </a:pPr>
            <a:endParaRPr lang="es-MX" i="1" dirty="0"/>
          </a:p>
          <a:p>
            <a:pPr marL="0" indent="0">
              <a:buNone/>
            </a:pPr>
            <a:r>
              <a:rPr lang="es-MX" dirty="0"/>
              <a:t>Si tu predicción fue correcta, avanza a la siguiente actividad. Si no lo fue, intenta averiguar por qué antes de continuar.</a:t>
            </a:r>
          </a:p>
        </p:txBody>
      </p:sp>
    </p:spTree>
    <p:extLst>
      <p:ext uri="{BB962C8B-B14F-4D97-AF65-F5344CB8AC3E}">
        <p14:creationId xmlns:p14="http://schemas.microsoft.com/office/powerpoint/2010/main" val="967752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MX" dirty="0"/>
              <a:t>Vocabulario</a:t>
            </a:r>
            <a:r>
              <a:rPr lang="en-US" dirty="0"/>
              <a:t> </a:t>
            </a:r>
          </a:p>
        </p:txBody>
      </p:sp>
      <p:sp>
        <p:nvSpPr>
          <p:cNvPr id="6" name="Content Placeholder 5"/>
          <p:cNvSpPr txBox="1">
            <a:spLocks noGrp="1"/>
          </p:cNvSpPr>
          <p:nvPr>
            <p:ph idx="1"/>
          </p:nvPr>
        </p:nvSpPr>
        <p:spPr>
          <a:xfrm>
            <a:off x="1783225" y="2382977"/>
            <a:ext cx="6097359" cy="3194721"/>
          </a:xfrm>
          <a:prstGeom prst="rect">
            <a:avLst/>
          </a:prstGeom>
          <a:noFill/>
        </p:spPr>
        <p:txBody>
          <a:bodyPr wrap="square" numCol="2" rtlCol="0">
            <a:spAutoFit/>
          </a:bodyPr>
          <a:lstStyle/>
          <a:p>
            <a:pPr marL="342900" indent="-342900">
              <a:buFont typeface="Arial"/>
              <a:buChar char="•"/>
            </a:pPr>
            <a:r>
              <a:rPr lang="es-MX" sz="3600" dirty="0"/>
              <a:t>Iluminar</a:t>
            </a:r>
          </a:p>
          <a:p>
            <a:pPr marL="342900" indent="-342900">
              <a:buFont typeface="Arial"/>
              <a:buChar char="•"/>
            </a:pPr>
            <a:r>
              <a:rPr lang="es-MX" sz="3600" dirty="0"/>
              <a:t>Rayo</a:t>
            </a:r>
          </a:p>
          <a:p>
            <a:pPr marL="342900" indent="-342900">
              <a:buFont typeface="Arial"/>
              <a:buChar char="•"/>
            </a:pPr>
            <a:r>
              <a:rPr lang="es-MX" sz="3600" dirty="0"/>
              <a:t>Sombra</a:t>
            </a:r>
          </a:p>
          <a:p>
            <a:pPr marL="342900" indent="-342900">
              <a:buFont typeface="Arial"/>
              <a:buChar char="•"/>
            </a:pPr>
            <a:r>
              <a:rPr lang="es-MX" sz="3600" dirty="0"/>
              <a:t>Fuente puntual de luz</a:t>
            </a:r>
          </a:p>
          <a:p>
            <a:pPr marL="342900" indent="-342900">
              <a:buFont typeface="Arial"/>
              <a:buChar char="•"/>
            </a:pPr>
            <a:r>
              <a:rPr lang="es-MX" sz="3600" dirty="0"/>
              <a:t>Fotografías con Cámara Oscura</a:t>
            </a:r>
          </a:p>
        </p:txBody>
      </p:sp>
    </p:spTree>
    <p:extLst>
      <p:ext uri="{BB962C8B-B14F-4D97-AF65-F5344CB8AC3E}">
        <p14:creationId xmlns:p14="http://schemas.microsoft.com/office/powerpoint/2010/main" val="2244942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MX" dirty="0"/>
              <a:t>Actividad 1: ¿Cómo viaja la luz?</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s-MX" dirty="0">
                <a:solidFill>
                  <a:srgbClr val="000000"/>
                </a:solidFill>
              </a:rPr>
              <a:t>En el centro de una cartulina corta un pequeño triangulo rectángulo. Un buen tamaño para la cartulina es de 10 cm x 10 cm y el triangulo debe ser aproximadamente de 0.5 cm de lado. Apaga las luces y cierra las cortinas. </a:t>
            </a:r>
          </a:p>
          <a:p>
            <a:pPr marL="0" indent="0">
              <a:buNone/>
            </a:pPr>
            <a:endParaRPr lang="en-US" dirty="0">
              <a:solidFill>
                <a:srgbClr val="0000FF"/>
              </a:solidFill>
            </a:endParaRPr>
          </a:p>
        </p:txBody>
      </p:sp>
      <p:grpSp>
        <p:nvGrpSpPr>
          <p:cNvPr id="6" name="Group 5"/>
          <p:cNvGrpSpPr/>
          <p:nvPr/>
        </p:nvGrpSpPr>
        <p:grpSpPr>
          <a:xfrm>
            <a:off x="3345506" y="4081085"/>
            <a:ext cx="2502264" cy="2397884"/>
            <a:chOff x="3345506" y="3856899"/>
            <a:chExt cx="2743200" cy="2743200"/>
          </a:xfrm>
        </p:grpSpPr>
        <p:sp>
          <p:nvSpPr>
            <p:cNvPr id="4" name="Rectangle 3"/>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ight Triangle 4"/>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7" name="TextBox 6"/>
          <p:cNvSpPr txBox="1"/>
          <p:nvPr/>
        </p:nvSpPr>
        <p:spPr>
          <a:xfrm>
            <a:off x="6265875" y="5782194"/>
            <a:ext cx="2420925" cy="646331"/>
          </a:xfrm>
          <a:prstGeom prst="rect">
            <a:avLst/>
          </a:prstGeom>
          <a:noFill/>
        </p:spPr>
        <p:txBody>
          <a:bodyPr wrap="square" rtlCol="0">
            <a:spAutoFit/>
          </a:bodyPr>
          <a:lstStyle/>
          <a:p>
            <a:r>
              <a:rPr lang="es-MX" dirty="0"/>
              <a:t>plantilla de la cartulina con abertura triangular</a:t>
            </a:r>
          </a:p>
        </p:txBody>
      </p:sp>
    </p:spTree>
    <p:extLst>
      <p:ext uri="{BB962C8B-B14F-4D97-AF65-F5344CB8AC3E}">
        <p14:creationId xmlns:p14="http://schemas.microsoft.com/office/powerpoint/2010/main" val="704198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MX" dirty="0"/>
              <a:t>Actividad 1: ¿Cómo viaja la luz?</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s-MX" dirty="0">
                <a:solidFill>
                  <a:srgbClr val="000000"/>
                </a:solidFill>
              </a:rPr>
              <a:t>Coloca la cartulina con la abertura a unos 30 cm de una pared o pantalla, y la fuente puntual de luz a unos 30 cm del otro lado.</a:t>
            </a:r>
          </a:p>
          <a:p>
            <a:pPr marL="0" indent="0">
              <a:buNone/>
            </a:pPr>
            <a:r>
              <a:rPr lang="es-MX" i="1" dirty="0">
                <a:solidFill>
                  <a:schemeClr val="accent6">
                    <a:lumMod val="75000"/>
                  </a:schemeClr>
                </a:solidFill>
              </a:rPr>
              <a:t>¿Qué verás en la pantalla?</a:t>
            </a:r>
          </a:p>
          <a:p>
            <a:pPr marL="0" indent="0">
              <a:buNone/>
            </a:pPr>
            <a:r>
              <a:rPr lang="es-MX" i="1" dirty="0">
                <a:solidFill>
                  <a:schemeClr val="accent6">
                    <a:lumMod val="75000"/>
                  </a:schemeClr>
                </a:solidFill>
              </a:rPr>
              <a:t>¡Haz tu predicción!</a:t>
            </a:r>
          </a:p>
          <a:p>
            <a:pPr marL="0" indent="0">
              <a:buNone/>
            </a:pPr>
            <a:endParaRPr lang="en-US" dirty="0">
              <a:solidFill>
                <a:srgbClr val="0000FF"/>
              </a:solidFill>
            </a:endParaRPr>
          </a:p>
        </p:txBody>
      </p:sp>
      <p:sp>
        <p:nvSpPr>
          <p:cNvPr id="11" name="Rectangle 10"/>
          <p:cNvSpPr/>
          <p:nvPr/>
        </p:nvSpPr>
        <p:spPr>
          <a:xfrm>
            <a:off x="4442712" y="4541880"/>
            <a:ext cx="135554" cy="12883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Triangle 11"/>
          <p:cNvSpPr/>
          <p:nvPr/>
        </p:nvSpPr>
        <p:spPr>
          <a:xfrm>
            <a:off x="4503940" y="5116581"/>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7" name="Straight Connector 16"/>
          <p:cNvCxnSpPr/>
          <p:nvPr/>
        </p:nvCxnSpPr>
        <p:spPr>
          <a:xfrm>
            <a:off x="6432965" y="4123411"/>
            <a:ext cx="0" cy="2088943"/>
          </a:xfrm>
          <a:prstGeom prst="line">
            <a:avLst/>
          </a:prstGeom>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1620773" y="6135906"/>
            <a:ext cx="5867375" cy="369332"/>
          </a:xfrm>
          <a:prstGeom prst="rect">
            <a:avLst/>
          </a:prstGeom>
          <a:noFill/>
        </p:spPr>
        <p:txBody>
          <a:bodyPr wrap="none" rtlCol="0">
            <a:spAutoFit/>
          </a:bodyPr>
          <a:lstStyle/>
          <a:p>
            <a:r>
              <a:rPr lang="es-MX" dirty="0"/>
              <a:t>Fuente puntal de luz       	   cartulina       		pared o pantalla</a:t>
            </a:r>
          </a:p>
        </p:txBody>
      </p:sp>
      <p:cxnSp>
        <p:nvCxnSpPr>
          <p:cNvPr id="22" name="Straight Connector 21"/>
          <p:cNvCxnSpPr/>
          <p:nvPr/>
        </p:nvCxnSpPr>
        <p:spPr>
          <a:xfrm>
            <a:off x="1279201" y="5214118"/>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pic>
        <p:nvPicPr>
          <p:cNvPr id="5" name="Picture 4" descr="From Clipboard.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5899" y="4954608"/>
            <a:ext cx="823724" cy="578243"/>
          </a:xfrm>
          <a:prstGeom prst="rect">
            <a:avLst/>
          </a:prstGeom>
        </p:spPr>
      </p:pic>
    </p:spTree>
    <p:extLst>
      <p:ext uri="{BB962C8B-B14F-4D97-AF65-F5344CB8AC3E}">
        <p14:creationId xmlns:p14="http://schemas.microsoft.com/office/powerpoint/2010/main" val="3088675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H="1">
            <a:off x="2623313" y="4491744"/>
            <a:ext cx="0" cy="1443796"/>
          </a:xfrm>
          <a:prstGeom prst="straightConnector1">
            <a:avLst/>
          </a:prstGeom>
          <a:ln w="76200" cmpd="sng">
            <a:solidFill>
              <a:schemeClr val="accent6"/>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normAutofit/>
          </a:bodyPr>
          <a:lstStyle/>
          <a:p>
            <a:r>
              <a:rPr lang="es-MX" dirty="0"/>
              <a:t>Actividad 1: ¿Cómo viaja la luz?</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s-MX" dirty="0">
                <a:solidFill>
                  <a:srgbClr val="000000"/>
                </a:solidFill>
              </a:rPr>
              <a:t>Apaga la Fuente de luz pero deja todo en su lugar.</a:t>
            </a:r>
          </a:p>
          <a:p>
            <a:pPr marL="0" indent="0">
              <a:buNone/>
            </a:pPr>
            <a:r>
              <a:rPr lang="es-MX" i="1" dirty="0">
                <a:solidFill>
                  <a:schemeClr val="accent6">
                    <a:lumMod val="75000"/>
                  </a:schemeClr>
                </a:solidFill>
              </a:rPr>
              <a:t>¿Qué pasará si mueves al fuente de luz ARRIBA?</a:t>
            </a:r>
          </a:p>
          <a:p>
            <a:pPr marL="0" indent="0">
              <a:buNone/>
            </a:pPr>
            <a:r>
              <a:rPr lang="es-MX" i="1" dirty="0">
                <a:solidFill>
                  <a:schemeClr val="accent6">
                    <a:lumMod val="75000"/>
                  </a:schemeClr>
                </a:solidFill>
              </a:rPr>
              <a:t>¿Qué pasará si mueves al fuente de luz ABAJO?</a:t>
            </a:r>
          </a:p>
          <a:p>
            <a:pPr marL="0" indent="0">
              <a:buNone/>
            </a:pPr>
            <a:endParaRPr lang="en-US" i="1" dirty="0">
              <a:solidFill>
                <a:schemeClr val="accent6">
                  <a:lumMod val="75000"/>
                </a:schemeClr>
              </a:solidFill>
            </a:endParaRPr>
          </a:p>
          <a:p>
            <a:pPr marL="0" indent="0">
              <a:buNone/>
            </a:pPr>
            <a:endParaRPr lang="en-US" dirty="0">
              <a:solidFill>
                <a:srgbClr val="0000FF"/>
              </a:solidFill>
            </a:endParaRPr>
          </a:p>
        </p:txBody>
      </p:sp>
      <p:grpSp>
        <p:nvGrpSpPr>
          <p:cNvPr id="10" name="Group 9"/>
          <p:cNvGrpSpPr/>
          <p:nvPr/>
        </p:nvGrpSpPr>
        <p:grpSpPr>
          <a:xfrm>
            <a:off x="4442712" y="4541880"/>
            <a:ext cx="135554" cy="1288348"/>
            <a:chOff x="3345506" y="3856899"/>
            <a:chExt cx="2743200" cy="2743200"/>
          </a:xfrm>
        </p:grpSpPr>
        <p:sp>
          <p:nvSpPr>
            <p:cNvPr id="11" name="Rectangle 10"/>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Triangle 11"/>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17" name="Straight Connector 16"/>
          <p:cNvCxnSpPr/>
          <p:nvPr/>
        </p:nvCxnSpPr>
        <p:spPr>
          <a:xfrm>
            <a:off x="6432965" y="4123411"/>
            <a:ext cx="0" cy="2088943"/>
          </a:xfrm>
          <a:prstGeom prst="line">
            <a:avLst/>
          </a:prstGeom>
        </p:spPr>
        <p:style>
          <a:lnRef idx="2">
            <a:schemeClr val="accent1"/>
          </a:lnRef>
          <a:fillRef idx="0">
            <a:schemeClr val="accent1"/>
          </a:fillRef>
          <a:effectRef idx="1">
            <a:schemeClr val="accent1"/>
          </a:effectRef>
          <a:fontRef idx="minor">
            <a:schemeClr val="tx1"/>
          </a:fontRef>
        </p:style>
      </p:cxnSp>
      <p:sp>
        <p:nvSpPr>
          <p:cNvPr id="18" name="TextBox 18"/>
          <p:cNvSpPr txBox="1"/>
          <p:nvPr/>
        </p:nvSpPr>
        <p:spPr>
          <a:xfrm>
            <a:off x="1620773" y="6135906"/>
            <a:ext cx="5867375" cy="369332"/>
          </a:xfrm>
          <a:prstGeom prst="rect">
            <a:avLst/>
          </a:prstGeom>
          <a:noFill/>
        </p:spPr>
        <p:txBody>
          <a:bodyPr wrap="none" rtlCol="0">
            <a:spAutoFit/>
          </a:bodyPr>
          <a:lstStyle/>
          <a:p>
            <a:r>
              <a:rPr lang="es-MX" dirty="0"/>
              <a:t>Fuente puntal de luz       	   cartulina       		pared o pantalla</a:t>
            </a:r>
          </a:p>
        </p:txBody>
      </p:sp>
      <p:cxnSp>
        <p:nvCxnSpPr>
          <p:cNvPr id="13" name="Straight Connector 12"/>
          <p:cNvCxnSpPr/>
          <p:nvPr/>
        </p:nvCxnSpPr>
        <p:spPr>
          <a:xfrm>
            <a:off x="1279201" y="5214118"/>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15" name="Right Triangle 14"/>
          <p:cNvSpPr/>
          <p:nvPr/>
        </p:nvSpPr>
        <p:spPr>
          <a:xfrm>
            <a:off x="4510148" y="5141077"/>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6" name="Picture 15" descr="From Clipboard.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8097" y="4970676"/>
            <a:ext cx="823724" cy="578243"/>
          </a:xfrm>
          <a:prstGeom prst="rect">
            <a:avLst/>
          </a:prstGeom>
        </p:spPr>
      </p:pic>
    </p:spTree>
    <p:extLst>
      <p:ext uri="{BB962C8B-B14F-4D97-AF65-F5344CB8AC3E}">
        <p14:creationId xmlns:p14="http://schemas.microsoft.com/office/powerpoint/2010/main" val="458081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MX" dirty="0"/>
              <a:t>Actividad 1: ¿Cómo viaja la luz?</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s-MX" dirty="0">
                <a:solidFill>
                  <a:srgbClr val="000000"/>
                </a:solidFill>
              </a:rPr>
              <a:t>Dibuja el camino que sigue la luz desde que sale de la lámpara, atraviesa la cartulina hasta la pared o pantalla.</a:t>
            </a:r>
            <a:endParaRPr lang="es-MX" dirty="0">
              <a:solidFill>
                <a:srgbClr val="0000FF"/>
              </a:solidFill>
            </a:endParaRPr>
          </a:p>
        </p:txBody>
      </p:sp>
      <p:grpSp>
        <p:nvGrpSpPr>
          <p:cNvPr id="10" name="Group 9"/>
          <p:cNvGrpSpPr/>
          <p:nvPr/>
        </p:nvGrpSpPr>
        <p:grpSpPr>
          <a:xfrm>
            <a:off x="4307158" y="3479237"/>
            <a:ext cx="135554" cy="1288348"/>
            <a:chOff x="3345506" y="3856899"/>
            <a:chExt cx="2743200" cy="2743200"/>
          </a:xfrm>
        </p:grpSpPr>
        <p:sp>
          <p:nvSpPr>
            <p:cNvPr id="11" name="Rectangle 10"/>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Triangle 11"/>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17" name="Straight Connector 16"/>
          <p:cNvCxnSpPr/>
          <p:nvPr/>
        </p:nvCxnSpPr>
        <p:spPr>
          <a:xfrm>
            <a:off x="6297411" y="3060768"/>
            <a:ext cx="0" cy="2088943"/>
          </a:xfrm>
          <a:prstGeom prst="line">
            <a:avLst/>
          </a:prstGeom>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4561557" y="3325597"/>
            <a:ext cx="595498" cy="369332"/>
          </a:xfrm>
          <a:prstGeom prst="rect">
            <a:avLst/>
          </a:prstGeom>
          <a:noFill/>
        </p:spPr>
        <p:txBody>
          <a:bodyPr wrap="none" rtlCol="0">
            <a:spAutoFit/>
          </a:bodyPr>
          <a:lstStyle/>
          <a:p>
            <a:r>
              <a:rPr lang="en-US" dirty="0"/>
              <a:t>hole</a:t>
            </a:r>
          </a:p>
        </p:txBody>
      </p:sp>
      <p:cxnSp>
        <p:nvCxnSpPr>
          <p:cNvPr id="8" name="Straight Arrow Connector 7"/>
          <p:cNvCxnSpPr>
            <a:endCxn id="11" idx="3"/>
          </p:cNvCxnSpPr>
          <p:nvPr/>
        </p:nvCxnSpPr>
        <p:spPr>
          <a:xfrm flipH="1">
            <a:off x="4442712" y="3694929"/>
            <a:ext cx="285935" cy="428482"/>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1279201" y="4133203"/>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16" name="Right Triangle 15"/>
          <p:cNvSpPr/>
          <p:nvPr/>
        </p:nvSpPr>
        <p:spPr>
          <a:xfrm>
            <a:off x="4368386" y="4053938"/>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5" name="Straight Arrow Connector 4"/>
          <p:cNvCxnSpPr/>
          <p:nvPr/>
        </p:nvCxnSpPr>
        <p:spPr>
          <a:xfrm>
            <a:off x="2584478" y="3774374"/>
            <a:ext cx="3712933" cy="72412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4" name="Picture 3" descr="Screen Shot 2016-02-17 at 2.24.5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3633681">
            <a:off x="1566096" y="3255582"/>
            <a:ext cx="954804" cy="547927"/>
          </a:xfrm>
          <a:prstGeom prst="rect">
            <a:avLst/>
          </a:prstGeom>
        </p:spPr>
      </p:pic>
      <p:sp>
        <p:nvSpPr>
          <p:cNvPr id="18" name="TextBox 18"/>
          <p:cNvSpPr txBox="1"/>
          <p:nvPr/>
        </p:nvSpPr>
        <p:spPr>
          <a:xfrm>
            <a:off x="1305919" y="5264789"/>
            <a:ext cx="5867375" cy="335757"/>
          </a:xfrm>
          <a:prstGeom prst="rect">
            <a:avLst/>
          </a:prstGeom>
          <a:noFill/>
        </p:spPr>
        <p:txBody>
          <a:bodyPr wrap="none" rtlCol="0">
            <a:spAutoFit/>
          </a:bodyPr>
          <a:lstStyle/>
          <a:p>
            <a:r>
              <a:rPr lang="es-MX" dirty="0"/>
              <a:t>Fuente puntal de luz       	   cartulina       		pared o pantalla</a:t>
            </a:r>
          </a:p>
        </p:txBody>
      </p:sp>
    </p:spTree>
    <p:extLst>
      <p:ext uri="{BB962C8B-B14F-4D97-AF65-F5344CB8AC3E}">
        <p14:creationId xmlns:p14="http://schemas.microsoft.com/office/powerpoint/2010/main" val="318619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8"/>
          <p:cNvSpPr txBox="1"/>
          <p:nvPr/>
        </p:nvSpPr>
        <p:spPr>
          <a:xfrm>
            <a:off x="1535763" y="5725512"/>
            <a:ext cx="5867375" cy="369332"/>
          </a:xfrm>
          <a:prstGeom prst="rect">
            <a:avLst/>
          </a:prstGeom>
          <a:noFill/>
        </p:spPr>
        <p:txBody>
          <a:bodyPr wrap="none" rtlCol="0">
            <a:spAutoFit/>
          </a:bodyPr>
          <a:lstStyle/>
          <a:p>
            <a:r>
              <a:rPr lang="es-MX" dirty="0"/>
              <a:t>Fuentes de luz       	 	  cartulina       		pared o pantalla</a:t>
            </a:r>
          </a:p>
        </p:txBody>
      </p:sp>
      <p:sp>
        <p:nvSpPr>
          <p:cNvPr id="2" name="Title 1"/>
          <p:cNvSpPr>
            <a:spLocks noGrp="1"/>
          </p:cNvSpPr>
          <p:nvPr>
            <p:ph type="title"/>
          </p:nvPr>
        </p:nvSpPr>
        <p:spPr/>
        <p:txBody>
          <a:bodyPr/>
          <a:lstStyle/>
          <a:p>
            <a:r>
              <a:rPr lang="es-MX" dirty="0"/>
              <a:t>Actividad</a:t>
            </a:r>
            <a:r>
              <a:rPr lang="en-US" dirty="0"/>
              <a:t> 2: Dos </a:t>
            </a:r>
            <a:r>
              <a:rPr lang="es-MX" dirty="0"/>
              <a:t>fuentes</a:t>
            </a:r>
            <a:r>
              <a:rPr lang="en-US" dirty="0"/>
              <a:t> de luz</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s-MX" dirty="0">
                <a:solidFill>
                  <a:srgbClr val="000000"/>
                </a:solidFill>
              </a:rPr>
              <a:t>Repite la Actividad 1 pero con DOS fuentes de luz de distinto color, una sobre otra.</a:t>
            </a:r>
          </a:p>
          <a:p>
            <a:pPr marL="0" indent="0">
              <a:buNone/>
            </a:pPr>
            <a:r>
              <a:rPr lang="es-MX" i="1" dirty="0">
                <a:solidFill>
                  <a:srgbClr val="E46C0A"/>
                </a:solidFill>
              </a:rPr>
              <a:t>¿Que verás en la pantalla?</a:t>
            </a:r>
          </a:p>
        </p:txBody>
      </p:sp>
      <p:grpSp>
        <p:nvGrpSpPr>
          <p:cNvPr id="10" name="Group 9"/>
          <p:cNvGrpSpPr/>
          <p:nvPr/>
        </p:nvGrpSpPr>
        <p:grpSpPr>
          <a:xfrm>
            <a:off x="4307158" y="4067587"/>
            <a:ext cx="135554" cy="1288348"/>
            <a:chOff x="3345506" y="3856899"/>
            <a:chExt cx="2743200" cy="2743200"/>
          </a:xfrm>
        </p:grpSpPr>
        <p:sp>
          <p:nvSpPr>
            <p:cNvPr id="11" name="Rectangle 10"/>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Triangle 11"/>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17" name="Straight Connector 16"/>
          <p:cNvCxnSpPr/>
          <p:nvPr/>
        </p:nvCxnSpPr>
        <p:spPr>
          <a:xfrm>
            <a:off x="6297411" y="3649118"/>
            <a:ext cx="0" cy="2088943"/>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1279201" y="4752928"/>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13" name="Right Triangle 12"/>
          <p:cNvSpPr/>
          <p:nvPr/>
        </p:nvSpPr>
        <p:spPr>
          <a:xfrm>
            <a:off x="4376022" y="4655391"/>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 name="Picture 3" descr="red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08425" y="3707537"/>
            <a:ext cx="996851" cy="494678"/>
          </a:xfrm>
          <a:prstGeom prst="rect">
            <a:avLst/>
          </a:prstGeom>
        </p:spPr>
      </p:pic>
      <p:pic>
        <p:nvPicPr>
          <p:cNvPr id="6" name="Picture 5" descr="white bulb.gi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7790" y="4083824"/>
            <a:ext cx="983560" cy="488083"/>
          </a:xfrm>
          <a:prstGeom prst="rect">
            <a:avLst/>
          </a:prstGeom>
        </p:spPr>
      </p:pic>
    </p:spTree>
    <p:extLst>
      <p:ext uri="{BB962C8B-B14F-4D97-AF65-F5344CB8AC3E}">
        <p14:creationId xmlns:p14="http://schemas.microsoft.com/office/powerpoint/2010/main" val="1328707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8"/>
          <p:cNvSpPr txBox="1"/>
          <p:nvPr/>
        </p:nvSpPr>
        <p:spPr>
          <a:xfrm>
            <a:off x="1535763" y="5532766"/>
            <a:ext cx="5867375" cy="369332"/>
          </a:xfrm>
          <a:prstGeom prst="rect">
            <a:avLst/>
          </a:prstGeom>
          <a:noFill/>
        </p:spPr>
        <p:txBody>
          <a:bodyPr wrap="none" rtlCol="0">
            <a:spAutoFit/>
          </a:bodyPr>
          <a:lstStyle/>
          <a:p>
            <a:r>
              <a:rPr lang="es-MX" dirty="0"/>
              <a:t>Fuentes de luz       		   cartulina       		pared o pantalla</a:t>
            </a:r>
          </a:p>
        </p:txBody>
      </p:sp>
      <p:sp>
        <p:nvSpPr>
          <p:cNvPr id="2" name="Title 1"/>
          <p:cNvSpPr>
            <a:spLocks noGrp="1"/>
          </p:cNvSpPr>
          <p:nvPr>
            <p:ph type="title"/>
          </p:nvPr>
        </p:nvSpPr>
        <p:spPr/>
        <p:txBody>
          <a:bodyPr>
            <a:normAutofit/>
          </a:bodyPr>
          <a:lstStyle/>
          <a:p>
            <a:r>
              <a:rPr lang="es-MX" dirty="0"/>
              <a:t>Actividad</a:t>
            </a:r>
            <a:r>
              <a:rPr lang="en-US" dirty="0"/>
              <a:t> 3: </a:t>
            </a:r>
            <a:r>
              <a:rPr lang="es-MX" dirty="0"/>
              <a:t>Más</a:t>
            </a:r>
            <a:r>
              <a:rPr lang="en-US" dirty="0"/>
              <a:t> </a:t>
            </a:r>
            <a:r>
              <a:rPr lang="es-MX" dirty="0"/>
              <a:t>fuentes</a:t>
            </a:r>
            <a:r>
              <a:rPr lang="en-US" dirty="0"/>
              <a:t> de luz</a:t>
            </a:r>
          </a:p>
        </p:txBody>
      </p:sp>
      <p:sp>
        <p:nvSpPr>
          <p:cNvPr id="3" name="Content Placeholder 2"/>
          <p:cNvSpPr>
            <a:spLocks noGrp="1"/>
          </p:cNvSpPr>
          <p:nvPr>
            <p:ph idx="1"/>
          </p:nvPr>
        </p:nvSpPr>
        <p:spPr>
          <a:xfrm>
            <a:off x="457199" y="1600200"/>
            <a:ext cx="8510619" cy="4525963"/>
          </a:xfrm>
        </p:spPr>
        <p:txBody>
          <a:bodyPr>
            <a:normAutofit/>
          </a:bodyPr>
          <a:lstStyle/>
          <a:p>
            <a:pPr marL="0" indent="0">
              <a:buNone/>
            </a:pPr>
            <a:r>
              <a:rPr lang="es-MX" i="1" dirty="0">
                <a:solidFill>
                  <a:srgbClr val="E46C0A"/>
                </a:solidFill>
              </a:rPr>
              <a:t>Si usas 3 fuentes de luz, una sobre otra, ¿que verás en la pantalla?</a:t>
            </a:r>
          </a:p>
        </p:txBody>
      </p:sp>
      <p:grpSp>
        <p:nvGrpSpPr>
          <p:cNvPr id="10" name="Group 9"/>
          <p:cNvGrpSpPr/>
          <p:nvPr/>
        </p:nvGrpSpPr>
        <p:grpSpPr>
          <a:xfrm>
            <a:off x="4307158" y="3855895"/>
            <a:ext cx="135554" cy="1288348"/>
            <a:chOff x="3345506" y="3856899"/>
            <a:chExt cx="2743200" cy="2743200"/>
          </a:xfrm>
        </p:grpSpPr>
        <p:sp>
          <p:nvSpPr>
            <p:cNvPr id="11" name="Rectangle 10"/>
            <p:cNvSpPr/>
            <p:nvPr/>
          </p:nvSpPr>
          <p:spPr>
            <a:xfrm>
              <a:off x="3345506" y="3856899"/>
              <a:ext cx="2743200" cy="2743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ight Triangle 11"/>
            <p:cNvSpPr/>
            <p:nvPr/>
          </p:nvSpPr>
          <p:spPr>
            <a:xfrm>
              <a:off x="4584583" y="5080575"/>
              <a:ext cx="309769" cy="304943"/>
            </a:xfrm>
            <a:prstGeom prst="rtTriangl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17" name="Straight Connector 16"/>
          <p:cNvCxnSpPr/>
          <p:nvPr/>
        </p:nvCxnSpPr>
        <p:spPr>
          <a:xfrm>
            <a:off x="6297411" y="3437426"/>
            <a:ext cx="0" cy="2088943"/>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1279201" y="4541236"/>
            <a:ext cx="6268083" cy="0"/>
          </a:xfrm>
          <a:prstGeom prst="line">
            <a:avLst/>
          </a:prstGeom>
          <a:ln w="3175" cmpd="sng">
            <a:solidFill>
              <a:srgbClr val="000000"/>
            </a:solidFill>
            <a:prstDash val="dash"/>
          </a:ln>
          <a:effectLst/>
        </p:spPr>
        <p:style>
          <a:lnRef idx="2">
            <a:schemeClr val="accent1"/>
          </a:lnRef>
          <a:fillRef idx="0">
            <a:schemeClr val="accent1"/>
          </a:fillRef>
          <a:effectRef idx="1">
            <a:schemeClr val="accent1"/>
          </a:effectRef>
          <a:fontRef idx="minor">
            <a:schemeClr val="tx1"/>
          </a:fontRef>
        </p:style>
      </p:cxnSp>
      <p:sp>
        <p:nvSpPr>
          <p:cNvPr id="16" name="Right Triangle 15"/>
          <p:cNvSpPr/>
          <p:nvPr/>
        </p:nvSpPr>
        <p:spPr>
          <a:xfrm>
            <a:off x="4376022" y="4452835"/>
            <a:ext cx="15307" cy="143217"/>
          </a:xfrm>
          <a:prstGeom prst="rtTriangle">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8" name="Picture 17"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2112" y="3682509"/>
            <a:ext cx="698797" cy="346772"/>
          </a:xfrm>
          <a:prstGeom prst="rect">
            <a:avLst/>
          </a:prstGeom>
        </p:spPr>
      </p:pic>
      <p:pic>
        <p:nvPicPr>
          <p:cNvPr id="20" name="Picture 19"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3191" y="3949519"/>
            <a:ext cx="698797" cy="346772"/>
          </a:xfrm>
          <a:prstGeom prst="rect">
            <a:avLst/>
          </a:prstGeom>
        </p:spPr>
      </p:pic>
      <p:pic>
        <p:nvPicPr>
          <p:cNvPr id="21" name="Picture 20" descr="white bulb.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3191" y="4227041"/>
            <a:ext cx="698797" cy="346772"/>
          </a:xfrm>
          <a:prstGeom prst="rect">
            <a:avLst/>
          </a:prstGeom>
        </p:spPr>
      </p:pic>
    </p:spTree>
    <p:extLst>
      <p:ext uri="{BB962C8B-B14F-4D97-AF65-F5344CB8AC3E}">
        <p14:creationId xmlns:p14="http://schemas.microsoft.com/office/powerpoint/2010/main" val="2588789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3109</TotalTime>
  <Words>740</Words>
  <Application>Microsoft Office PowerPoint</Application>
  <PresentationFormat>Presentación en pantalla (4:3)</PresentationFormat>
  <Paragraphs>82</Paragraphs>
  <Slides>16</Slides>
  <Notes>16</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16</vt:i4>
      </vt:variant>
    </vt:vector>
  </HeadingPairs>
  <TitlesOfParts>
    <vt:vector size="19" baseType="lpstr">
      <vt:lpstr>Arial</vt:lpstr>
      <vt:lpstr>Calibri</vt:lpstr>
      <vt:lpstr>Office Theme</vt:lpstr>
      <vt:lpstr>Presentación de PowerPoint</vt:lpstr>
      <vt:lpstr>REGLAS</vt:lpstr>
      <vt:lpstr>Vocabulario </vt:lpstr>
      <vt:lpstr>Actividad 1: ¿Cómo viaja la luz?</vt:lpstr>
      <vt:lpstr>Actividad 1: ¿Cómo viaja la luz?</vt:lpstr>
      <vt:lpstr>Actividad 1: ¿Cómo viaja la luz?</vt:lpstr>
      <vt:lpstr>Actividad 1: ¿Cómo viaja la luz?</vt:lpstr>
      <vt:lpstr>Actividad 2: Dos fuentes de luz</vt:lpstr>
      <vt:lpstr>Actividad 3: Más fuentes de luz</vt:lpstr>
      <vt:lpstr>Actividad 3: Más fuentes de luz</vt:lpstr>
      <vt:lpstr>Actividad 3: Más fuentes de luz</vt:lpstr>
      <vt:lpstr>Actividad 4: Haz una cámara oscura</vt:lpstr>
      <vt:lpstr>Actividad 4: Haz una cámara oscura</vt:lpstr>
      <vt:lpstr>Actividad 4: Haz una cámara oscura</vt:lpstr>
      <vt:lpstr>Opcional: Fotografías de cámara oscura</vt:lpstr>
      <vt:lpstr>Opcional: Cámara oscura de bote de avena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Judy Donnelly</dc:creator>
  <cp:lastModifiedBy>Guillermo Sánchez</cp:lastModifiedBy>
  <cp:revision>187</cp:revision>
  <cp:lastPrinted>2015-01-19T22:45:22Z</cp:lastPrinted>
  <dcterms:created xsi:type="dcterms:W3CDTF">2012-03-31T00:07:46Z</dcterms:created>
  <dcterms:modified xsi:type="dcterms:W3CDTF">2016-08-04T21:30:23Z</dcterms:modified>
</cp:coreProperties>
</file>