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60" r:id="rId2"/>
    <p:sldId id="308" r:id="rId3"/>
    <p:sldId id="313" r:id="rId4"/>
    <p:sldId id="318" r:id="rId5"/>
    <p:sldId id="312" r:id="rId6"/>
    <p:sldId id="326" r:id="rId7"/>
    <p:sldId id="331" r:id="rId8"/>
    <p:sldId id="325" r:id="rId9"/>
    <p:sldId id="322" r:id="rId10"/>
    <p:sldId id="329" r:id="rId11"/>
    <p:sldId id="327" r:id="rId12"/>
    <p:sldId id="332" r:id="rId13"/>
    <p:sldId id="320" r:id="rId14"/>
    <p:sldId id="321" r:id="rId15"/>
    <p:sldId id="323" r:id="rId16"/>
    <p:sldId id="324" r:id="rId17"/>
    <p:sldId id="333"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2D72"/>
    <a:srgbClr val="53371C"/>
    <a:srgbClr val="996633"/>
    <a:srgbClr val="E6E6E6"/>
    <a:srgbClr val="FFFFFF"/>
    <a:srgbClr val="DEDED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9820" autoAdjust="0"/>
  </p:normalViewPr>
  <p:slideViewPr>
    <p:cSldViewPr snapToGrid="0" snapToObjects="1">
      <p:cViewPr>
        <p:scale>
          <a:sx n="81" d="100"/>
          <a:sy n="81" d="100"/>
        </p:scale>
        <p:origin x="-1232" y="-4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33E7F25-3177-EE48-A5E7-04A0041584D1}" type="datetimeFigureOut">
              <a:rPr lang="en-US" smtClean="0"/>
              <a:t>1/23/17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8BE0ED6-209A-F54F-A63C-20E70B616992}" type="slidenum">
              <a:rPr lang="en-US" smtClean="0"/>
              <a:t>‹#›</a:t>
            </a:fld>
            <a:endParaRPr lang="en-US" dirty="0"/>
          </a:p>
        </p:txBody>
      </p:sp>
    </p:spTree>
    <p:extLst>
      <p:ext uri="{BB962C8B-B14F-4D97-AF65-F5344CB8AC3E}">
        <p14:creationId xmlns:p14="http://schemas.microsoft.com/office/powerpoint/2010/main" val="40960795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E9A2B9-149F-6A48-8477-24AA0C30D447}" type="datetimeFigureOut">
              <a:rPr lang="en-US" smtClean="0"/>
              <a:t>1/23/17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FD314B-32C5-B34C-A9D8-27ABBE555FDC}" type="slidenum">
              <a:rPr lang="en-US" smtClean="0"/>
              <a:t>‹#›</a:t>
            </a:fld>
            <a:endParaRPr lang="en-US" dirty="0"/>
          </a:p>
        </p:txBody>
      </p:sp>
    </p:spTree>
    <p:extLst>
      <p:ext uri="{BB962C8B-B14F-4D97-AF65-F5344CB8AC3E}">
        <p14:creationId xmlns:p14="http://schemas.microsoft.com/office/powerpoint/2010/main" val="9259062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Rot="1" noChangeAspect="1" noChangeArrowheads="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22835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dirty="0" smtClean="0">
              <a:cs typeface="+mn-cs"/>
            </a:endParaRPr>
          </a:p>
        </p:txBody>
      </p:sp>
    </p:spTree>
    <p:extLst>
      <p:ext uri="{BB962C8B-B14F-4D97-AF65-F5344CB8AC3E}">
        <p14:creationId xmlns:p14="http://schemas.microsoft.com/office/powerpoint/2010/main" val="962593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10</a:t>
            </a:fld>
            <a:endParaRPr lang="en-US" dirty="0"/>
          </a:p>
        </p:txBody>
      </p:sp>
    </p:spTree>
    <p:extLst>
      <p:ext uri="{BB962C8B-B14F-4D97-AF65-F5344CB8AC3E}">
        <p14:creationId xmlns:p14="http://schemas.microsoft.com/office/powerpoint/2010/main" val="29149307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11</a:t>
            </a:fld>
            <a:endParaRPr lang="en-US" dirty="0"/>
          </a:p>
        </p:txBody>
      </p:sp>
    </p:spTree>
    <p:extLst>
      <p:ext uri="{BB962C8B-B14F-4D97-AF65-F5344CB8AC3E}">
        <p14:creationId xmlns:p14="http://schemas.microsoft.com/office/powerpoint/2010/main" val="42653314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12</a:t>
            </a:fld>
            <a:endParaRPr lang="en-US" dirty="0"/>
          </a:p>
        </p:txBody>
      </p:sp>
    </p:spTree>
    <p:extLst>
      <p:ext uri="{BB962C8B-B14F-4D97-AF65-F5344CB8AC3E}">
        <p14:creationId xmlns:p14="http://schemas.microsoft.com/office/powerpoint/2010/main" val="23376436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13</a:t>
            </a:fld>
            <a:endParaRPr lang="en-US" dirty="0"/>
          </a:p>
        </p:txBody>
      </p:sp>
    </p:spTree>
    <p:extLst>
      <p:ext uri="{BB962C8B-B14F-4D97-AF65-F5344CB8AC3E}">
        <p14:creationId xmlns:p14="http://schemas.microsoft.com/office/powerpoint/2010/main" val="36740439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14</a:t>
            </a:fld>
            <a:endParaRPr lang="en-US" dirty="0"/>
          </a:p>
        </p:txBody>
      </p:sp>
    </p:spTree>
    <p:extLst>
      <p:ext uri="{BB962C8B-B14F-4D97-AF65-F5344CB8AC3E}">
        <p14:creationId xmlns:p14="http://schemas.microsoft.com/office/powerpoint/2010/main" val="31328261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15</a:t>
            </a:fld>
            <a:endParaRPr lang="en-US" dirty="0"/>
          </a:p>
        </p:txBody>
      </p:sp>
    </p:spTree>
    <p:extLst>
      <p:ext uri="{BB962C8B-B14F-4D97-AF65-F5344CB8AC3E}">
        <p14:creationId xmlns:p14="http://schemas.microsoft.com/office/powerpoint/2010/main" val="6921064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16</a:t>
            </a:fld>
            <a:endParaRPr lang="en-US" dirty="0"/>
          </a:p>
        </p:txBody>
      </p:sp>
    </p:spTree>
    <p:extLst>
      <p:ext uri="{BB962C8B-B14F-4D97-AF65-F5344CB8AC3E}">
        <p14:creationId xmlns:p14="http://schemas.microsoft.com/office/powerpoint/2010/main" val="36648821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17</a:t>
            </a:fld>
            <a:endParaRPr lang="en-US" dirty="0"/>
          </a:p>
        </p:txBody>
      </p:sp>
    </p:spTree>
    <p:extLst>
      <p:ext uri="{BB962C8B-B14F-4D97-AF65-F5344CB8AC3E}">
        <p14:creationId xmlns:p14="http://schemas.microsoft.com/office/powerpoint/2010/main" val="3196999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baseline="0" dirty="0" smtClean="0"/>
          </a:p>
        </p:txBody>
      </p:sp>
      <p:sp>
        <p:nvSpPr>
          <p:cNvPr id="4" name="Slide Number Placeholder 3"/>
          <p:cNvSpPr>
            <a:spLocks noGrp="1"/>
          </p:cNvSpPr>
          <p:nvPr>
            <p:ph type="sldNum" sz="quarter" idx="10"/>
          </p:nvPr>
        </p:nvSpPr>
        <p:spPr/>
        <p:txBody>
          <a:bodyPr/>
          <a:lstStyle/>
          <a:p>
            <a:fld id="{F9FD314B-32C5-B34C-A9D8-27ABBE555FDC}" type="slidenum">
              <a:rPr lang="en-US" smtClean="0"/>
              <a:t>2</a:t>
            </a:fld>
            <a:endParaRPr lang="en-US" dirty="0"/>
          </a:p>
        </p:txBody>
      </p:sp>
    </p:spTree>
    <p:extLst>
      <p:ext uri="{BB962C8B-B14F-4D97-AF65-F5344CB8AC3E}">
        <p14:creationId xmlns:p14="http://schemas.microsoft.com/office/powerpoint/2010/main" val="148504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3</a:t>
            </a:fld>
            <a:endParaRPr lang="en-US" dirty="0"/>
          </a:p>
        </p:txBody>
      </p:sp>
    </p:spTree>
    <p:extLst>
      <p:ext uri="{BB962C8B-B14F-4D97-AF65-F5344CB8AC3E}">
        <p14:creationId xmlns:p14="http://schemas.microsoft.com/office/powerpoint/2010/main" val="1079463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4</a:t>
            </a:fld>
            <a:endParaRPr lang="en-US" dirty="0"/>
          </a:p>
        </p:txBody>
      </p:sp>
    </p:spTree>
    <p:extLst>
      <p:ext uri="{BB962C8B-B14F-4D97-AF65-F5344CB8AC3E}">
        <p14:creationId xmlns:p14="http://schemas.microsoft.com/office/powerpoint/2010/main" val="14704134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5</a:t>
            </a:fld>
            <a:endParaRPr lang="en-US" dirty="0"/>
          </a:p>
        </p:txBody>
      </p:sp>
    </p:spTree>
    <p:extLst>
      <p:ext uri="{BB962C8B-B14F-4D97-AF65-F5344CB8AC3E}">
        <p14:creationId xmlns:p14="http://schemas.microsoft.com/office/powerpoint/2010/main" val="35318651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6</a:t>
            </a:fld>
            <a:endParaRPr lang="en-US" dirty="0"/>
          </a:p>
        </p:txBody>
      </p:sp>
    </p:spTree>
    <p:extLst>
      <p:ext uri="{BB962C8B-B14F-4D97-AF65-F5344CB8AC3E}">
        <p14:creationId xmlns:p14="http://schemas.microsoft.com/office/powerpoint/2010/main" val="1358344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7</a:t>
            </a:fld>
            <a:endParaRPr lang="en-US" dirty="0"/>
          </a:p>
        </p:txBody>
      </p:sp>
    </p:spTree>
    <p:extLst>
      <p:ext uri="{BB962C8B-B14F-4D97-AF65-F5344CB8AC3E}">
        <p14:creationId xmlns:p14="http://schemas.microsoft.com/office/powerpoint/2010/main" val="38345675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8</a:t>
            </a:fld>
            <a:endParaRPr lang="en-US" dirty="0"/>
          </a:p>
        </p:txBody>
      </p:sp>
    </p:spTree>
    <p:extLst>
      <p:ext uri="{BB962C8B-B14F-4D97-AF65-F5344CB8AC3E}">
        <p14:creationId xmlns:p14="http://schemas.microsoft.com/office/powerpoint/2010/main" val="38345675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black"/>
                </a:solidFill>
                <a:effectLst/>
                <a:uLnTx/>
                <a:uFillTx/>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9</a:t>
            </a:fld>
            <a:endParaRPr lang="en-US" dirty="0"/>
          </a:p>
        </p:txBody>
      </p:sp>
    </p:spTree>
    <p:extLst>
      <p:ext uri="{BB962C8B-B14F-4D97-AF65-F5344CB8AC3E}">
        <p14:creationId xmlns:p14="http://schemas.microsoft.com/office/powerpoint/2010/main" val="532241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F2FC677-0CEE-244E-9288-AA117475C7AD}" type="datetime1">
              <a:rPr lang="en-US" smtClean="0"/>
              <a:t>1/23/17</a:t>
            </a:fld>
            <a:endParaRPr lang="en-US" dirty="0"/>
          </a:p>
        </p:txBody>
      </p:sp>
      <p:sp>
        <p:nvSpPr>
          <p:cNvPr id="5" name="Footer Placeholder 4"/>
          <p:cNvSpPr>
            <a:spLocks noGrp="1"/>
          </p:cNvSpPr>
          <p:nvPr>
            <p:ph type="ftr" sz="quarter" idx="11"/>
          </p:nvPr>
        </p:nvSpPr>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3867554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0FACFC-C8D8-AC4A-A9C9-F88E3D96EDEC}" type="datetime1">
              <a:rPr lang="en-US" smtClean="0"/>
              <a:t>1/23/17</a:t>
            </a:fld>
            <a:endParaRPr lang="en-US" dirty="0"/>
          </a:p>
        </p:txBody>
      </p:sp>
      <p:sp>
        <p:nvSpPr>
          <p:cNvPr id="5" name="Footer Placeholder 4"/>
          <p:cNvSpPr>
            <a:spLocks noGrp="1"/>
          </p:cNvSpPr>
          <p:nvPr>
            <p:ph type="ftr" sz="quarter" idx="11"/>
          </p:nvPr>
        </p:nvSpPr>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300967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09E315-97F3-924D-88DF-BD0B29185948}" type="datetime1">
              <a:rPr lang="en-US" smtClean="0"/>
              <a:t>1/23/17</a:t>
            </a:fld>
            <a:endParaRPr lang="en-US" dirty="0"/>
          </a:p>
        </p:txBody>
      </p:sp>
      <p:sp>
        <p:nvSpPr>
          <p:cNvPr id="5" name="Footer Placeholder 4"/>
          <p:cNvSpPr>
            <a:spLocks noGrp="1"/>
          </p:cNvSpPr>
          <p:nvPr>
            <p:ph type="ftr" sz="quarter" idx="11"/>
          </p:nvPr>
        </p:nvSpPr>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991225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62EC61-A66A-7B47-AE62-E9D3D04BD32C}" type="datetime1">
              <a:rPr lang="en-US" smtClean="0"/>
              <a:t>1/23/17</a:t>
            </a:fld>
            <a:endParaRPr lang="en-US" dirty="0"/>
          </a:p>
        </p:txBody>
      </p:sp>
      <p:sp>
        <p:nvSpPr>
          <p:cNvPr id="5" name="Footer Placeholder 4"/>
          <p:cNvSpPr>
            <a:spLocks noGrp="1"/>
          </p:cNvSpPr>
          <p:nvPr>
            <p:ph type="ftr" sz="quarter" idx="11"/>
          </p:nvPr>
        </p:nvSpPr>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533302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0C3165-4D68-7C42-92EC-EEDD02A3840A}" type="datetime1">
              <a:rPr lang="en-US" smtClean="0"/>
              <a:t>1/23/17</a:t>
            </a:fld>
            <a:endParaRPr lang="en-US" dirty="0"/>
          </a:p>
        </p:txBody>
      </p:sp>
      <p:sp>
        <p:nvSpPr>
          <p:cNvPr id="5" name="Footer Placeholder 4"/>
          <p:cNvSpPr>
            <a:spLocks noGrp="1"/>
          </p:cNvSpPr>
          <p:nvPr>
            <p:ph type="ftr" sz="quarter" idx="11"/>
          </p:nvPr>
        </p:nvSpPr>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1475450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43C646-84E7-AE41-869C-3BC926D815AF}" type="datetime1">
              <a:rPr lang="en-US" smtClean="0"/>
              <a:t>1/23/17</a:t>
            </a:fld>
            <a:endParaRPr lang="en-US" dirty="0"/>
          </a:p>
        </p:txBody>
      </p:sp>
      <p:sp>
        <p:nvSpPr>
          <p:cNvPr id="6" name="Footer Placeholder 5"/>
          <p:cNvSpPr>
            <a:spLocks noGrp="1"/>
          </p:cNvSpPr>
          <p:nvPr>
            <p:ph type="ftr" sz="quarter" idx="11"/>
          </p:nvPr>
        </p:nvSpPr>
        <p:spPr/>
        <p:txBody>
          <a:bodyPr/>
          <a:lstStyle/>
          <a:p>
            <a:r>
              <a:rPr lang="en-US" dirty="0" smtClean="0"/>
              <a:t>Three Rivers CC  Jr Laser Camp</a:t>
            </a:r>
            <a:endParaRPr lang="en-US" dirty="0"/>
          </a:p>
        </p:txBody>
      </p:sp>
      <p:sp>
        <p:nvSpPr>
          <p:cNvPr id="7" name="Slide Number Placeholder 6"/>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1818930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A4ADC1-0A96-974B-9187-1AC4CC56FE40}" type="datetime1">
              <a:rPr lang="en-US" smtClean="0"/>
              <a:t>1/23/17</a:t>
            </a:fld>
            <a:endParaRPr lang="en-US" dirty="0"/>
          </a:p>
        </p:txBody>
      </p:sp>
      <p:sp>
        <p:nvSpPr>
          <p:cNvPr id="8" name="Footer Placeholder 7"/>
          <p:cNvSpPr>
            <a:spLocks noGrp="1"/>
          </p:cNvSpPr>
          <p:nvPr>
            <p:ph type="ftr" sz="quarter" idx="11"/>
          </p:nvPr>
        </p:nvSpPr>
        <p:spPr/>
        <p:txBody>
          <a:bodyPr/>
          <a:lstStyle/>
          <a:p>
            <a:r>
              <a:rPr lang="en-US" dirty="0" smtClean="0"/>
              <a:t>Three Rivers CC  Jr Laser Camp</a:t>
            </a:r>
            <a:endParaRPr lang="en-US" dirty="0"/>
          </a:p>
        </p:txBody>
      </p:sp>
      <p:sp>
        <p:nvSpPr>
          <p:cNvPr id="9" name="Slide Number Placeholder 8"/>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3531167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DBC166E-8947-DB48-BD15-F8CEEEA854BE}" type="datetime1">
              <a:rPr lang="en-US" smtClean="0"/>
              <a:t>1/23/17</a:t>
            </a:fld>
            <a:endParaRPr lang="en-US" dirty="0"/>
          </a:p>
        </p:txBody>
      </p:sp>
      <p:sp>
        <p:nvSpPr>
          <p:cNvPr id="4" name="Footer Placeholder 3"/>
          <p:cNvSpPr>
            <a:spLocks noGrp="1"/>
          </p:cNvSpPr>
          <p:nvPr>
            <p:ph type="ftr" sz="quarter" idx="11"/>
          </p:nvPr>
        </p:nvSpPr>
        <p:spPr/>
        <p:txBody>
          <a:bodyPr/>
          <a:lstStyle/>
          <a:p>
            <a:r>
              <a:rPr lang="en-US" dirty="0" smtClean="0"/>
              <a:t>Three Rivers CC  Jr Laser Camp</a:t>
            </a:r>
            <a:endParaRPr lang="en-US" dirty="0"/>
          </a:p>
        </p:txBody>
      </p:sp>
      <p:sp>
        <p:nvSpPr>
          <p:cNvPr id="5" name="Slide Number Placeholder 4"/>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186459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5F8D3C-2273-1940-9C97-3CAD530A13E1}" type="datetime1">
              <a:rPr lang="en-US" smtClean="0"/>
              <a:t>1/23/17</a:t>
            </a:fld>
            <a:endParaRPr lang="en-US" dirty="0"/>
          </a:p>
        </p:txBody>
      </p:sp>
      <p:sp>
        <p:nvSpPr>
          <p:cNvPr id="3" name="Footer Placeholder 2"/>
          <p:cNvSpPr>
            <a:spLocks noGrp="1"/>
          </p:cNvSpPr>
          <p:nvPr>
            <p:ph type="ftr" sz="quarter" idx="11"/>
          </p:nvPr>
        </p:nvSpPr>
        <p:spPr/>
        <p:txBody>
          <a:bodyPr/>
          <a:lstStyle/>
          <a:p>
            <a:r>
              <a:rPr lang="en-US" dirty="0" smtClean="0"/>
              <a:t>Three Rivers CC  Jr Laser Camp</a:t>
            </a:r>
            <a:endParaRPr lang="en-US" dirty="0"/>
          </a:p>
        </p:txBody>
      </p:sp>
      <p:sp>
        <p:nvSpPr>
          <p:cNvPr id="4" name="Slide Number Placeholder 3"/>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913701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21B1B4-C771-BC4A-88AF-28B72F35C8F2}" type="datetime1">
              <a:rPr lang="en-US" smtClean="0"/>
              <a:t>1/23/17</a:t>
            </a:fld>
            <a:endParaRPr lang="en-US" dirty="0"/>
          </a:p>
        </p:txBody>
      </p:sp>
      <p:sp>
        <p:nvSpPr>
          <p:cNvPr id="6" name="Footer Placeholder 5"/>
          <p:cNvSpPr>
            <a:spLocks noGrp="1"/>
          </p:cNvSpPr>
          <p:nvPr>
            <p:ph type="ftr" sz="quarter" idx="11"/>
          </p:nvPr>
        </p:nvSpPr>
        <p:spPr/>
        <p:txBody>
          <a:bodyPr/>
          <a:lstStyle/>
          <a:p>
            <a:r>
              <a:rPr lang="en-US" dirty="0" smtClean="0"/>
              <a:t>Three Rivers CC  Jr Laser Camp</a:t>
            </a:r>
            <a:endParaRPr lang="en-US" dirty="0"/>
          </a:p>
        </p:txBody>
      </p:sp>
      <p:sp>
        <p:nvSpPr>
          <p:cNvPr id="7" name="Slide Number Placeholder 6"/>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1714510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A446A-8B37-2F48-ACA7-0798BA1EFF95}" type="datetime1">
              <a:rPr lang="en-US" smtClean="0"/>
              <a:t>1/23/17</a:t>
            </a:fld>
            <a:endParaRPr lang="en-US" dirty="0"/>
          </a:p>
        </p:txBody>
      </p:sp>
      <p:sp>
        <p:nvSpPr>
          <p:cNvPr id="6" name="Footer Placeholder 5"/>
          <p:cNvSpPr>
            <a:spLocks noGrp="1"/>
          </p:cNvSpPr>
          <p:nvPr>
            <p:ph type="ftr" sz="quarter" idx="11"/>
          </p:nvPr>
        </p:nvSpPr>
        <p:spPr/>
        <p:txBody>
          <a:bodyPr/>
          <a:lstStyle/>
          <a:p>
            <a:r>
              <a:rPr lang="en-US" dirty="0" smtClean="0"/>
              <a:t>Three Rivers CC  Jr Laser Camp</a:t>
            </a:r>
            <a:endParaRPr lang="en-US" dirty="0"/>
          </a:p>
        </p:txBody>
      </p:sp>
      <p:sp>
        <p:nvSpPr>
          <p:cNvPr id="7" name="Slide Number Placeholder 6"/>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65599360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2B1F62-5698-134E-8DF3-558CAFCEA85A}" type="datetime1">
              <a:rPr lang="en-US" smtClean="0"/>
              <a:t>1/23/17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Three Rivers CC  Jr Laser Camp</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EC2051-ACFE-0341-B553-F21C8D400B20}" type="slidenum">
              <a:rPr lang="en-US" smtClean="0"/>
              <a:pPr/>
              <a:t>‹#›</a:t>
            </a:fld>
            <a:endParaRPr lang="en-US" dirty="0"/>
          </a:p>
        </p:txBody>
      </p:sp>
      <p:sp>
        <p:nvSpPr>
          <p:cNvPr id="7" name="Rectangle 6"/>
          <p:cNvSpPr/>
          <p:nvPr userDrawn="1"/>
        </p:nvSpPr>
        <p:spPr>
          <a:xfrm>
            <a:off x="0" y="1417638"/>
            <a:ext cx="9144000" cy="182562"/>
          </a:xfrm>
          <a:prstGeom prst="rect">
            <a:avLst/>
          </a:prstGeom>
          <a:gradFill flip="none" rotWithShape="1">
            <a:gsLst>
              <a:gs pos="0">
                <a:schemeClr val="accent1">
                  <a:tint val="100000"/>
                  <a:shade val="100000"/>
                  <a:satMod val="130000"/>
                </a:schemeClr>
              </a:gs>
              <a:gs pos="1000">
                <a:srgbClr val="660066"/>
              </a:gs>
              <a:gs pos="24000">
                <a:srgbClr val="0000FF"/>
              </a:gs>
              <a:gs pos="44000">
                <a:srgbClr val="008000"/>
              </a:gs>
              <a:gs pos="64000">
                <a:srgbClr val="FFFF00"/>
              </a:gs>
              <a:gs pos="81000">
                <a:srgbClr val="FF6600"/>
              </a:gs>
              <a:gs pos="96000">
                <a:srgbClr val="FF0000"/>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descr="dumpster optics.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5776" y="6126163"/>
            <a:ext cx="786018" cy="620869"/>
          </a:xfrm>
          <a:prstGeom prst="rect">
            <a:avLst/>
          </a:prstGeom>
        </p:spPr>
      </p:pic>
    </p:spTree>
    <p:extLst>
      <p:ext uri="{BB962C8B-B14F-4D97-AF65-F5344CB8AC3E}">
        <p14:creationId xmlns:p14="http://schemas.microsoft.com/office/powerpoint/2010/main" val="38385240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4.gif"/><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9" name="Rectangle 11"/>
          <p:cNvSpPr>
            <a:spLocks noChangeArrowheads="1"/>
          </p:cNvSpPr>
          <p:nvPr/>
        </p:nvSpPr>
        <p:spPr bwMode="auto">
          <a:xfrm>
            <a:off x="8289925" y="4549775"/>
            <a:ext cx="1841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en-US" dirty="0">
              <a:latin typeface="Arial" charset="0"/>
              <a:cs typeface="+mn-cs"/>
            </a:endParaRPr>
          </a:p>
        </p:txBody>
      </p:sp>
      <p:sp>
        <p:nvSpPr>
          <p:cNvPr id="227340" name="Rectangle 12"/>
          <p:cNvSpPr>
            <a:spLocks noChangeArrowheads="1"/>
          </p:cNvSpPr>
          <p:nvPr/>
        </p:nvSpPr>
        <p:spPr bwMode="auto">
          <a:xfrm>
            <a:off x="8467725" y="3749675"/>
            <a:ext cx="1841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en-US" dirty="0">
              <a:latin typeface="Arial" charset="0"/>
              <a:cs typeface="+mn-cs"/>
            </a:endParaRPr>
          </a:p>
        </p:txBody>
      </p:sp>
      <p:sp>
        <p:nvSpPr>
          <p:cNvPr id="7" name="TextBox 6"/>
          <p:cNvSpPr txBox="1"/>
          <p:nvPr/>
        </p:nvSpPr>
        <p:spPr>
          <a:xfrm>
            <a:off x="646316" y="2426236"/>
            <a:ext cx="8081960" cy="1323439"/>
          </a:xfrm>
          <a:prstGeom prst="rect">
            <a:avLst/>
          </a:prstGeom>
          <a:noFill/>
        </p:spPr>
        <p:txBody>
          <a:bodyPr wrap="none" rtlCol="0">
            <a:spAutoFit/>
          </a:bodyPr>
          <a:lstStyle/>
          <a:p>
            <a:r>
              <a:rPr lang="en-US" sz="8000" b="1" dirty="0" smtClean="0">
                <a:solidFill>
                  <a:srgbClr val="000090"/>
                </a:solidFill>
                <a:effectLst>
                  <a:outerShdw blurRad="50800" dist="38100" dir="2700000" algn="tl" rotWithShape="0">
                    <a:srgbClr val="000000">
                      <a:alpha val="43000"/>
                    </a:srgbClr>
                  </a:outerShdw>
                  <a:reflection stA="50000" endPos="75000" dist="12700" dir="5400000" sy="-100000" algn="bl" rotWithShape="0"/>
                </a:effectLst>
              </a:rPr>
              <a:t>The </a:t>
            </a:r>
            <a:r>
              <a:rPr lang="en-US" sz="8000" b="1" dirty="0" smtClean="0">
                <a:solidFill>
                  <a:srgbClr val="FF0000"/>
                </a:solidFill>
                <a:effectLst>
                  <a:outerShdw blurRad="50800" dist="38100" dir="2700000" algn="tl" rotWithShape="0">
                    <a:srgbClr val="000000">
                      <a:alpha val="43000"/>
                    </a:srgbClr>
                  </a:outerShdw>
                  <a:reflection stA="50000" endPos="75000" dist="12700" dir="5400000" sy="-100000" algn="bl" rotWithShape="0"/>
                </a:effectLst>
              </a:rPr>
              <a:t>C</a:t>
            </a:r>
            <a:r>
              <a:rPr lang="en-US" sz="8000" b="1" dirty="0" smtClean="0">
                <a:solidFill>
                  <a:schemeClr val="accent6"/>
                </a:solidFill>
                <a:effectLst>
                  <a:outerShdw blurRad="50800" dist="38100" dir="2700000" algn="tl" rotWithShape="0">
                    <a:srgbClr val="000000">
                      <a:alpha val="43000"/>
                    </a:srgbClr>
                  </a:outerShdw>
                  <a:reflection stA="50000" endPos="75000" dist="12700" dir="5400000" sy="-100000" algn="bl" rotWithShape="0"/>
                </a:effectLst>
              </a:rPr>
              <a:t>o</a:t>
            </a:r>
            <a:r>
              <a:rPr lang="en-US" sz="8000" b="1" dirty="0" smtClean="0">
                <a:solidFill>
                  <a:srgbClr val="FFFF00"/>
                </a:solidFill>
                <a:effectLst>
                  <a:outerShdw blurRad="50800" dist="38100" dir="2700000" algn="tl" rotWithShape="0">
                    <a:srgbClr val="000000">
                      <a:alpha val="43000"/>
                    </a:srgbClr>
                  </a:outerShdw>
                  <a:reflection stA="50000" endPos="75000" dist="12700" dir="5400000" sy="-100000" algn="bl" rotWithShape="0"/>
                </a:effectLst>
              </a:rPr>
              <a:t>l</a:t>
            </a:r>
            <a:r>
              <a:rPr lang="en-US" sz="8000" b="1" dirty="0" smtClean="0">
                <a:solidFill>
                  <a:srgbClr val="008000"/>
                </a:solidFill>
                <a:effectLst>
                  <a:outerShdw blurRad="50800" dist="38100" dir="2700000" algn="tl" rotWithShape="0">
                    <a:srgbClr val="000000">
                      <a:alpha val="43000"/>
                    </a:srgbClr>
                  </a:outerShdw>
                  <a:reflection stA="50000" endPos="75000" dist="12700" dir="5400000" sy="-100000" algn="bl" rotWithShape="0"/>
                </a:effectLst>
              </a:rPr>
              <a:t>o</a:t>
            </a:r>
            <a:r>
              <a:rPr lang="en-US" sz="8000" b="1" dirty="0" smtClean="0">
                <a:solidFill>
                  <a:srgbClr val="000090"/>
                </a:solidFill>
                <a:effectLst>
                  <a:outerShdw blurRad="50800" dist="38100" dir="2700000" algn="tl" rotWithShape="0">
                    <a:srgbClr val="000000">
                      <a:alpha val="43000"/>
                    </a:srgbClr>
                  </a:outerShdw>
                  <a:reflection stA="50000" endPos="75000" dist="12700" dir="5400000" sy="-100000" algn="bl" rotWithShape="0"/>
                </a:effectLst>
              </a:rPr>
              <a:t>r</a:t>
            </a:r>
            <a:r>
              <a:rPr lang="en-US" sz="8000" b="1" dirty="0" smtClean="0">
                <a:solidFill>
                  <a:srgbClr val="3C2D72"/>
                </a:solidFill>
                <a:effectLst>
                  <a:outerShdw blurRad="50800" dist="38100" dir="2700000" algn="tl" rotWithShape="0">
                    <a:srgbClr val="000000">
                      <a:alpha val="43000"/>
                    </a:srgbClr>
                  </a:outerShdw>
                  <a:reflection stA="50000" endPos="75000" dist="12700" dir="5400000" sy="-100000" algn="bl" rotWithShape="0"/>
                </a:effectLst>
              </a:rPr>
              <a:t>s</a:t>
            </a:r>
            <a:r>
              <a:rPr lang="en-US" sz="8000" b="1" dirty="0" smtClean="0">
                <a:solidFill>
                  <a:srgbClr val="000090"/>
                </a:solidFill>
                <a:effectLst>
                  <a:outerShdw blurRad="50800" dist="38100" dir="2700000" algn="tl" rotWithShape="0">
                    <a:srgbClr val="000000">
                      <a:alpha val="43000"/>
                    </a:srgbClr>
                  </a:outerShdw>
                  <a:reflection stA="50000" endPos="75000" dist="12700" dir="5400000" sy="-100000" algn="bl" rotWithShape="0"/>
                </a:effectLst>
              </a:rPr>
              <a:t> of Light</a:t>
            </a:r>
            <a:endParaRPr lang="en-US" sz="8000" b="1" dirty="0">
              <a:solidFill>
                <a:schemeClr val="tx2"/>
              </a:solidFill>
              <a:effectLst>
                <a:outerShdw blurRad="50800" dist="38100" dir="2700000" algn="tl" rotWithShape="0">
                  <a:srgbClr val="000000">
                    <a:alpha val="43000"/>
                  </a:srgbClr>
                </a:outerShdw>
                <a:reflection stA="50000" endPos="75000" dist="12700" dir="5400000" sy="-100000" algn="bl" rotWithShape="0"/>
              </a:effectLst>
            </a:endParaRPr>
          </a:p>
        </p:txBody>
      </p:sp>
      <p:sp>
        <p:nvSpPr>
          <p:cNvPr id="3" name="TextBox 2"/>
          <p:cNvSpPr txBox="1"/>
          <p:nvPr/>
        </p:nvSpPr>
        <p:spPr>
          <a:xfrm>
            <a:off x="199535" y="348451"/>
            <a:ext cx="6755726" cy="707886"/>
          </a:xfrm>
          <a:prstGeom prst="rect">
            <a:avLst/>
          </a:prstGeom>
          <a:noFill/>
        </p:spPr>
        <p:txBody>
          <a:bodyPr wrap="none" rtlCol="0">
            <a:spAutoFit/>
          </a:bodyPr>
          <a:lstStyle/>
          <a:p>
            <a:r>
              <a:rPr lang="en-US" sz="4000" b="1" dirty="0" smtClean="0">
                <a:solidFill>
                  <a:srgbClr val="000090"/>
                </a:solidFill>
              </a:rPr>
              <a:t>LEARNING HOW LIGHT WORKS</a:t>
            </a:r>
            <a:endParaRPr lang="en-US" sz="4000" b="1" dirty="0">
              <a:solidFill>
                <a:srgbClr val="000090"/>
              </a:solidFill>
            </a:endParaRPr>
          </a:p>
        </p:txBody>
      </p:sp>
      <p:pic>
        <p:nvPicPr>
          <p:cNvPr id="4" name="Picture 3" descr="IYL_Logo_Color-horiz.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7600" y="404458"/>
            <a:ext cx="1192325" cy="651879"/>
          </a:xfrm>
          <a:prstGeom prst="rect">
            <a:avLst/>
          </a:prstGeom>
        </p:spPr>
      </p:pic>
      <p:sp>
        <p:nvSpPr>
          <p:cNvPr id="8" name="TextBox 7"/>
          <p:cNvSpPr txBox="1"/>
          <p:nvPr/>
        </p:nvSpPr>
        <p:spPr>
          <a:xfrm>
            <a:off x="2220138" y="4553963"/>
            <a:ext cx="5033612" cy="646331"/>
          </a:xfrm>
          <a:prstGeom prst="rect">
            <a:avLst/>
          </a:prstGeom>
          <a:noFill/>
        </p:spPr>
        <p:txBody>
          <a:bodyPr wrap="none" rtlCol="0">
            <a:spAutoFit/>
          </a:bodyPr>
          <a:lstStyle/>
          <a:p>
            <a:pPr algn="ctr"/>
            <a:r>
              <a:rPr lang="en-US" dirty="0" smtClean="0"/>
              <a:t>(Adapted the PHOTON Explorations in Optics, 2013)</a:t>
            </a:r>
            <a:endParaRPr lang="en-US" dirty="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964307" y="393620"/>
            <a:ext cx="7492731" cy="769441"/>
          </a:xfrm>
          <a:prstGeom prst="rect">
            <a:avLst/>
          </a:prstGeom>
          <a:noFill/>
        </p:spPr>
        <p:txBody>
          <a:bodyPr wrap="none" rtlCol="0">
            <a:spAutoFit/>
          </a:bodyPr>
          <a:lstStyle/>
          <a:p>
            <a:pPr algn="ctr"/>
            <a:r>
              <a:rPr lang="en-US" sz="4400" dirty="0" smtClean="0"/>
              <a:t>Activity 3: Make a Spectroscope</a:t>
            </a:r>
            <a:endParaRPr lang="en-US" sz="4400" dirty="0"/>
          </a:p>
        </p:txBody>
      </p:sp>
      <p:sp>
        <p:nvSpPr>
          <p:cNvPr id="5" name="Rectangle 4"/>
          <p:cNvSpPr/>
          <p:nvPr/>
        </p:nvSpPr>
        <p:spPr>
          <a:xfrm>
            <a:off x="2032000" y="2948895"/>
            <a:ext cx="45719" cy="1604649"/>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1971040" y="3597040"/>
            <a:ext cx="187960" cy="13208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stretch>
            <a:fillRect/>
          </a:stretch>
        </p:blipFill>
        <p:spPr>
          <a:xfrm>
            <a:off x="6093791" y="3192249"/>
            <a:ext cx="1400134" cy="1366260"/>
          </a:xfrm>
          <a:prstGeom prst="rect">
            <a:avLst/>
          </a:prstGeom>
        </p:spPr>
      </p:pic>
      <p:cxnSp>
        <p:nvCxnSpPr>
          <p:cNvPr id="8" name="Straight Connector 7"/>
          <p:cNvCxnSpPr/>
          <p:nvPr/>
        </p:nvCxnSpPr>
        <p:spPr>
          <a:xfrm>
            <a:off x="965200" y="3597040"/>
            <a:ext cx="3088640" cy="0"/>
          </a:xfrm>
          <a:prstGeom prst="line">
            <a:avLst/>
          </a:prstGeom>
          <a:ln w="9525" cmpd="sng">
            <a:solidFill>
              <a:srgbClr val="08111C"/>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965200" y="3729120"/>
            <a:ext cx="3088640" cy="0"/>
          </a:xfrm>
          <a:prstGeom prst="line">
            <a:avLst/>
          </a:prstGeom>
          <a:ln w="9525" cmpd="sng">
            <a:solidFill>
              <a:srgbClr val="08111C"/>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4226560" y="3597040"/>
            <a:ext cx="1671619" cy="45480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4297979" y="3749440"/>
            <a:ext cx="1600200" cy="600526"/>
          </a:xfrm>
          <a:prstGeom prst="line">
            <a:avLst/>
          </a:prstGeom>
          <a:ln>
            <a:solidFill>
              <a:schemeClr val="accent4">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4272579" y="3678320"/>
            <a:ext cx="1625600" cy="539564"/>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sp>
        <p:nvSpPr>
          <p:cNvPr id="18" name="Rectangle 17"/>
          <p:cNvSpPr/>
          <p:nvPr/>
        </p:nvSpPr>
        <p:spPr>
          <a:xfrm>
            <a:off x="2062480" y="2976192"/>
            <a:ext cx="3835699" cy="1577353"/>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Isosceles Triangle 3"/>
          <p:cNvSpPr/>
          <p:nvPr/>
        </p:nvSpPr>
        <p:spPr>
          <a:xfrm rot="728591">
            <a:off x="3581399" y="3063639"/>
            <a:ext cx="944880" cy="1066800"/>
          </a:xfrm>
          <a:prstGeom prst="triangle">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p:cNvSpPr txBox="1"/>
          <p:nvPr/>
        </p:nvSpPr>
        <p:spPr>
          <a:xfrm>
            <a:off x="102928" y="1669054"/>
            <a:ext cx="8823975" cy="954107"/>
          </a:xfrm>
          <a:prstGeom prst="rect">
            <a:avLst/>
          </a:prstGeom>
          <a:noFill/>
        </p:spPr>
        <p:txBody>
          <a:bodyPr wrap="none" rtlCol="0">
            <a:spAutoFit/>
          </a:bodyPr>
          <a:lstStyle/>
          <a:p>
            <a:r>
              <a:rPr lang="en-US" sz="2800" dirty="0" smtClean="0"/>
              <a:t>A spectroscope is an instrument used to view the spectrum</a:t>
            </a:r>
            <a:br>
              <a:rPr lang="en-US" sz="2800" dirty="0" smtClean="0"/>
            </a:br>
            <a:r>
              <a:rPr lang="en-US" sz="2800" dirty="0" smtClean="0"/>
              <a:t> of a light source. A spectroscope  has three parts:</a:t>
            </a:r>
            <a:endParaRPr lang="en-US" sz="2800" dirty="0"/>
          </a:p>
        </p:txBody>
      </p:sp>
      <p:sp>
        <p:nvSpPr>
          <p:cNvPr id="3" name="TextBox 2"/>
          <p:cNvSpPr txBox="1"/>
          <p:nvPr/>
        </p:nvSpPr>
        <p:spPr>
          <a:xfrm>
            <a:off x="905835" y="4544495"/>
            <a:ext cx="1762397" cy="1754327"/>
          </a:xfrm>
          <a:prstGeom prst="rect">
            <a:avLst/>
          </a:prstGeom>
          <a:noFill/>
        </p:spPr>
        <p:txBody>
          <a:bodyPr wrap="none" rtlCol="0">
            <a:spAutoFit/>
          </a:bodyPr>
          <a:lstStyle/>
          <a:p>
            <a:r>
              <a:rPr lang="en-US" dirty="0" smtClean="0"/>
              <a:t>A tube with a slit</a:t>
            </a:r>
            <a:br>
              <a:rPr lang="en-US" dirty="0" smtClean="0"/>
            </a:br>
            <a:r>
              <a:rPr lang="en-US" dirty="0" smtClean="0"/>
              <a:t>so that you can </a:t>
            </a:r>
            <a:br>
              <a:rPr lang="en-US" dirty="0" smtClean="0"/>
            </a:br>
            <a:r>
              <a:rPr lang="en-US" dirty="0" smtClean="0"/>
              <a:t>look at one light</a:t>
            </a:r>
          </a:p>
          <a:p>
            <a:r>
              <a:rPr lang="en-US" dirty="0" smtClean="0"/>
              <a:t>source at a time. </a:t>
            </a:r>
            <a:br>
              <a:rPr lang="en-US" dirty="0" smtClean="0"/>
            </a:br>
            <a:r>
              <a:rPr lang="en-US" dirty="0" smtClean="0"/>
              <a:t>The tube blocks </a:t>
            </a:r>
            <a:br>
              <a:rPr lang="en-US" dirty="0" smtClean="0"/>
            </a:br>
            <a:r>
              <a:rPr lang="en-US" dirty="0" smtClean="0"/>
              <a:t>room lights.</a:t>
            </a:r>
            <a:endParaRPr lang="en-US" dirty="0"/>
          </a:p>
        </p:txBody>
      </p:sp>
      <p:sp>
        <p:nvSpPr>
          <p:cNvPr id="7" name="TextBox 6"/>
          <p:cNvSpPr txBox="1"/>
          <p:nvPr/>
        </p:nvSpPr>
        <p:spPr>
          <a:xfrm>
            <a:off x="2977386" y="4553546"/>
            <a:ext cx="2641186" cy="923330"/>
          </a:xfrm>
          <a:prstGeom prst="rect">
            <a:avLst/>
          </a:prstGeom>
          <a:noFill/>
        </p:spPr>
        <p:txBody>
          <a:bodyPr wrap="square" rtlCol="0">
            <a:spAutoFit/>
          </a:bodyPr>
          <a:lstStyle/>
          <a:p>
            <a:r>
              <a:rPr lang="en-US" dirty="0" smtClean="0"/>
              <a:t>A prism or diffraction grating to break light into separate colors</a:t>
            </a:r>
            <a:endParaRPr lang="en-US" dirty="0"/>
          </a:p>
        </p:txBody>
      </p:sp>
      <p:sp>
        <p:nvSpPr>
          <p:cNvPr id="9" name="TextBox 8"/>
          <p:cNvSpPr txBox="1"/>
          <p:nvPr/>
        </p:nvSpPr>
        <p:spPr>
          <a:xfrm>
            <a:off x="6636948" y="4629823"/>
            <a:ext cx="2189797" cy="1200329"/>
          </a:xfrm>
          <a:prstGeom prst="rect">
            <a:avLst/>
          </a:prstGeom>
          <a:noFill/>
        </p:spPr>
        <p:txBody>
          <a:bodyPr wrap="none" rtlCol="0">
            <a:spAutoFit/>
          </a:bodyPr>
          <a:lstStyle/>
          <a:p>
            <a:r>
              <a:rPr lang="en-US" dirty="0" smtClean="0"/>
              <a:t>A camera or your eye </a:t>
            </a:r>
            <a:br>
              <a:rPr lang="en-US" dirty="0" smtClean="0"/>
            </a:br>
            <a:r>
              <a:rPr lang="en-US" dirty="0" smtClean="0"/>
              <a:t>(or other sensor)</a:t>
            </a:r>
            <a:br>
              <a:rPr lang="en-US" dirty="0" smtClean="0"/>
            </a:br>
            <a:r>
              <a:rPr lang="en-US" dirty="0" smtClean="0"/>
              <a:t>to see the colors of</a:t>
            </a:r>
          </a:p>
          <a:p>
            <a:r>
              <a:rPr lang="en-US" dirty="0" smtClean="0"/>
              <a:t>the spectrum</a:t>
            </a:r>
            <a:endParaRPr lang="en-US" dirty="0"/>
          </a:p>
        </p:txBody>
      </p:sp>
      <p:pic>
        <p:nvPicPr>
          <p:cNvPr id="17" name="Picture 16"/>
          <p:cNvPicPr>
            <a:picLocks noChangeAspect="1"/>
          </p:cNvPicPr>
          <p:nvPr/>
        </p:nvPicPr>
        <p:blipFill>
          <a:blip r:embed="rId4"/>
          <a:stretch>
            <a:fillRect/>
          </a:stretch>
        </p:blipFill>
        <p:spPr>
          <a:xfrm flipH="1">
            <a:off x="358408" y="3404606"/>
            <a:ext cx="547427" cy="547427"/>
          </a:xfrm>
          <a:prstGeom prst="rect">
            <a:avLst/>
          </a:prstGeom>
        </p:spPr>
      </p:pic>
    </p:spTree>
    <p:extLst>
      <p:ext uri="{BB962C8B-B14F-4D97-AF65-F5344CB8AC3E}">
        <p14:creationId xmlns:p14="http://schemas.microsoft.com/office/powerpoint/2010/main" val="403138889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34653" y="1781681"/>
            <a:ext cx="8957701" cy="2062103"/>
          </a:xfrm>
          <a:prstGeom prst="rect">
            <a:avLst/>
          </a:prstGeom>
          <a:noFill/>
          <a:ln>
            <a:noFill/>
          </a:ln>
        </p:spPr>
        <p:txBody>
          <a:bodyPr wrap="none" rtlCol="0">
            <a:spAutoFit/>
          </a:bodyPr>
          <a:lstStyle/>
          <a:p>
            <a:r>
              <a:rPr lang="en-US" sz="3200" dirty="0" smtClean="0"/>
              <a:t>To make the grating: Use the piece of CD you used</a:t>
            </a:r>
            <a:br>
              <a:rPr lang="en-US" sz="3200" dirty="0" smtClean="0"/>
            </a:br>
            <a:r>
              <a:rPr lang="en-US" sz="3200" dirty="0" smtClean="0"/>
              <a:t>to make the rainbow. Carefully cut it with scissors to </a:t>
            </a:r>
          </a:p>
          <a:p>
            <a:r>
              <a:rPr lang="en-US" sz="3200" dirty="0" smtClean="0"/>
              <a:t>fit the end of a cardboard tube. It needs to cover the</a:t>
            </a:r>
            <a:br>
              <a:rPr lang="en-US" sz="3200" dirty="0" smtClean="0"/>
            </a:br>
            <a:r>
              <a:rPr lang="en-US" sz="3200" dirty="0" smtClean="0"/>
              <a:t>end but the fit doesn’t need to be perfect.</a:t>
            </a:r>
            <a:endParaRPr lang="en-US" sz="3200" dirty="0"/>
          </a:p>
        </p:txBody>
      </p:sp>
      <p:sp>
        <p:nvSpPr>
          <p:cNvPr id="18" name="TextBox 17"/>
          <p:cNvSpPr txBox="1"/>
          <p:nvPr/>
        </p:nvSpPr>
        <p:spPr>
          <a:xfrm>
            <a:off x="964307" y="377941"/>
            <a:ext cx="7492731" cy="769441"/>
          </a:xfrm>
          <a:prstGeom prst="rect">
            <a:avLst/>
          </a:prstGeom>
          <a:noFill/>
        </p:spPr>
        <p:txBody>
          <a:bodyPr wrap="none" rtlCol="0">
            <a:spAutoFit/>
          </a:bodyPr>
          <a:lstStyle/>
          <a:p>
            <a:pPr algn="ctr"/>
            <a:r>
              <a:rPr lang="en-US" sz="4400" dirty="0" smtClean="0"/>
              <a:t>Activity 3: Make a Spectroscope</a:t>
            </a:r>
            <a:endParaRPr lang="en-US" sz="4400" dirty="0"/>
          </a:p>
        </p:txBody>
      </p:sp>
      <p:pic>
        <p:nvPicPr>
          <p:cNvPr id="2" name="Picture 1" descr="Screen Shot 2015-03-31 at 7.08.49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1394" y="3854538"/>
            <a:ext cx="4597476" cy="2873423"/>
          </a:xfrm>
          <a:prstGeom prst="rect">
            <a:avLst/>
          </a:prstGeom>
        </p:spPr>
      </p:pic>
    </p:spTree>
    <p:extLst>
      <p:ext uri="{BB962C8B-B14F-4D97-AF65-F5344CB8AC3E}">
        <p14:creationId xmlns:p14="http://schemas.microsoft.com/office/powerpoint/2010/main" val="231599578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91433" y="1792435"/>
            <a:ext cx="8145780" cy="1569660"/>
          </a:xfrm>
          <a:prstGeom prst="rect">
            <a:avLst/>
          </a:prstGeom>
          <a:noFill/>
          <a:ln>
            <a:noFill/>
          </a:ln>
        </p:spPr>
        <p:txBody>
          <a:bodyPr wrap="none" rtlCol="0">
            <a:spAutoFit/>
          </a:bodyPr>
          <a:lstStyle/>
          <a:p>
            <a:r>
              <a:rPr lang="en-US" sz="3200" dirty="0" smtClean="0"/>
              <a:t>Stretch a piece of aluminum foil over one end </a:t>
            </a:r>
            <a:br>
              <a:rPr lang="en-US" sz="3200" dirty="0" smtClean="0"/>
            </a:br>
            <a:r>
              <a:rPr lang="en-US" sz="3200" dirty="0" smtClean="0"/>
              <a:t>of the tube and fasten with a rubber band. Very </a:t>
            </a:r>
            <a:br>
              <a:rPr lang="en-US" sz="3200" dirty="0" smtClean="0"/>
            </a:br>
            <a:r>
              <a:rPr lang="en-US" sz="3200" dirty="0" smtClean="0"/>
              <a:t>carefully cut a small slit in the center of the foil.</a:t>
            </a:r>
            <a:endParaRPr lang="en-US" sz="3200" dirty="0"/>
          </a:p>
        </p:txBody>
      </p:sp>
      <p:sp>
        <p:nvSpPr>
          <p:cNvPr id="18" name="TextBox 17"/>
          <p:cNvSpPr txBox="1"/>
          <p:nvPr/>
        </p:nvSpPr>
        <p:spPr>
          <a:xfrm>
            <a:off x="964307" y="377941"/>
            <a:ext cx="7492731" cy="769441"/>
          </a:xfrm>
          <a:prstGeom prst="rect">
            <a:avLst/>
          </a:prstGeom>
          <a:noFill/>
        </p:spPr>
        <p:txBody>
          <a:bodyPr wrap="none" rtlCol="0">
            <a:spAutoFit/>
          </a:bodyPr>
          <a:lstStyle/>
          <a:p>
            <a:pPr algn="ctr"/>
            <a:r>
              <a:rPr lang="en-US" sz="4400" dirty="0" smtClean="0"/>
              <a:t>Activity 3: Make a Spectroscope</a:t>
            </a:r>
            <a:endParaRPr lang="en-US" sz="4400" dirty="0"/>
          </a:p>
        </p:txBody>
      </p:sp>
      <p:pic>
        <p:nvPicPr>
          <p:cNvPr id="3" name="Picture 2" descr="Screen Shot 2015-03-31 at 7.13.3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6467" y="3647000"/>
            <a:ext cx="4425022" cy="3016382"/>
          </a:xfrm>
          <a:prstGeom prst="rect">
            <a:avLst/>
          </a:prstGeom>
        </p:spPr>
      </p:pic>
    </p:spTree>
    <p:extLst>
      <p:ext uri="{BB962C8B-B14F-4D97-AF65-F5344CB8AC3E}">
        <p14:creationId xmlns:p14="http://schemas.microsoft.com/office/powerpoint/2010/main" val="186914211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Can 20"/>
          <p:cNvSpPr/>
          <p:nvPr/>
        </p:nvSpPr>
        <p:spPr>
          <a:xfrm rot="16200000">
            <a:off x="3886634" y="2063843"/>
            <a:ext cx="1404000" cy="4499999"/>
          </a:xfrm>
          <a:prstGeom prst="can">
            <a:avLst/>
          </a:prstGeom>
          <a:solidFill>
            <a:schemeClr val="bg1">
              <a:lumMod val="95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2" name="Text Box 38"/>
          <p:cNvSpPr txBox="1"/>
          <p:nvPr/>
        </p:nvSpPr>
        <p:spPr>
          <a:xfrm>
            <a:off x="3286898" y="3748754"/>
            <a:ext cx="1086149" cy="365506"/>
          </a:xfrm>
          <a:prstGeom prst="rect">
            <a:avLst/>
          </a:prstGeom>
          <a:noFill/>
          <a:ln>
            <a:solidFill>
              <a:srgbClr val="000000"/>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marR="0">
              <a:spcBef>
                <a:spcPts val="0"/>
              </a:spcBef>
              <a:spcAft>
                <a:spcPts val="600"/>
              </a:spcAft>
            </a:pPr>
            <a:r>
              <a:rPr lang="en-US" sz="900" dirty="0" smtClean="0">
                <a:effectLst/>
                <a:latin typeface="Comic Sans MS"/>
                <a:ea typeface="Times New Roman"/>
                <a:cs typeface="Times New Roman"/>
              </a:rPr>
              <a:t>WARNING! Do not </a:t>
            </a:r>
            <a:br>
              <a:rPr lang="en-US" sz="900" dirty="0" smtClean="0">
                <a:effectLst/>
                <a:latin typeface="Comic Sans MS"/>
                <a:ea typeface="Times New Roman"/>
                <a:cs typeface="Times New Roman"/>
              </a:rPr>
            </a:br>
            <a:r>
              <a:rPr lang="en-US" sz="900" dirty="0" smtClean="0">
                <a:effectLst/>
                <a:latin typeface="Comic Sans MS"/>
                <a:ea typeface="Times New Roman"/>
                <a:cs typeface="Times New Roman"/>
              </a:rPr>
              <a:t>look at the sun!!</a:t>
            </a:r>
          </a:p>
        </p:txBody>
      </p:sp>
      <p:sp>
        <p:nvSpPr>
          <p:cNvPr id="25" name="Oval 24"/>
          <p:cNvSpPr/>
          <p:nvPr/>
        </p:nvSpPr>
        <p:spPr>
          <a:xfrm>
            <a:off x="2338634" y="3604079"/>
            <a:ext cx="370819" cy="1411763"/>
          </a:xfrm>
          <a:prstGeom prst="ellipse">
            <a:avLst/>
          </a:prstGeom>
          <a:solidFill>
            <a:schemeClr val="bg1">
              <a:lumMod val="85000"/>
            </a:schemeClr>
          </a:solidFill>
          <a:ln w="19050" cmpd="sng">
            <a:solidFill>
              <a:srgbClr val="00000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6" name="TextBox 45"/>
          <p:cNvSpPr txBox="1"/>
          <p:nvPr/>
        </p:nvSpPr>
        <p:spPr>
          <a:xfrm>
            <a:off x="632123" y="5365872"/>
            <a:ext cx="4138135" cy="707886"/>
          </a:xfrm>
          <a:prstGeom prst="rect">
            <a:avLst/>
          </a:prstGeom>
          <a:noFill/>
        </p:spPr>
        <p:txBody>
          <a:bodyPr wrap="square" rtlCol="0">
            <a:spAutoFit/>
          </a:bodyPr>
          <a:lstStyle/>
          <a:p>
            <a:r>
              <a:rPr lang="en-US" sz="2000" dirty="0" smtClean="0"/>
              <a:t>Aluminum foil with a small hole or slit (attach with a rubber band)</a:t>
            </a:r>
          </a:p>
        </p:txBody>
      </p:sp>
      <p:sp>
        <p:nvSpPr>
          <p:cNvPr id="3" name="Freeform 2"/>
          <p:cNvSpPr/>
          <p:nvPr/>
        </p:nvSpPr>
        <p:spPr>
          <a:xfrm>
            <a:off x="2535058" y="3570849"/>
            <a:ext cx="660400" cy="25251"/>
          </a:xfrm>
          <a:custGeom>
            <a:avLst/>
            <a:gdLst>
              <a:gd name="connsiteX0" fmla="*/ 0 w 660400"/>
              <a:gd name="connsiteY0" fmla="*/ 25251 h 25251"/>
              <a:gd name="connsiteX1" fmla="*/ 518160 w 660400"/>
              <a:gd name="connsiteY1" fmla="*/ 4931 h 25251"/>
              <a:gd name="connsiteX2" fmla="*/ 660400 w 660400"/>
              <a:gd name="connsiteY2" fmla="*/ 25251 h 25251"/>
            </a:gdLst>
            <a:ahLst/>
            <a:cxnLst>
              <a:cxn ang="0">
                <a:pos x="connsiteX0" y="connsiteY0"/>
              </a:cxn>
              <a:cxn ang="0">
                <a:pos x="connsiteX1" y="connsiteY1"/>
              </a:cxn>
              <a:cxn ang="0">
                <a:pos x="connsiteX2" y="connsiteY2"/>
              </a:cxn>
            </a:cxnLst>
            <a:rect l="l" t="t" r="r" b="b"/>
            <a:pathLst>
              <a:path w="660400" h="25251">
                <a:moveTo>
                  <a:pt x="0" y="25251"/>
                </a:moveTo>
                <a:cubicBezTo>
                  <a:pt x="176482" y="15446"/>
                  <a:pt x="338021" y="4931"/>
                  <a:pt x="518160" y="4931"/>
                </a:cubicBezTo>
                <a:cubicBezTo>
                  <a:pt x="644488" y="4931"/>
                  <a:pt x="620158" y="-14991"/>
                  <a:pt x="660400" y="25251"/>
                </a:cubicBezTo>
              </a:path>
            </a:pathLst>
          </a:custGeom>
          <a:ln>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n>
                <a:solidFill>
                  <a:srgbClr val="000000"/>
                </a:solidFill>
              </a:ln>
            </a:endParaRPr>
          </a:p>
        </p:txBody>
      </p:sp>
      <p:sp>
        <p:nvSpPr>
          <p:cNvPr id="5" name="Freeform 4"/>
          <p:cNvSpPr/>
          <p:nvPr/>
        </p:nvSpPr>
        <p:spPr>
          <a:xfrm>
            <a:off x="3093858" y="3585940"/>
            <a:ext cx="193040" cy="1452880"/>
          </a:xfrm>
          <a:custGeom>
            <a:avLst/>
            <a:gdLst>
              <a:gd name="connsiteX0" fmla="*/ 121920 w 193040"/>
              <a:gd name="connsiteY0" fmla="*/ 0 h 1452880"/>
              <a:gd name="connsiteX1" fmla="*/ 60960 w 193040"/>
              <a:gd name="connsiteY1" fmla="*/ 40640 h 1452880"/>
              <a:gd name="connsiteX2" fmla="*/ 10160 w 193040"/>
              <a:gd name="connsiteY2" fmla="*/ 101600 h 1452880"/>
              <a:gd name="connsiteX3" fmla="*/ 0 w 193040"/>
              <a:gd name="connsiteY3" fmla="*/ 132080 h 1452880"/>
              <a:gd name="connsiteX4" fmla="*/ 10160 w 193040"/>
              <a:gd name="connsiteY4" fmla="*/ 223520 h 1452880"/>
              <a:gd name="connsiteX5" fmla="*/ 30480 w 193040"/>
              <a:gd name="connsiteY5" fmla="*/ 264160 h 1452880"/>
              <a:gd name="connsiteX6" fmla="*/ 40640 w 193040"/>
              <a:gd name="connsiteY6" fmla="*/ 294640 h 1452880"/>
              <a:gd name="connsiteX7" fmla="*/ 60960 w 193040"/>
              <a:gd name="connsiteY7" fmla="*/ 325120 h 1452880"/>
              <a:gd name="connsiteX8" fmla="*/ 81280 w 193040"/>
              <a:gd name="connsiteY8" fmla="*/ 375920 h 1452880"/>
              <a:gd name="connsiteX9" fmla="*/ 91440 w 193040"/>
              <a:gd name="connsiteY9" fmla="*/ 589280 h 1452880"/>
              <a:gd name="connsiteX10" fmla="*/ 111760 w 193040"/>
              <a:gd name="connsiteY10" fmla="*/ 650240 h 1452880"/>
              <a:gd name="connsiteX11" fmla="*/ 101600 w 193040"/>
              <a:gd name="connsiteY11" fmla="*/ 802640 h 1452880"/>
              <a:gd name="connsiteX12" fmla="*/ 91440 w 193040"/>
              <a:gd name="connsiteY12" fmla="*/ 843280 h 1452880"/>
              <a:gd name="connsiteX13" fmla="*/ 132080 w 193040"/>
              <a:gd name="connsiteY13" fmla="*/ 863600 h 1452880"/>
              <a:gd name="connsiteX14" fmla="*/ 193040 w 193040"/>
              <a:gd name="connsiteY14" fmla="*/ 894080 h 1452880"/>
              <a:gd name="connsiteX15" fmla="*/ 142240 w 193040"/>
              <a:gd name="connsiteY15" fmla="*/ 1097280 h 1452880"/>
              <a:gd name="connsiteX16" fmla="*/ 121920 w 193040"/>
              <a:gd name="connsiteY16" fmla="*/ 1158240 h 1452880"/>
              <a:gd name="connsiteX17" fmla="*/ 111760 w 193040"/>
              <a:gd name="connsiteY17" fmla="*/ 1188720 h 1452880"/>
              <a:gd name="connsiteX18" fmla="*/ 142240 w 193040"/>
              <a:gd name="connsiteY18" fmla="*/ 1209040 h 1452880"/>
              <a:gd name="connsiteX19" fmla="*/ 172720 w 193040"/>
              <a:gd name="connsiteY19" fmla="*/ 1219200 h 1452880"/>
              <a:gd name="connsiteX20" fmla="*/ 142240 w 193040"/>
              <a:gd name="connsiteY20" fmla="*/ 1381760 h 1452880"/>
              <a:gd name="connsiteX21" fmla="*/ 132080 w 193040"/>
              <a:gd name="connsiteY21" fmla="*/ 1452880 h 145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3040" h="1452880">
                <a:moveTo>
                  <a:pt x="121920" y="0"/>
                </a:moveTo>
                <a:cubicBezTo>
                  <a:pt x="101600" y="13547"/>
                  <a:pt x="80237" y="25647"/>
                  <a:pt x="60960" y="40640"/>
                </a:cubicBezTo>
                <a:cubicBezTo>
                  <a:pt x="42576" y="54939"/>
                  <a:pt x="20833" y="80254"/>
                  <a:pt x="10160" y="101600"/>
                </a:cubicBezTo>
                <a:cubicBezTo>
                  <a:pt x="5371" y="111179"/>
                  <a:pt x="3387" y="121920"/>
                  <a:pt x="0" y="132080"/>
                </a:cubicBezTo>
                <a:cubicBezTo>
                  <a:pt x="3387" y="162560"/>
                  <a:pt x="3264" y="193638"/>
                  <a:pt x="10160" y="223520"/>
                </a:cubicBezTo>
                <a:cubicBezTo>
                  <a:pt x="13566" y="238278"/>
                  <a:pt x="24514" y="250239"/>
                  <a:pt x="30480" y="264160"/>
                </a:cubicBezTo>
                <a:cubicBezTo>
                  <a:pt x="34699" y="274004"/>
                  <a:pt x="35851" y="285061"/>
                  <a:pt x="40640" y="294640"/>
                </a:cubicBezTo>
                <a:cubicBezTo>
                  <a:pt x="46101" y="305562"/>
                  <a:pt x="55499" y="314198"/>
                  <a:pt x="60960" y="325120"/>
                </a:cubicBezTo>
                <a:cubicBezTo>
                  <a:pt x="69116" y="341432"/>
                  <a:pt x="74507" y="358987"/>
                  <a:pt x="81280" y="375920"/>
                </a:cubicBezTo>
                <a:cubicBezTo>
                  <a:pt x="84667" y="447040"/>
                  <a:pt x="83577" y="518515"/>
                  <a:pt x="91440" y="589280"/>
                </a:cubicBezTo>
                <a:cubicBezTo>
                  <a:pt x="93805" y="610568"/>
                  <a:pt x="111760" y="650240"/>
                  <a:pt x="111760" y="650240"/>
                </a:cubicBezTo>
                <a:cubicBezTo>
                  <a:pt x="108373" y="701040"/>
                  <a:pt x="106930" y="752007"/>
                  <a:pt x="101600" y="802640"/>
                </a:cubicBezTo>
                <a:cubicBezTo>
                  <a:pt x="100138" y="816527"/>
                  <a:pt x="85195" y="830791"/>
                  <a:pt x="91440" y="843280"/>
                </a:cubicBezTo>
                <a:cubicBezTo>
                  <a:pt x="98213" y="856827"/>
                  <a:pt x="118159" y="857634"/>
                  <a:pt x="132080" y="863600"/>
                </a:cubicBezTo>
                <a:cubicBezTo>
                  <a:pt x="190970" y="888839"/>
                  <a:pt x="134465" y="855030"/>
                  <a:pt x="193040" y="894080"/>
                </a:cubicBezTo>
                <a:cubicBezTo>
                  <a:pt x="171557" y="1151875"/>
                  <a:pt x="207660" y="901021"/>
                  <a:pt x="142240" y="1097280"/>
                </a:cubicBezTo>
                <a:lnTo>
                  <a:pt x="121920" y="1158240"/>
                </a:lnTo>
                <a:lnTo>
                  <a:pt x="111760" y="1188720"/>
                </a:lnTo>
                <a:cubicBezTo>
                  <a:pt x="121920" y="1195493"/>
                  <a:pt x="131318" y="1203579"/>
                  <a:pt x="142240" y="1209040"/>
                </a:cubicBezTo>
                <a:cubicBezTo>
                  <a:pt x="151819" y="1213829"/>
                  <a:pt x="171092" y="1208615"/>
                  <a:pt x="172720" y="1219200"/>
                </a:cubicBezTo>
                <a:cubicBezTo>
                  <a:pt x="186153" y="1306512"/>
                  <a:pt x="171569" y="1323103"/>
                  <a:pt x="142240" y="1381760"/>
                </a:cubicBezTo>
                <a:cubicBezTo>
                  <a:pt x="131523" y="1446061"/>
                  <a:pt x="132080" y="1422120"/>
                  <a:pt x="132080" y="1452880"/>
                </a:cubicBezTo>
              </a:path>
            </a:pathLst>
          </a:custGeom>
          <a:ln>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n>
                <a:solidFill>
                  <a:srgbClr val="000000"/>
                </a:solidFill>
              </a:ln>
            </a:endParaRPr>
          </a:p>
        </p:txBody>
      </p:sp>
      <p:sp>
        <p:nvSpPr>
          <p:cNvPr id="13" name="Freeform 12"/>
          <p:cNvSpPr/>
          <p:nvPr/>
        </p:nvSpPr>
        <p:spPr>
          <a:xfrm flipV="1">
            <a:off x="2535058" y="5026194"/>
            <a:ext cx="660400" cy="45719"/>
          </a:xfrm>
          <a:custGeom>
            <a:avLst/>
            <a:gdLst>
              <a:gd name="connsiteX0" fmla="*/ 0 w 660400"/>
              <a:gd name="connsiteY0" fmla="*/ 25251 h 25251"/>
              <a:gd name="connsiteX1" fmla="*/ 518160 w 660400"/>
              <a:gd name="connsiteY1" fmla="*/ 4931 h 25251"/>
              <a:gd name="connsiteX2" fmla="*/ 660400 w 660400"/>
              <a:gd name="connsiteY2" fmla="*/ 25251 h 25251"/>
            </a:gdLst>
            <a:ahLst/>
            <a:cxnLst>
              <a:cxn ang="0">
                <a:pos x="connsiteX0" y="connsiteY0"/>
              </a:cxn>
              <a:cxn ang="0">
                <a:pos x="connsiteX1" y="connsiteY1"/>
              </a:cxn>
              <a:cxn ang="0">
                <a:pos x="connsiteX2" y="connsiteY2"/>
              </a:cxn>
            </a:cxnLst>
            <a:rect l="l" t="t" r="r" b="b"/>
            <a:pathLst>
              <a:path w="660400" h="25251">
                <a:moveTo>
                  <a:pt x="0" y="25251"/>
                </a:moveTo>
                <a:cubicBezTo>
                  <a:pt x="176482" y="15446"/>
                  <a:pt x="338021" y="4931"/>
                  <a:pt x="518160" y="4931"/>
                </a:cubicBezTo>
                <a:cubicBezTo>
                  <a:pt x="644488" y="4931"/>
                  <a:pt x="620158" y="-14991"/>
                  <a:pt x="660400" y="25251"/>
                </a:cubicBezTo>
              </a:path>
            </a:pathLst>
          </a:custGeom>
          <a:ln>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n>
                <a:solidFill>
                  <a:srgbClr val="000000"/>
                </a:solidFill>
              </a:ln>
            </a:endParaRPr>
          </a:p>
        </p:txBody>
      </p:sp>
      <p:cxnSp>
        <p:nvCxnSpPr>
          <p:cNvPr id="7" name="Straight Connector 6"/>
          <p:cNvCxnSpPr/>
          <p:nvPr/>
        </p:nvCxnSpPr>
        <p:spPr>
          <a:xfrm>
            <a:off x="2535058" y="4114260"/>
            <a:ext cx="0" cy="39624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3617154" y="3142498"/>
            <a:ext cx="1826492" cy="400110"/>
          </a:xfrm>
          <a:prstGeom prst="rect">
            <a:avLst/>
          </a:prstGeom>
          <a:noFill/>
        </p:spPr>
        <p:txBody>
          <a:bodyPr wrap="none" rtlCol="0">
            <a:spAutoFit/>
          </a:bodyPr>
          <a:lstStyle/>
          <a:p>
            <a:r>
              <a:rPr lang="en-US" sz="2000" dirty="0" smtClean="0"/>
              <a:t>Cardboard tube</a:t>
            </a:r>
            <a:endParaRPr lang="en-US" sz="2000" dirty="0"/>
          </a:p>
        </p:txBody>
      </p:sp>
      <p:sp>
        <p:nvSpPr>
          <p:cNvPr id="17" name="Oval 16"/>
          <p:cNvSpPr/>
          <p:nvPr/>
        </p:nvSpPr>
        <p:spPr>
          <a:xfrm>
            <a:off x="6467815" y="3614431"/>
            <a:ext cx="370819" cy="1411763"/>
          </a:xfrm>
          <a:prstGeom prst="ellipse">
            <a:avLst/>
          </a:prstGeom>
          <a:pattFill prst="narVert">
            <a:fgClr>
              <a:schemeClr val="bg1">
                <a:lumMod val="50000"/>
              </a:schemeClr>
            </a:fgClr>
            <a:bgClr>
              <a:schemeClr val="bg2"/>
            </a:bgClr>
          </a:pattFill>
          <a:ln w="19050" cmpd="sng">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10" name="Straight Arrow Connector 9"/>
          <p:cNvCxnSpPr/>
          <p:nvPr/>
        </p:nvCxnSpPr>
        <p:spPr>
          <a:xfrm flipV="1">
            <a:off x="1397138" y="4794980"/>
            <a:ext cx="941496" cy="5708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6081735" y="5254112"/>
            <a:ext cx="2589963" cy="400110"/>
          </a:xfrm>
          <a:prstGeom prst="rect">
            <a:avLst/>
          </a:prstGeom>
          <a:noFill/>
        </p:spPr>
        <p:txBody>
          <a:bodyPr wrap="square" rtlCol="0">
            <a:spAutoFit/>
          </a:bodyPr>
          <a:lstStyle/>
          <a:p>
            <a:r>
              <a:rPr lang="en-US" sz="2000" dirty="0" smtClean="0"/>
              <a:t>Grating made from CD</a:t>
            </a:r>
            <a:endParaRPr lang="en-US" sz="2000" dirty="0"/>
          </a:p>
        </p:txBody>
      </p:sp>
      <p:cxnSp>
        <p:nvCxnSpPr>
          <p:cNvPr id="14" name="Straight Arrow Connector 13"/>
          <p:cNvCxnSpPr/>
          <p:nvPr/>
        </p:nvCxnSpPr>
        <p:spPr>
          <a:xfrm flipH="1" flipV="1">
            <a:off x="6690498" y="4398740"/>
            <a:ext cx="975360" cy="76461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964307" y="377941"/>
            <a:ext cx="7492731" cy="769441"/>
          </a:xfrm>
          <a:prstGeom prst="rect">
            <a:avLst/>
          </a:prstGeom>
          <a:noFill/>
        </p:spPr>
        <p:txBody>
          <a:bodyPr wrap="none" rtlCol="0">
            <a:spAutoFit/>
          </a:bodyPr>
          <a:lstStyle/>
          <a:p>
            <a:pPr algn="ctr"/>
            <a:r>
              <a:rPr lang="en-US" sz="4400" dirty="0" smtClean="0"/>
              <a:t>Activity 3: Make a Spectroscope</a:t>
            </a:r>
            <a:endParaRPr lang="en-US" sz="4400" dirty="0"/>
          </a:p>
        </p:txBody>
      </p:sp>
      <p:sp>
        <p:nvSpPr>
          <p:cNvPr id="20" name="TextBox 19"/>
          <p:cNvSpPr txBox="1"/>
          <p:nvPr/>
        </p:nvSpPr>
        <p:spPr>
          <a:xfrm>
            <a:off x="591947" y="1886514"/>
            <a:ext cx="8381020" cy="1077218"/>
          </a:xfrm>
          <a:prstGeom prst="rect">
            <a:avLst/>
          </a:prstGeom>
          <a:noFill/>
          <a:ln>
            <a:noFill/>
          </a:ln>
        </p:spPr>
        <p:txBody>
          <a:bodyPr wrap="none" rtlCol="0">
            <a:spAutoFit/>
          </a:bodyPr>
          <a:lstStyle/>
          <a:p>
            <a:r>
              <a:rPr lang="en-US" sz="3200" dirty="0" smtClean="0"/>
              <a:t>Glue or tape the grating to the end opposite the</a:t>
            </a:r>
            <a:br>
              <a:rPr lang="en-US" sz="3200" dirty="0" smtClean="0"/>
            </a:br>
            <a:r>
              <a:rPr lang="en-US" sz="3200" dirty="0" smtClean="0"/>
              <a:t>foil slit.  The finished spectroscope looks like this:</a:t>
            </a:r>
            <a:endParaRPr lang="en-US" sz="3200" dirty="0"/>
          </a:p>
        </p:txBody>
      </p:sp>
    </p:spTree>
    <p:extLst>
      <p:ext uri="{BB962C8B-B14F-4D97-AF65-F5344CB8AC3E}">
        <p14:creationId xmlns:p14="http://schemas.microsoft.com/office/powerpoint/2010/main" val="102157138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610060" y="2082445"/>
            <a:ext cx="1081060" cy="1054455"/>
          </a:xfrm>
          <a:prstGeom prst="rect">
            <a:avLst/>
          </a:prstGeom>
        </p:spPr>
      </p:pic>
      <p:cxnSp>
        <p:nvCxnSpPr>
          <p:cNvPr id="40" name="Line 291"/>
          <p:cNvCxnSpPr/>
          <p:nvPr/>
        </p:nvCxnSpPr>
        <p:spPr bwMode="auto">
          <a:xfrm flipH="1">
            <a:off x="6342980" y="3288597"/>
            <a:ext cx="587375" cy="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41" name="Text Box 287"/>
          <p:cNvSpPr txBox="1">
            <a:spLocks noChangeArrowheads="1"/>
          </p:cNvSpPr>
          <p:nvPr/>
        </p:nvSpPr>
        <p:spPr bwMode="auto">
          <a:xfrm>
            <a:off x="7091679" y="3113774"/>
            <a:ext cx="1356281" cy="6223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marL="0" marR="0">
              <a:spcBef>
                <a:spcPts val="0"/>
              </a:spcBef>
              <a:spcAft>
                <a:spcPts val="600"/>
              </a:spcAft>
            </a:pPr>
            <a:r>
              <a:rPr lang="en-US" sz="1200" dirty="0">
                <a:effectLst/>
                <a:latin typeface="Calibri"/>
                <a:ea typeface="Times New Roman"/>
                <a:cs typeface="Times New Roman"/>
              </a:rPr>
              <a:t>look in </a:t>
            </a:r>
            <a:r>
              <a:rPr lang="en-US" sz="1200" dirty="0" smtClean="0">
                <a:effectLst/>
                <a:latin typeface="Calibri"/>
                <a:ea typeface="Times New Roman"/>
                <a:cs typeface="Times New Roman"/>
              </a:rPr>
              <a:t>here, through the CD piece</a:t>
            </a:r>
            <a:endParaRPr lang="en-US" sz="1200" dirty="0">
              <a:effectLst/>
              <a:latin typeface="Comic Sans MS"/>
              <a:ea typeface="Times New Roman"/>
              <a:cs typeface="Times New Roman"/>
            </a:endParaRPr>
          </a:p>
        </p:txBody>
      </p:sp>
      <p:pic>
        <p:nvPicPr>
          <p:cNvPr id="42" name="Picture 4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66109" y="1994355"/>
            <a:ext cx="1306571" cy="1306571"/>
          </a:xfrm>
          <a:prstGeom prst="rect">
            <a:avLst/>
          </a:prstGeom>
        </p:spPr>
      </p:pic>
      <p:grpSp>
        <p:nvGrpSpPr>
          <p:cNvPr id="5" name="Group 4"/>
          <p:cNvGrpSpPr/>
          <p:nvPr/>
        </p:nvGrpSpPr>
        <p:grpSpPr>
          <a:xfrm>
            <a:off x="1855953" y="1982026"/>
            <a:ext cx="4180251" cy="1475292"/>
            <a:chOff x="2132217" y="1047530"/>
            <a:chExt cx="4499999" cy="1411764"/>
          </a:xfrm>
        </p:grpSpPr>
        <p:sp>
          <p:nvSpPr>
            <p:cNvPr id="21" name="Can 20"/>
            <p:cNvSpPr/>
            <p:nvPr/>
          </p:nvSpPr>
          <p:spPr>
            <a:xfrm rot="16200000">
              <a:off x="3680217" y="-492706"/>
              <a:ext cx="1404000" cy="4499999"/>
            </a:xfrm>
            <a:prstGeom prst="can">
              <a:avLst/>
            </a:prstGeom>
            <a:solidFill>
              <a:schemeClr val="bg1">
                <a:lumMod val="95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2" name="Text Box 38"/>
            <p:cNvSpPr txBox="1"/>
            <p:nvPr/>
          </p:nvSpPr>
          <p:spPr>
            <a:xfrm>
              <a:off x="3015711" y="1192206"/>
              <a:ext cx="1050899" cy="674499"/>
            </a:xfrm>
            <a:prstGeom prst="rect">
              <a:avLst/>
            </a:prstGeom>
            <a:noFill/>
            <a:ln>
              <a:solidFill>
                <a:srgbClr val="000000"/>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marR="0">
                <a:spcBef>
                  <a:spcPts val="0"/>
                </a:spcBef>
                <a:spcAft>
                  <a:spcPts val="600"/>
                </a:spcAft>
              </a:pPr>
              <a:r>
                <a:rPr lang="en-US" sz="900" dirty="0" smtClean="0">
                  <a:effectLst/>
                  <a:latin typeface="Comic Sans MS"/>
                  <a:ea typeface="Times New Roman"/>
                  <a:cs typeface="Times New Roman"/>
                </a:rPr>
                <a:t>WARNING!!  </a:t>
              </a:r>
            </a:p>
            <a:p>
              <a:pPr marL="0" marR="0">
                <a:spcBef>
                  <a:spcPts val="0"/>
                </a:spcBef>
                <a:spcAft>
                  <a:spcPts val="600"/>
                </a:spcAft>
              </a:pPr>
              <a:r>
                <a:rPr lang="en-US" sz="900" dirty="0" smtClean="0">
                  <a:latin typeface="Comic Sans MS"/>
                  <a:ea typeface="Times New Roman"/>
                  <a:cs typeface="Times New Roman"/>
                </a:rPr>
                <a:t>DO NOT LOOK AT THE SUN OR  </a:t>
              </a:r>
              <a:br>
                <a:rPr lang="en-US" sz="900" dirty="0" smtClean="0">
                  <a:latin typeface="Comic Sans MS"/>
                  <a:ea typeface="Times New Roman"/>
                  <a:cs typeface="Times New Roman"/>
                </a:rPr>
              </a:br>
              <a:r>
                <a:rPr lang="en-US" sz="900" dirty="0" smtClean="0">
                  <a:latin typeface="Comic Sans MS"/>
                  <a:ea typeface="Times New Roman"/>
                  <a:cs typeface="Times New Roman"/>
                </a:rPr>
                <a:t>INTO A LASER!</a:t>
              </a:r>
              <a:endParaRPr lang="en-US" sz="1200" dirty="0">
                <a:effectLst/>
                <a:latin typeface="Comic Sans MS"/>
                <a:ea typeface="Times New Roman"/>
                <a:cs typeface="Times New Roman"/>
              </a:endParaRPr>
            </a:p>
          </p:txBody>
        </p:sp>
        <p:grpSp>
          <p:nvGrpSpPr>
            <p:cNvPr id="24" name="Group 23"/>
            <p:cNvGrpSpPr/>
            <p:nvPr/>
          </p:nvGrpSpPr>
          <p:grpSpPr>
            <a:xfrm>
              <a:off x="2132217" y="1047530"/>
              <a:ext cx="370819" cy="1411763"/>
              <a:chOff x="2957739" y="2684780"/>
              <a:chExt cx="196929" cy="836478"/>
            </a:xfrm>
          </p:grpSpPr>
          <p:sp>
            <p:nvSpPr>
              <p:cNvPr id="25" name="Oval 24"/>
              <p:cNvSpPr/>
              <p:nvPr/>
            </p:nvSpPr>
            <p:spPr>
              <a:xfrm>
                <a:off x="2957739" y="2684780"/>
                <a:ext cx="196929" cy="836478"/>
              </a:xfrm>
              <a:prstGeom prst="ellipse">
                <a:avLst/>
              </a:prstGeom>
              <a:solidFill>
                <a:schemeClr val="bg1">
                  <a:lumMod val="8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26" name="Straight Connector 25"/>
              <p:cNvCxnSpPr/>
              <p:nvPr/>
            </p:nvCxnSpPr>
            <p:spPr>
              <a:xfrm>
                <a:off x="3062514" y="2912745"/>
                <a:ext cx="0" cy="382594"/>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grpSp>
      </p:grpSp>
      <p:sp>
        <p:nvSpPr>
          <p:cNvPr id="46" name="TextBox 45"/>
          <p:cNvSpPr txBox="1"/>
          <p:nvPr/>
        </p:nvSpPr>
        <p:spPr>
          <a:xfrm>
            <a:off x="94273" y="3820462"/>
            <a:ext cx="9007706" cy="1384995"/>
          </a:xfrm>
          <a:prstGeom prst="rect">
            <a:avLst/>
          </a:prstGeom>
          <a:noFill/>
        </p:spPr>
        <p:txBody>
          <a:bodyPr wrap="square" rtlCol="0">
            <a:spAutoFit/>
          </a:bodyPr>
          <a:lstStyle/>
          <a:p>
            <a:r>
              <a:rPr lang="en-US" sz="2800" dirty="0" smtClean="0"/>
              <a:t>Point the slit at a light source. Look through the grating and into the tube. You might need to rotate the foil with the slit so that you see the spectrum spread out on either side.</a:t>
            </a:r>
          </a:p>
        </p:txBody>
      </p:sp>
      <p:pic>
        <p:nvPicPr>
          <p:cNvPr id="6" name="Picture 5" descr="Screen Shot 2013-11-17 at 2.04.25 PM.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417918" y="5453372"/>
            <a:ext cx="4062318" cy="1147427"/>
          </a:xfrm>
          <a:prstGeom prst="rect">
            <a:avLst/>
          </a:prstGeom>
        </p:spPr>
      </p:pic>
      <p:sp>
        <p:nvSpPr>
          <p:cNvPr id="7" name="TextBox 6"/>
          <p:cNvSpPr txBox="1"/>
          <p:nvPr/>
        </p:nvSpPr>
        <p:spPr>
          <a:xfrm>
            <a:off x="6777955" y="5205457"/>
            <a:ext cx="2028169" cy="1477328"/>
          </a:xfrm>
          <a:prstGeom prst="rect">
            <a:avLst/>
          </a:prstGeom>
          <a:noFill/>
        </p:spPr>
        <p:txBody>
          <a:bodyPr wrap="none" rtlCol="0">
            <a:spAutoFit/>
          </a:bodyPr>
          <a:lstStyle/>
          <a:p>
            <a:r>
              <a:rPr lang="en-US" dirty="0"/>
              <a:t>S</a:t>
            </a:r>
            <a:r>
              <a:rPr lang="en-US" dirty="0" smtClean="0"/>
              <a:t>lit, pointed at a </a:t>
            </a:r>
            <a:br>
              <a:rPr lang="en-US" dirty="0" smtClean="0"/>
            </a:br>
            <a:r>
              <a:rPr lang="en-US" dirty="0" smtClean="0"/>
              <a:t>light bulb</a:t>
            </a:r>
          </a:p>
          <a:p>
            <a:r>
              <a:rPr lang="en-US" dirty="0"/>
              <a:t>S</a:t>
            </a:r>
            <a:r>
              <a:rPr lang="en-US" dirty="0" smtClean="0"/>
              <a:t>pectrum (one or</a:t>
            </a:r>
            <a:br>
              <a:rPr lang="en-US" dirty="0" smtClean="0"/>
            </a:br>
            <a:r>
              <a:rPr lang="en-US" dirty="0" smtClean="0"/>
              <a:t>maybe two on each</a:t>
            </a:r>
            <a:br>
              <a:rPr lang="en-US" dirty="0" smtClean="0"/>
            </a:br>
            <a:r>
              <a:rPr lang="en-US" dirty="0" smtClean="0"/>
              <a:t>side of the center)</a:t>
            </a:r>
            <a:endParaRPr lang="en-US" dirty="0"/>
          </a:p>
        </p:txBody>
      </p:sp>
      <p:cxnSp>
        <p:nvCxnSpPr>
          <p:cNvPr id="9" name="Straight Arrow Connector 8"/>
          <p:cNvCxnSpPr/>
          <p:nvPr/>
        </p:nvCxnSpPr>
        <p:spPr>
          <a:xfrm flipH="1">
            <a:off x="4598126" y="5453372"/>
            <a:ext cx="2179829" cy="5104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a:off x="6036205" y="6016262"/>
            <a:ext cx="74175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964307" y="377941"/>
            <a:ext cx="7492731" cy="769441"/>
          </a:xfrm>
          <a:prstGeom prst="rect">
            <a:avLst/>
          </a:prstGeom>
          <a:noFill/>
        </p:spPr>
        <p:txBody>
          <a:bodyPr wrap="none" rtlCol="0">
            <a:spAutoFit/>
          </a:bodyPr>
          <a:lstStyle/>
          <a:p>
            <a:pPr algn="ctr"/>
            <a:r>
              <a:rPr lang="en-US" sz="4400" dirty="0" smtClean="0"/>
              <a:t>Activity 3: Make a Spectroscope</a:t>
            </a:r>
            <a:endParaRPr lang="en-US" sz="4400" dirty="0"/>
          </a:p>
        </p:txBody>
      </p:sp>
    </p:spTree>
    <p:extLst>
      <p:ext uri="{BB962C8B-B14F-4D97-AF65-F5344CB8AC3E}">
        <p14:creationId xmlns:p14="http://schemas.microsoft.com/office/powerpoint/2010/main" val="15013039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689927" y="1681981"/>
            <a:ext cx="8562034" cy="2246769"/>
          </a:xfrm>
          <a:prstGeom prst="rect">
            <a:avLst/>
          </a:prstGeom>
          <a:noFill/>
        </p:spPr>
        <p:txBody>
          <a:bodyPr wrap="none" rtlCol="0">
            <a:spAutoFit/>
          </a:bodyPr>
          <a:lstStyle/>
          <a:p>
            <a:r>
              <a:rPr lang="en-US" sz="2800" dirty="0" smtClean="0"/>
              <a:t>Using the spectroscope as in the previous slide, observe</a:t>
            </a:r>
            <a:br>
              <a:rPr lang="en-US" sz="2800" dirty="0" smtClean="0"/>
            </a:br>
            <a:r>
              <a:rPr lang="en-US" sz="2800" dirty="0" smtClean="0"/>
              <a:t>and record (draw) the spectra of several sources that all </a:t>
            </a:r>
            <a:br>
              <a:rPr lang="en-US" sz="2800" dirty="0" smtClean="0"/>
            </a:br>
            <a:r>
              <a:rPr lang="en-US" sz="2800" dirty="0" smtClean="0"/>
              <a:t>appear red to your eyes.</a:t>
            </a:r>
          </a:p>
          <a:p>
            <a:r>
              <a:rPr lang="en-US" sz="2800" dirty="0" smtClean="0"/>
              <a:t>Are there other colors besides red in the spectrum?</a:t>
            </a:r>
          </a:p>
          <a:p>
            <a:r>
              <a:rPr lang="en-US" sz="2800" dirty="0" smtClean="0"/>
              <a:t>What about the spectrum of red on a computer monitor?</a:t>
            </a:r>
            <a:endParaRPr lang="en-US" sz="2800" dirty="0"/>
          </a:p>
        </p:txBody>
      </p:sp>
      <p:sp>
        <p:nvSpPr>
          <p:cNvPr id="3" name="Rectangle 2"/>
          <p:cNvSpPr/>
          <p:nvPr/>
        </p:nvSpPr>
        <p:spPr>
          <a:xfrm>
            <a:off x="972016" y="4045415"/>
            <a:ext cx="7368504" cy="2307491"/>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417711" y="205461"/>
            <a:ext cx="8589995" cy="1074140"/>
          </a:xfrm>
          <a:prstGeom prst="rect">
            <a:avLst/>
          </a:prstGeom>
          <a:noFill/>
        </p:spPr>
        <p:txBody>
          <a:bodyPr wrap="square" rtlCol="0">
            <a:spAutoFit/>
          </a:bodyPr>
          <a:lstStyle/>
          <a:p>
            <a:pPr algn="ctr">
              <a:lnSpc>
                <a:spcPct val="70000"/>
              </a:lnSpc>
            </a:pPr>
            <a:r>
              <a:rPr lang="en-US" sz="4400" dirty="0" smtClean="0"/>
              <a:t>Activity 4: Use the </a:t>
            </a:r>
            <a:r>
              <a:rPr lang="en-US" sz="4400" dirty="0" smtClean="0"/>
              <a:t>Spectroscope </a:t>
            </a:r>
            <a:r>
              <a:rPr lang="en-US" sz="4400" dirty="0" smtClean="0"/>
              <a:t/>
            </a:r>
            <a:br>
              <a:rPr lang="en-US" sz="4400" dirty="0" smtClean="0"/>
            </a:br>
            <a:r>
              <a:rPr lang="en-US" sz="4400" dirty="0" smtClean="0"/>
              <a:t>to </a:t>
            </a:r>
            <a:r>
              <a:rPr lang="en-US" sz="4400" dirty="0" smtClean="0"/>
              <a:t>Study </a:t>
            </a:r>
            <a:r>
              <a:rPr lang="en-US" sz="4400" dirty="0"/>
              <a:t>L</a:t>
            </a:r>
            <a:r>
              <a:rPr lang="en-US" sz="4400" dirty="0" smtClean="0"/>
              <a:t>ight </a:t>
            </a:r>
            <a:r>
              <a:rPr lang="en-US" sz="4400" dirty="0"/>
              <a:t>S</a:t>
            </a:r>
            <a:r>
              <a:rPr lang="en-US" sz="4400" dirty="0" smtClean="0"/>
              <a:t>pectra</a:t>
            </a:r>
            <a:endParaRPr lang="en-US" sz="4400" dirty="0"/>
          </a:p>
        </p:txBody>
      </p:sp>
    </p:spTree>
    <p:extLst>
      <p:ext uri="{BB962C8B-B14F-4D97-AF65-F5344CB8AC3E}">
        <p14:creationId xmlns:p14="http://schemas.microsoft.com/office/powerpoint/2010/main" val="315769355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1757504"/>
            <a:ext cx="8998982" cy="1468966"/>
          </a:xfrm>
        </p:spPr>
        <p:txBody>
          <a:bodyPr>
            <a:noAutofit/>
          </a:bodyPr>
          <a:lstStyle/>
          <a:p>
            <a:pPr marL="0" indent="0" algn="ctr">
              <a:buNone/>
            </a:pPr>
            <a:r>
              <a:rPr lang="en-US" sz="3600" dirty="0" smtClean="0">
                <a:solidFill>
                  <a:srgbClr val="0000FF"/>
                </a:solidFill>
              </a:rPr>
              <a:t>What kind of light made this spectrum?</a:t>
            </a:r>
            <a:br>
              <a:rPr lang="en-US" sz="3600" dirty="0" smtClean="0">
                <a:solidFill>
                  <a:srgbClr val="0000FF"/>
                </a:solidFill>
              </a:rPr>
            </a:br>
            <a:r>
              <a:rPr lang="en-US" sz="3600" dirty="0" smtClean="0">
                <a:solidFill>
                  <a:srgbClr val="0000FF"/>
                </a:solidFill>
              </a:rPr>
              <a:t>Are any colors brighter or dimmer? Or missing?</a:t>
            </a:r>
            <a:endParaRPr lang="en-US" sz="3600" dirty="0">
              <a:solidFill>
                <a:srgbClr val="0000FF"/>
              </a:solidFill>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684920" y="3060700"/>
            <a:ext cx="3665638" cy="713517"/>
          </a:xfrm>
          <a:prstGeom prst="rect">
            <a:avLst/>
          </a:prstGeom>
        </p:spPr>
      </p:pic>
      <p:sp>
        <p:nvSpPr>
          <p:cNvPr id="9" name="Rectangle 8"/>
          <p:cNvSpPr/>
          <p:nvPr/>
        </p:nvSpPr>
        <p:spPr>
          <a:xfrm>
            <a:off x="3741208" y="3081867"/>
            <a:ext cx="703791" cy="684000"/>
          </a:xfrm>
          <a:prstGeom prst="rect">
            <a:avLst/>
          </a:prstGeom>
          <a:solidFill>
            <a:srgbClr val="08111C"/>
          </a:solidFill>
          <a:ln>
            <a:solidFill>
              <a:srgbClr val="08111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08111C"/>
                </a:solidFill>
              </a:ln>
              <a:solidFill>
                <a:srgbClr val="08111C"/>
              </a:solidFill>
            </a:endParaRPr>
          </a:p>
        </p:txBody>
      </p:sp>
      <p:sp>
        <p:nvSpPr>
          <p:cNvPr id="10" name="Rectangle 9"/>
          <p:cNvSpPr/>
          <p:nvPr/>
        </p:nvSpPr>
        <p:spPr>
          <a:xfrm>
            <a:off x="4549775" y="3081867"/>
            <a:ext cx="1017058" cy="684000"/>
          </a:xfrm>
          <a:prstGeom prst="rect">
            <a:avLst/>
          </a:prstGeom>
          <a:solidFill>
            <a:srgbClr val="08111C"/>
          </a:solidFill>
          <a:ln>
            <a:solidFill>
              <a:srgbClr val="08111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08111C"/>
                </a:solidFill>
              </a:ln>
              <a:solidFill>
                <a:srgbClr val="08111C"/>
              </a:solidFill>
            </a:endParaRPr>
          </a:p>
        </p:txBody>
      </p:sp>
      <p:sp>
        <p:nvSpPr>
          <p:cNvPr id="11" name="TextBox 10"/>
          <p:cNvSpPr txBox="1"/>
          <p:nvPr/>
        </p:nvSpPr>
        <p:spPr>
          <a:xfrm>
            <a:off x="2199234" y="4325628"/>
            <a:ext cx="4934103" cy="1569660"/>
          </a:xfrm>
          <a:prstGeom prst="rect">
            <a:avLst/>
          </a:prstGeom>
          <a:noFill/>
        </p:spPr>
        <p:txBody>
          <a:bodyPr wrap="square" rtlCol="0">
            <a:spAutoFit/>
          </a:bodyPr>
          <a:lstStyle/>
          <a:p>
            <a:pPr marL="285750" indent="-285750">
              <a:buFont typeface="Arial"/>
              <a:buChar char="•"/>
            </a:pPr>
            <a:r>
              <a:rPr lang="en-US" sz="2400" dirty="0" smtClean="0"/>
              <a:t>Incandescent (what color bulb) ?</a:t>
            </a:r>
          </a:p>
          <a:p>
            <a:pPr marL="285750" indent="-285750">
              <a:buFont typeface="Arial"/>
              <a:buChar char="•"/>
            </a:pPr>
            <a:r>
              <a:rPr lang="en-US" sz="2400" dirty="0" smtClean="0"/>
              <a:t>Fluorescent?</a:t>
            </a:r>
          </a:p>
          <a:p>
            <a:pPr marL="285750" indent="-285750">
              <a:buFont typeface="Arial"/>
              <a:buChar char="•"/>
            </a:pPr>
            <a:r>
              <a:rPr lang="en-US" sz="2400" dirty="0" smtClean="0"/>
              <a:t>LED?</a:t>
            </a:r>
          </a:p>
          <a:p>
            <a:pPr marL="285750" indent="-285750">
              <a:buFont typeface="Arial"/>
              <a:buChar char="•"/>
            </a:pPr>
            <a:r>
              <a:rPr lang="en-US" sz="2400" dirty="0" smtClean="0"/>
              <a:t>Gas tube (for example, neon light)?</a:t>
            </a:r>
            <a:endParaRPr lang="en-US" sz="2400" dirty="0"/>
          </a:p>
        </p:txBody>
      </p:sp>
      <p:sp>
        <p:nvSpPr>
          <p:cNvPr id="12" name="Title 1"/>
          <p:cNvSpPr>
            <a:spLocks noGrp="1"/>
          </p:cNvSpPr>
          <p:nvPr>
            <p:ph type="title"/>
          </p:nvPr>
        </p:nvSpPr>
        <p:spPr>
          <a:xfrm>
            <a:off x="457200" y="219998"/>
            <a:ext cx="8229600" cy="1143000"/>
          </a:xfrm>
        </p:spPr>
        <p:txBody>
          <a:bodyPr>
            <a:normAutofit/>
          </a:bodyPr>
          <a:lstStyle/>
          <a:p>
            <a:r>
              <a:rPr lang="en-US" sz="4000" dirty="0" smtClean="0"/>
              <a:t>Activity 5: Mystery </a:t>
            </a:r>
            <a:r>
              <a:rPr lang="en-US" sz="4000" dirty="0" smtClean="0"/>
              <a:t>Spectrum</a:t>
            </a:r>
            <a:endParaRPr lang="en-US" sz="4000" dirty="0"/>
          </a:p>
        </p:txBody>
      </p:sp>
    </p:spTree>
    <p:extLst>
      <p:ext uri="{BB962C8B-B14F-4D97-AF65-F5344CB8AC3E}">
        <p14:creationId xmlns:p14="http://schemas.microsoft.com/office/powerpoint/2010/main" val="242632020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Optional: Measuring Spectra</a:t>
            </a:r>
            <a:endParaRPr lang="en-US" dirty="0"/>
          </a:p>
        </p:txBody>
      </p:sp>
      <p:sp>
        <p:nvSpPr>
          <p:cNvPr id="3" name="Content Placeholder 2"/>
          <p:cNvSpPr>
            <a:spLocks noGrp="1"/>
          </p:cNvSpPr>
          <p:nvPr>
            <p:ph idx="1"/>
          </p:nvPr>
        </p:nvSpPr>
        <p:spPr/>
        <p:txBody>
          <a:bodyPr>
            <a:normAutofit lnSpcReduction="10000"/>
          </a:bodyPr>
          <a:lstStyle/>
          <a:p>
            <a:r>
              <a:rPr lang="en-US" dirty="0" smtClean="0"/>
              <a:t>Photograph and print a complete spectrum (for example, an incandescent bulb or sunlight reflected from a piece of white paper)</a:t>
            </a:r>
          </a:p>
          <a:p>
            <a:r>
              <a:rPr lang="en-US" dirty="0" smtClean="0"/>
              <a:t>On the spectrum, label the wavelengths of the violet and red ends (400 nm and 700 nm). Use a ruler to mark some points in between the two ends.</a:t>
            </a:r>
          </a:p>
          <a:p>
            <a:r>
              <a:rPr lang="en-US" dirty="0" smtClean="0"/>
              <a:t>Use this “calibration” to measure the wavelengths from other light sources. </a:t>
            </a:r>
            <a:endParaRPr lang="en-US" dirty="0"/>
          </a:p>
        </p:txBody>
      </p:sp>
    </p:spTree>
    <p:extLst>
      <p:ext uri="{BB962C8B-B14F-4D97-AF65-F5344CB8AC3E}">
        <p14:creationId xmlns:p14="http://schemas.microsoft.com/office/powerpoint/2010/main" val="2071846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 </a:t>
            </a:r>
            <a:endParaRPr lang="en-US" dirty="0"/>
          </a:p>
        </p:txBody>
      </p:sp>
      <p:sp>
        <p:nvSpPr>
          <p:cNvPr id="6" name="Content Placeholder 5"/>
          <p:cNvSpPr txBox="1">
            <a:spLocks noGrp="1"/>
          </p:cNvSpPr>
          <p:nvPr>
            <p:ph idx="1"/>
          </p:nvPr>
        </p:nvSpPr>
        <p:spPr>
          <a:xfrm>
            <a:off x="1328573" y="2382977"/>
            <a:ext cx="7074658" cy="3970318"/>
          </a:xfrm>
          <a:prstGeom prst="rect">
            <a:avLst/>
          </a:prstGeom>
          <a:noFill/>
        </p:spPr>
        <p:txBody>
          <a:bodyPr wrap="square" numCol="2" rtlCol="0">
            <a:spAutoFit/>
          </a:bodyPr>
          <a:lstStyle/>
          <a:p>
            <a:pPr marL="342900" indent="-342900">
              <a:buFont typeface="Arial"/>
              <a:buChar char="•"/>
            </a:pPr>
            <a:r>
              <a:rPr lang="en-US" sz="3600" dirty="0" smtClean="0"/>
              <a:t>Wavelength             </a:t>
            </a:r>
          </a:p>
          <a:p>
            <a:pPr marL="342900" indent="-342900">
              <a:buFont typeface="Arial"/>
              <a:buChar char="•"/>
            </a:pPr>
            <a:r>
              <a:rPr lang="en-US" sz="3600" dirty="0" smtClean="0"/>
              <a:t>Spectroscope</a:t>
            </a:r>
          </a:p>
          <a:p>
            <a:r>
              <a:rPr lang="en-US" sz="3600" dirty="0" smtClean="0"/>
              <a:t>Spectroscopy</a:t>
            </a:r>
          </a:p>
          <a:p>
            <a:pPr marL="342900" indent="-342900">
              <a:buFont typeface="Arial"/>
              <a:buChar char="•"/>
            </a:pPr>
            <a:r>
              <a:rPr lang="en-US" sz="3600" dirty="0" smtClean="0"/>
              <a:t>“ROYGBIV”</a:t>
            </a:r>
          </a:p>
          <a:p>
            <a:pPr marL="342900" indent="-342900">
              <a:buFont typeface="Arial"/>
              <a:buChar char="•"/>
            </a:pPr>
            <a:r>
              <a:rPr lang="en-US" sz="3600" dirty="0" smtClean="0"/>
              <a:t>Plasma</a:t>
            </a:r>
          </a:p>
          <a:p>
            <a:pPr marL="342900" indent="-342900">
              <a:buFont typeface="Arial"/>
              <a:buChar char="•"/>
            </a:pPr>
            <a:endParaRPr lang="en-US" sz="3600" dirty="0" smtClean="0"/>
          </a:p>
          <a:p>
            <a:pPr marL="342900" indent="-342900">
              <a:buFont typeface="Arial"/>
              <a:buChar char="•"/>
            </a:pPr>
            <a:r>
              <a:rPr lang="en-US" sz="3600" dirty="0" smtClean="0"/>
              <a:t>Emit</a:t>
            </a:r>
          </a:p>
          <a:p>
            <a:pPr marL="342900" indent="-342900">
              <a:buFont typeface="Arial"/>
              <a:buChar char="•"/>
            </a:pPr>
            <a:r>
              <a:rPr lang="en-US" sz="3600" dirty="0" smtClean="0"/>
              <a:t>Absorb</a:t>
            </a:r>
          </a:p>
          <a:p>
            <a:pPr marL="342900" indent="-342900">
              <a:buFont typeface="Arial"/>
              <a:buChar char="•"/>
            </a:pPr>
            <a:r>
              <a:rPr lang="en-US" sz="3600" dirty="0" smtClean="0"/>
              <a:t>Scatter</a:t>
            </a:r>
          </a:p>
          <a:p>
            <a:pPr marL="342900" indent="-342900">
              <a:buFont typeface="Arial"/>
              <a:buChar char="•"/>
            </a:pPr>
            <a:r>
              <a:rPr lang="en-US" sz="3600" dirty="0" smtClean="0"/>
              <a:t>Spectrum </a:t>
            </a:r>
            <a:br>
              <a:rPr lang="en-US" sz="3600" dirty="0" smtClean="0"/>
            </a:br>
            <a:r>
              <a:rPr lang="en-US" sz="3600" dirty="0" smtClean="0"/>
              <a:t>(plural Spectra)</a:t>
            </a:r>
          </a:p>
        </p:txBody>
      </p:sp>
    </p:spTree>
    <p:extLst>
      <p:ext uri="{BB962C8B-B14F-4D97-AF65-F5344CB8AC3E}">
        <p14:creationId xmlns:p14="http://schemas.microsoft.com/office/powerpoint/2010/main" val="2244942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709927" y="443880"/>
            <a:ext cx="5376216" cy="769441"/>
          </a:xfrm>
          <a:prstGeom prst="rect">
            <a:avLst/>
          </a:prstGeom>
          <a:noFill/>
        </p:spPr>
        <p:txBody>
          <a:bodyPr wrap="none" rtlCol="0">
            <a:spAutoFit/>
          </a:bodyPr>
          <a:lstStyle/>
          <a:p>
            <a:r>
              <a:rPr lang="en-US" sz="4400" dirty="0"/>
              <a:t>What is </a:t>
            </a:r>
            <a:r>
              <a:rPr lang="en-US" sz="4400" dirty="0" smtClean="0"/>
              <a:t>Spectroscopy</a:t>
            </a:r>
            <a:r>
              <a:rPr lang="en-US" sz="4400" dirty="0"/>
              <a:t>? </a:t>
            </a:r>
          </a:p>
        </p:txBody>
      </p:sp>
      <p:sp>
        <p:nvSpPr>
          <p:cNvPr id="2" name="TextBox 1"/>
          <p:cNvSpPr txBox="1"/>
          <p:nvPr/>
        </p:nvSpPr>
        <p:spPr>
          <a:xfrm>
            <a:off x="362838" y="1597655"/>
            <a:ext cx="8395082" cy="2062103"/>
          </a:xfrm>
          <a:prstGeom prst="rect">
            <a:avLst/>
          </a:prstGeom>
          <a:noFill/>
        </p:spPr>
        <p:txBody>
          <a:bodyPr wrap="square" rtlCol="0">
            <a:spAutoFit/>
          </a:bodyPr>
          <a:lstStyle/>
          <a:p>
            <a:r>
              <a:rPr lang="en-US" sz="3200" dirty="0" smtClean="0"/>
              <a:t>Spectroscopy is a type of measurement that is used to identify light </a:t>
            </a:r>
            <a:r>
              <a:rPr lang="en-US" sz="3200" dirty="0"/>
              <a:t>that is emitted, absorbed, or scattered by </a:t>
            </a:r>
            <a:r>
              <a:rPr lang="en-US" sz="3200" dirty="0" smtClean="0"/>
              <a:t>materials.  Spectroscopy is like a “fingerprint” for materials.</a:t>
            </a:r>
            <a:endParaRPr lang="en-US" sz="3200" dirty="0"/>
          </a:p>
        </p:txBody>
      </p:sp>
      <p:pic>
        <p:nvPicPr>
          <p:cNvPr id="4" name="Picture 3" descr="Screen Shot 2015-01-16 at 9.56.15 PM.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04270" y="4794445"/>
            <a:ext cx="6789836" cy="920400"/>
          </a:xfrm>
          <a:prstGeom prst="rect">
            <a:avLst/>
          </a:prstGeom>
        </p:spPr>
      </p:pic>
      <p:pic>
        <p:nvPicPr>
          <p:cNvPr id="5" name="Picture 4" descr="Screen Shot 2015-01-16 at 9.56.01 PM.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89185" y="3652699"/>
            <a:ext cx="6804921" cy="905311"/>
          </a:xfrm>
          <a:prstGeom prst="rect">
            <a:avLst/>
          </a:prstGeom>
        </p:spPr>
      </p:pic>
      <p:pic>
        <p:nvPicPr>
          <p:cNvPr id="6" name="Picture 5" descr="Screen Shot 2015-01-16 at 10.55.01 PM.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074100" y="5813515"/>
            <a:ext cx="6820006" cy="860045"/>
          </a:xfrm>
          <a:prstGeom prst="rect">
            <a:avLst/>
          </a:prstGeom>
        </p:spPr>
      </p:pic>
    </p:spTree>
    <p:extLst>
      <p:ext uri="{BB962C8B-B14F-4D97-AF65-F5344CB8AC3E}">
        <p14:creationId xmlns:p14="http://schemas.microsoft.com/office/powerpoint/2010/main" val="293224366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0172" y="1785606"/>
            <a:ext cx="7779293" cy="584776"/>
          </a:xfrm>
          <a:prstGeom prst="rect">
            <a:avLst/>
          </a:prstGeom>
          <a:noFill/>
        </p:spPr>
        <p:txBody>
          <a:bodyPr wrap="none" rtlCol="0">
            <a:spAutoFit/>
          </a:bodyPr>
          <a:lstStyle/>
          <a:p>
            <a:r>
              <a:rPr lang="en-US" sz="3200" b="1" dirty="0" smtClean="0"/>
              <a:t>EXAMPLE: What are rocks made of on Mars?</a:t>
            </a:r>
            <a:endParaRPr lang="en-US" sz="3200" b="1" dirty="0"/>
          </a:p>
        </p:txBody>
      </p:sp>
      <p:pic>
        <p:nvPicPr>
          <p:cNvPr id="4" name="Picture 3" descr="Screen Shot 2015-01-16 at 10.00.54 PM.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0214" y="2665056"/>
            <a:ext cx="3762184" cy="2180206"/>
          </a:xfrm>
          <a:prstGeom prst="rect">
            <a:avLst/>
          </a:prstGeom>
        </p:spPr>
      </p:pic>
      <p:sp>
        <p:nvSpPr>
          <p:cNvPr id="5" name="TextBox 4"/>
          <p:cNvSpPr txBox="1"/>
          <p:nvPr/>
        </p:nvSpPr>
        <p:spPr>
          <a:xfrm>
            <a:off x="300214" y="4719086"/>
            <a:ext cx="1768821" cy="369332"/>
          </a:xfrm>
          <a:prstGeom prst="rect">
            <a:avLst/>
          </a:prstGeom>
          <a:noFill/>
        </p:spPr>
        <p:txBody>
          <a:bodyPr wrap="none" rtlCol="0">
            <a:spAutoFit/>
          </a:bodyPr>
          <a:lstStyle/>
          <a:p>
            <a:r>
              <a:rPr lang="en-US" dirty="0" smtClean="0"/>
              <a:t>(courtesy: NASA)</a:t>
            </a:r>
            <a:endParaRPr lang="en-US" dirty="0"/>
          </a:p>
        </p:txBody>
      </p:sp>
      <p:sp>
        <p:nvSpPr>
          <p:cNvPr id="6" name="TextBox 5"/>
          <p:cNvSpPr txBox="1"/>
          <p:nvPr/>
        </p:nvSpPr>
        <p:spPr>
          <a:xfrm>
            <a:off x="4062398" y="2567949"/>
            <a:ext cx="4921449" cy="2062103"/>
          </a:xfrm>
          <a:prstGeom prst="rect">
            <a:avLst/>
          </a:prstGeom>
          <a:noFill/>
        </p:spPr>
        <p:txBody>
          <a:bodyPr wrap="square" rtlCol="0">
            <a:spAutoFit/>
          </a:bodyPr>
          <a:lstStyle/>
          <a:p>
            <a:r>
              <a:rPr lang="en-US" sz="3200" dirty="0"/>
              <a:t>A</a:t>
            </a:r>
            <a:r>
              <a:rPr lang="en-US" sz="3200" dirty="0" smtClean="0"/>
              <a:t> laser vaporizes a small amount of rock creating a hot glowing gas called a plasma. </a:t>
            </a:r>
            <a:endParaRPr lang="en-US" sz="3200" dirty="0"/>
          </a:p>
        </p:txBody>
      </p:sp>
      <p:sp>
        <p:nvSpPr>
          <p:cNvPr id="7" name="TextBox 6"/>
          <p:cNvSpPr txBox="1"/>
          <p:nvPr/>
        </p:nvSpPr>
        <p:spPr>
          <a:xfrm>
            <a:off x="1709927" y="428200"/>
            <a:ext cx="5376216" cy="769441"/>
          </a:xfrm>
          <a:prstGeom prst="rect">
            <a:avLst/>
          </a:prstGeom>
          <a:noFill/>
        </p:spPr>
        <p:txBody>
          <a:bodyPr wrap="none" rtlCol="0">
            <a:spAutoFit/>
          </a:bodyPr>
          <a:lstStyle/>
          <a:p>
            <a:r>
              <a:rPr lang="en-US" sz="4400" dirty="0"/>
              <a:t>What is </a:t>
            </a:r>
            <a:r>
              <a:rPr lang="en-US" sz="4400" dirty="0" smtClean="0"/>
              <a:t>Spectroscopy</a:t>
            </a:r>
            <a:r>
              <a:rPr lang="en-US" sz="4400" dirty="0"/>
              <a:t>? </a:t>
            </a:r>
          </a:p>
        </p:txBody>
      </p:sp>
      <p:sp>
        <p:nvSpPr>
          <p:cNvPr id="2" name="TextBox 1"/>
          <p:cNvSpPr txBox="1"/>
          <p:nvPr/>
        </p:nvSpPr>
        <p:spPr>
          <a:xfrm>
            <a:off x="250172" y="5041378"/>
            <a:ext cx="8592033" cy="1077218"/>
          </a:xfrm>
          <a:prstGeom prst="rect">
            <a:avLst/>
          </a:prstGeom>
          <a:noFill/>
        </p:spPr>
        <p:txBody>
          <a:bodyPr wrap="square" rtlCol="0">
            <a:spAutoFit/>
          </a:bodyPr>
          <a:lstStyle/>
          <a:p>
            <a:r>
              <a:rPr lang="en-US" sz="3200" dirty="0" smtClean="0"/>
              <a:t>Analyzing the glowing plasma spectrum allows scientists to determine what the rock is made of.</a:t>
            </a:r>
            <a:endParaRPr lang="en-US" sz="3200" dirty="0"/>
          </a:p>
        </p:txBody>
      </p:sp>
    </p:spTree>
    <p:extLst>
      <p:ext uri="{BB962C8B-B14F-4D97-AF65-F5344CB8AC3E}">
        <p14:creationId xmlns:p14="http://schemas.microsoft.com/office/powerpoint/2010/main" val="346427709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374589" y="428200"/>
            <a:ext cx="6225908" cy="769441"/>
          </a:xfrm>
          <a:prstGeom prst="rect">
            <a:avLst/>
          </a:prstGeom>
          <a:noFill/>
        </p:spPr>
        <p:txBody>
          <a:bodyPr wrap="none" rtlCol="0">
            <a:spAutoFit/>
          </a:bodyPr>
          <a:lstStyle/>
          <a:p>
            <a:r>
              <a:rPr lang="en-US" sz="4400" dirty="0" smtClean="0"/>
              <a:t>The Colors of the Rainbow</a:t>
            </a:r>
            <a:endParaRPr lang="en-US" sz="4400" dirty="0"/>
          </a:p>
        </p:txBody>
      </p:sp>
      <p:pic>
        <p:nvPicPr>
          <p:cNvPr id="3" name="Picture 2" descr="Rainbow-diagram-ROYGBIV.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300" y="1834967"/>
            <a:ext cx="8361250" cy="4137978"/>
          </a:xfrm>
          <a:prstGeom prst="rect">
            <a:avLst/>
          </a:prstGeom>
        </p:spPr>
      </p:pic>
      <p:sp>
        <p:nvSpPr>
          <p:cNvPr id="2" name="TextBox 1"/>
          <p:cNvSpPr txBox="1"/>
          <p:nvPr/>
        </p:nvSpPr>
        <p:spPr>
          <a:xfrm>
            <a:off x="4341783" y="1819706"/>
            <a:ext cx="920335" cy="369332"/>
          </a:xfrm>
          <a:prstGeom prst="rect">
            <a:avLst/>
          </a:prstGeom>
          <a:noFill/>
        </p:spPr>
        <p:txBody>
          <a:bodyPr wrap="square" rtlCol="0">
            <a:spAutoFit/>
          </a:bodyPr>
          <a:lstStyle/>
          <a:p>
            <a:r>
              <a:rPr lang="en-US" b="1" dirty="0" smtClean="0"/>
              <a:t>R</a:t>
            </a:r>
            <a:r>
              <a:rPr lang="en-US" dirty="0" smtClean="0"/>
              <a:t>ED</a:t>
            </a:r>
            <a:endParaRPr lang="en-US" dirty="0"/>
          </a:p>
        </p:txBody>
      </p:sp>
      <p:sp>
        <p:nvSpPr>
          <p:cNvPr id="28" name="TextBox 27"/>
          <p:cNvSpPr txBox="1"/>
          <p:nvPr/>
        </p:nvSpPr>
        <p:spPr>
          <a:xfrm>
            <a:off x="4336729" y="2020052"/>
            <a:ext cx="1051329" cy="369332"/>
          </a:xfrm>
          <a:prstGeom prst="rect">
            <a:avLst/>
          </a:prstGeom>
          <a:noFill/>
        </p:spPr>
        <p:txBody>
          <a:bodyPr wrap="square" rtlCol="0">
            <a:spAutoFit/>
          </a:bodyPr>
          <a:lstStyle/>
          <a:p>
            <a:r>
              <a:rPr lang="en-US" b="1" dirty="0" smtClean="0">
                <a:solidFill>
                  <a:srgbClr val="000000"/>
                </a:solidFill>
              </a:rPr>
              <a:t>O</a:t>
            </a:r>
            <a:r>
              <a:rPr lang="en-US" dirty="0" smtClean="0">
                <a:solidFill>
                  <a:srgbClr val="000000"/>
                </a:solidFill>
              </a:rPr>
              <a:t>RANGE</a:t>
            </a:r>
            <a:endParaRPr lang="en-US" dirty="0">
              <a:solidFill>
                <a:srgbClr val="000000"/>
              </a:solidFill>
            </a:endParaRPr>
          </a:p>
        </p:txBody>
      </p:sp>
      <p:sp>
        <p:nvSpPr>
          <p:cNvPr id="34" name="TextBox 33"/>
          <p:cNvSpPr txBox="1"/>
          <p:nvPr/>
        </p:nvSpPr>
        <p:spPr>
          <a:xfrm>
            <a:off x="4341783" y="2279624"/>
            <a:ext cx="1051329" cy="369332"/>
          </a:xfrm>
          <a:prstGeom prst="rect">
            <a:avLst/>
          </a:prstGeom>
          <a:noFill/>
        </p:spPr>
        <p:txBody>
          <a:bodyPr wrap="square" rtlCol="0">
            <a:spAutoFit/>
          </a:bodyPr>
          <a:lstStyle/>
          <a:p>
            <a:r>
              <a:rPr lang="en-US" b="1" dirty="0" smtClean="0">
                <a:solidFill>
                  <a:srgbClr val="000000"/>
                </a:solidFill>
              </a:rPr>
              <a:t>Y</a:t>
            </a:r>
            <a:r>
              <a:rPr lang="en-US" dirty="0" smtClean="0">
                <a:solidFill>
                  <a:srgbClr val="000000"/>
                </a:solidFill>
              </a:rPr>
              <a:t>ELLOW</a:t>
            </a:r>
            <a:endParaRPr lang="en-US" dirty="0">
              <a:solidFill>
                <a:srgbClr val="000000"/>
              </a:solidFill>
            </a:endParaRPr>
          </a:p>
        </p:txBody>
      </p:sp>
      <p:sp>
        <p:nvSpPr>
          <p:cNvPr id="35" name="TextBox 34"/>
          <p:cNvSpPr txBox="1"/>
          <p:nvPr/>
        </p:nvSpPr>
        <p:spPr>
          <a:xfrm>
            <a:off x="4336729" y="2495650"/>
            <a:ext cx="1051329" cy="369332"/>
          </a:xfrm>
          <a:prstGeom prst="rect">
            <a:avLst/>
          </a:prstGeom>
          <a:noFill/>
        </p:spPr>
        <p:txBody>
          <a:bodyPr wrap="square" rtlCol="0">
            <a:spAutoFit/>
          </a:bodyPr>
          <a:lstStyle/>
          <a:p>
            <a:r>
              <a:rPr lang="en-US" b="1" dirty="0" smtClean="0">
                <a:solidFill>
                  <a:srgbClr val="000000"/>
                </a:solidFill>
              </a:rPr>
              <a:t>G</a:t>
            </a:r>
            <a:r>
              <a:rPr lang="en-US" dirty="0" smtClean="0">
                <a:solidFill>
                  <a:srgbClr val="000000"/>
                </a:solidFill>
              </a:rPr>
              <a:t>REEN</a:t>
            </a:r>
            <a:endParaRPr lang="en-US" dirty="0">
              <a:solidFill>
                <a:srgbClr val="000000"/>
              </a:solidFill>
            </a:endParaRPr>
          </a:p>
        </p:txBody>
      </p:sp>
      <p:sp>
        <p:nvSpPr>
          <p:cNvPr id="36" name="TextBox 35"/>
          <p:cNvSpPr txBox="1"/>
          <p:nvPr/>
        </p:nvSpPr>
        <p:spPr>
          <a:xfrm>
            <a:off x="4357461" y="2724370"/>
            <a:ext cx="1051329" cy="369332"/>
          </a:xfrm>
          <a:prstGeom prst="rect">
            <a:avLst/>
          </a:prstGeom>
          <a:noFill/>
        </p:spPr>
        <p:txBody>
          <a:bodyPr wrap="square" rtlCol="0">
            <a:spAutoFit/>
          </a:bodyPr>
          <a:lstStyle/>
          <a:p>
            <a:r>
              <a:rPr lang="en-US" b="1" dirty="0" smtClean="0">
                <a:solidFill>
                  <a:srgbClr val="000000"/>
                </a:solidFill>
              </a:rPr>
              <a:t>B</a:t>
            </a:r>
            <a:r>
              <a:rPr lang="en-US" dirty="0" smtClean="0">
                <a:solidFill>
                  <a:srgbClr val="000000"/>
                </a:solidFill>
              </a:rPr>
              <a:t>LUE</a:t>
            </a:r>
            <a:endParaRPr lang="en-US" dirty="0">
              <a:solidFill>
                <a:srgbClr val="000000"/>
              </a:solidFill>
            </a:endParaRPr>
          </a:p>
        </p:txBody>
      </p:sp>
      <p:sp>
        <p:nvSpPr>
          <p:cNvPr id="37" name="TextBox 36"/>
          <p:cNvSpPr txBox="1"/>
          <p:nvPr/>
        </p:nvSpPr>
        <p:spPr>
          <a:xfrm>
            <a:off x="4368085" y="2959525"/>
            <a:ext cx="1051329" cy="369332"/>
          </a:xfrm>
          <a:prstGeom prst="rect">
            <a:avLst/>
          </a:prstGeom>
          <a:noFill/>
        </p:spPr>
        <p:txBody>
          <a:bodyPr wrap="square" rtlCol="0">
            <a:spAutoFit/>
          </a:bodyPr>
          <a:lstStyle/>
          <a:p>
            <a:r>
              <a:rPr lang="en-US" b="1" dirty="0" smtClean="0">
                <a:solidFill>
                  <a:schemeClr val="bg1"/>
                </a:solidFill>
              </a:rPr>
              <a:t>I</a:t>
            </a:r>
            <a:r>
              <a:rPr lang="en-US" dirty="0" smtClean="0">
                <a:solidFill>
                  <a:schemeClr val="bg1"/>
                </a:solidFill>
              </a:rPr>
              <a:t>NDIGO</a:t>
            </a:r>
            <a:endParaRPr lang="en-US" dirty="0">
              <a:solidFill>
                <a:schemeClr val="bg1"/>
              </a:solidFill>
            </a:endParaRPr>
          </a:p>
        </p:txBody>
      </p:sp>
      <p:sp>
        <p:nvSpPr>
          <p:cNvPr id="38" name="TextBox 37"/>
          <p:cNvSpPr txBox="1"/>
          <p:nvPr/>
        </p:nvSpPr>
        <p:spPr>
          <a:xfrm>
            <a:off x="4368085" y="3203417"/>
            <a:ext cx="1051329" cy="369332"/>
          </a:xfrm>
          <a:prstGeom prst="rect">
            <a:avLst/>
          </a:prstGeom>
          <a:noFill/>
        </p:spPr>
        <p:txBody>
          <a:bodyPr wrap="square" rtlCol="0">
            <a:spAutoFit/>
          </a:bodyPr>
          <a:lstStyle/>
          <a:p>
            <a:r>
              <a:rPr lang="en-US" b="1" dirty="0" smtClean="0">
                <a:solidFill>
                  <a:srgbClr val="FFFFFF"/>
                </a:solidFill>
              </a:rPr>
              <a:t>V</a:t>
            </a:r>
            <a:r>
              <a:rPr lang="en-US" dirty="0" smtClean="0">
                <a:solidFill>
                  <a:srgbClr val="FFFFFF"/>
                </a:solidFill>
              </a:rPr>
              <a:t>IOLET</a:t>
            </a:r>
            <a:endParaRPr lang="en-US" dirty="0">
              <a:solidFill>
                <a:srgbClr val="FFFFFF"/>
              </a:solidFill>
            </a:endParaRPr>
          </a:p>
        </p:txBody>
      </p:sp>
      <p:sp>
        <p:nvSpPr>
          <p:cNvPr id="4" name="TextBox 3"/>
          <p:cNvSpPr txBox="1"/>
          <p:nvPr/>
        </p:nvSpPr>
        <p:spPr>
          <a:xfrm>
            <a:off x="3402053" y="5080289"/>
            <a:ext cx="2662382" cy="769441"/>
          </a:xfrm>
          <a:prstGeom prst="rect">
            <a:avLst/>
          </a:prstGeom>
          <a:noFill/>
        </p:spPr>
        <p:txBody>
          <a:bodyPr wrap="none" rtlCol="0">
            <a:spAutoFit/>
          </a:bodyPr>
          <a:lstStyle/>
          <a:p>
            <a:r>
              <a:rPr lang="en-US" sz="4400" dirty="0" smtClean="0"/>
              <a:t>ROY G. BIV</a:t>
            </a:r>
            <a:endParaRPr lang="en-US" sz="4400" dirty="0"/>
          </a:p>
        </p:txBody>
      </p:sp>
    </p:spTree>
    <p:extLst>
      <p:ext uri="{BB962C8B-B14F-4D97-AF65-F5344CB8AC3E}">
        <p14:creationId xmlns:p14="http://schemas.microsoft.com/office/powerpoint/2010/main" val="423637282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202131" y="443879"/>
            <a:ext cx="6400310" cy="769441"/>
          </a:xfrm>
          <a:prstGeom prst="rect">
            <a:avLst/>
          </a:prstGeom>
          <a:noFill/>
        </p:spPr>
        <p:txBody>
          <a:bodyPr wrap="none" rtlCol="0">
            <a:spAutoFit/>
          </a:bodyPr>
          <a:lstStyle/>
          <a:p>
            <a:r>
              <a:rPr lang="en-US" sz="4400" dirty="0" smtClean="0"/>
              <a:t>Activity 1: Make a Rainbow</a:t>
            </a:r>
            <a:endParaRPr lang="en-US" sz="4400" dirty="0"/>
          </a:p>
        </p:txBody>
      </p:sp>
      <p:sp>
        <p:nvSpPr>
          <p:cNvPr id="5" name="TextBox 4"/>
          <p:cNvSpPr txBox="1"/>
          <p:nvPr/>
        </p:nvSpPr>
        <p:spPr>
          <a:xfrm>
            <a:off x="783884" y="1771830"/>
            <a:ext cx="7870190" cy="3108544"/>
          </a:xfrm>
          <a:prstGeom prst="rect">
            <a:avLst/>
          </a:prstGeom>
          <a:noFill/>
        </p:spPr>
        <p:txBody>
          <a:bodyPr wrap="square" rtlCol="0">
            <a:spAutoFit/>
          </a:bodyPr>
          <a:lstStyle/>
          <a:p>
            <a:pPr marL="342900" indent="-342900">
              <a:buFont typeface="+mj-lt"/>
              <a:buAutoNum type="arabicPeriod"/>
            </a:pPr>
            <a:r>
              <a:rPr lang="en-US" sz="2800" dirty="0" smtClean="0"/>
              <a:t>Carefully cut a used CD into four pieces. </a:t>
            </a:r>
            <a:endParaRPr lang="en-US" sz="2800" dirty="0"/>
          </a:p>
          <a:p>
            <a:pPr marL="342900" indent="-342900">
              <a:buFont typeface="+mj-lt"/>
              <a:buAutoNum type="arabicPeriod"/>
            </a:pPr>
            <a:r>
              <a:rPr lang="en-US" sz="2800" dirty="0" smtClean="0"/>
              <a:t>Take one piece and round the sharp edges a bit</a:t>
            </a:r>
          </a:p>
          <a:p>
            <a:pPr marL="342900" indent="-342900">
              <a:buFont typeface="+mj-lt"/>
              <a:buAutoNum type="arabicPeriod"/>
            </a:pPr>
            <a:r>
              <a:rPr lang="en-US" sz="2800" dirty="0" smtClean="0"/>
              <a:t>Put tape on the metal side and pull it off to remove the coating. Discard tape and coating.</a:t>
            </a:r>
          </a:p>
          <a:p>
            <a:pPr marL="342900" indent="-342900">
              <a:buFont typeface="+mj-lt"/>
              <a:buAutoNum type="arabicPeriod"/>
            </a:pPr>
            <a:r>
              <a:rPr lang="en-US" sz="2800" dirty="0" smtClean="0"/>
              <a:t>Shine a flashlight through the uncoated piece of CD toward a white wall or piece of paper. What colors do you see? Can you identify ROY G BIV?</a:t>
            </a:r>
            <a:endParaRPr lang="en-US" sz="2800" dirty="0"/>
          </a:p>
        </p:txBody>
      </p:sp>
      <p:sp>
        <p:nvSpPr>
          <p:cNvPr id="3" name="Trapezoid 2"/>
          <p:cNvSpPr/>
          <p:nvPr/>
        </p:nvSpPr>
        <p:spPr>
          <a:xfrm rot="16200000">
            <a:off x="3574503" y="5268448"/>
            <a:ext cx="533041" cy="674236"/>
          </a:xfrm>
          <a:prstGeom prst="trapezoi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p:cNvSpPr/>
          <p:nvPr/>
        </p:nvSpPr>
        <p:spPr>
          <a:xfrm>
            <a:off x="2273262" y="5472287"/>
            <a:ext cx="1301246" cy="26655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flipV="1">
            <a:off x="3198244" y="5378211"/>
            <a:ext cx="156777" cy="91440"/>
          </a:xfrm>
          <a:prstGeom prst="rect">
            <a:avLst/>
          </a:prstGeom>
          <a:solidFill>
            <a:srgbClr val="C0504D"/>
          </a:solidFill>
          <a:ln>
            <a:solidFill>
              <a:srgbClr val="C0504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Chord 5"/>
          <p:cNvSpPr/>
          <p:nvPr/>
        </p:nvSpPr>
        <p:spPr>
          <a:xfrm>
            <a:off x="4813044" y="5229214"/>
            <a:ext cx="219488" cy="642873"/>
          </a:xfrm>
          <a:prstGeom prst="chord">
            <a:avLst/>
          </a:prstGeom>
          <a:solidFill>
            <a:schemeClr val="bg1">
              <a:lumMod val="6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Cube 6"/>
          <p:cNvSpPr/>
          <p:nvPr/>
        </p:nvSpPr>
        <p:spPr>
          <a:xfrm>
            <a:off x="6725720" y="4923489"/>
            <a:ext cx="45719" cy="1254393"/>
          </a:xfrm>
          <a:prstGeom prst="cube">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2273262" y="6177882"/>
            <a:ext cx="5565572" cy="369332"/>
          </a:xfrm>
          <a:prstGeom prst="rect">
            <a:avLst/>
          </a:prstGeom>
          <a:noFill/>
        </p:spPr>
        <p:txBody>
          <a:bodyPr wrap="square" rtlCol="0">
            <a:spAutoFit/>
          </a:bodyPr>
          <a:lstStyle/>
          <a:p>
            <a:r>
              <a:rPr lang="en-US" dirty="0" smtClean="0"/>
              <a:t>Flashlight				CD piece		wall or screen</a:t>
            </a:r>
            <a:endParaRPr lang="en-US" dirty="0"/>
          </a:p>
        </p:txBody>
      </p:sp>
    </p:spTree>
    <p:extLst>
      <p:ext uri="{BB962C8B-B14F-4D97-AF65-F5344CB8AC3E}">
        <p14:creationId xmlns:p14="http://schemas.microsoft.com/office/powerpoint/2010/main" val="359472479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465566" y="412520"/>
            <a:ext cx="5941851" cy="769441"/>
          </a:xfrm>
          <a:prstGeom prst="rect">
            <a:avLst/>
          </a:prstGeom>
          <a:noFill/>
        </p:spPr>
        <p:txBody>
          <a:bodyPr wrap="none" rtlCol="0">
            <a:spAutoFit/>
          </a:bodyPr>
          <a:lstStyle/>
          <a:p>
            <a:r>
              <a:rPr lang="en-US" sz="4400" dirty="0" smtClean="0"/>
              <a:t>Activity 2: Making Waves</a:t>
            </a:r>
            <a:endParaRPr lang="en-US" sz="4400" dirty="0"/>
          </a:p>
        </p:txBody>
      </p:sp>
      <p:sp>
        <p:nvSpPr>
          <p:cNvPr id="3" name="TextBox 2"/>
          <p:cNvSpPr txBox="1"/>
          <p:nvPr/>
        </p:nvSpPr>
        <p:spPr>
          <a:xfrm>
            <a:off x="3085639" y="5275516"/>
            <a:ext cx="1275710" cy="369332"/>
          </a:xfrm>
          <a:prstGeom prst="rect">
            <a:avLst/>
          </a:prstGeom>
          <a:noFill/>
        </p:spPr>
        <p:txBody>
          <a:bodyPr wrap="none" rtlCol="0">
            <a:spAutoFit/>
          </a:bodyPr>
          <a:lstStyle/>
          <a:p>
            <a:r>
              <a:rPr lang="en-US" dirty="0" smtClean="0"/>
              <a:t>wavelength</a:t>
            </a:r>
            <a:endParaRPr lang="en-US" dirty="0"/>
          </a:p>
        </p:txBody>
      </p:sp>
      <p:sp>
        <p:nvSpPr>
          <p:cNvPr id="6" name="TextBox 5"/>
          <p:cNvSpPr txBox="1"/>
          <p:nvPr/>
        </p:nvSpPr>
        <p:spPr>
          <a:xfrm>
            <a:off x="605339" y="1693430"/>
            <a:ext cx="7962637" cy="3785652"/>
          </a:xfrm>
          <a:prstGeom prst="rect">
            <a:avLst/>
          </a:prstGeom>
          <a:noFill/>
        </p:spPr>
        <p:txBody>
          <a:bodyPr wrap="none" rtlCol="0">
            <a:spAutoFit/>
          </a:bodyPr>
          <a:lstStyle/>
          <a:p>
            <a:pPr marL="342900" indent="-342900">
              <a:buFont typeface="+mj-lt"/>
              <a:buAutoNum type="arabicPeriod"/>
            </a:pPr>
            <a:r>
              <a:rPr lang="en-US" sz="2400" dirty="0" smtClean="0"/>
              <a:t>You need three people for this experiment:</a:t>
            </a:r>
            <a:br>
              <a:rPr lang="en-US" sz="2400" dirty="0" smtClean="0"/>
            </a:br>
            <a:r>
              <a:rPr lang="en-US" sz="2400" dirty="0" smtClean="0"/>
              <a:t>One person to shake one end of the rope or spring toy</a:t>
            </a:r>
            <a:br>
              <a:rPr lang="en-US" sz="2400" dirty="0" smtClean="0"/>
            </a:br>
            <a:r>
              <a:rPr lang="en-US" sz="2400" dirty="0" smtClean="0"/>
              <a:t>One person to hold the other end tight</a:t>
            </a:r>
            <a:br>
              <a:rPr lang="en-US" sz="2400" dirty="0" smtClean="0"/>
            </a:br>
            <a:r>
              <a:rPr lang="en-US" sz="2400" dirty="0" smtClean="0"/>
              <a:t>One person to measure the wavelength</a:t>
            </a:r>
          </a:p>
          <a:p>
            <a:pPr marL="342900" indent="-342900">
              <a:buFont typeface="+mj-lt"/>
              <a:buAutoNum type="arabicPeriod"/>
            </a:pPr>
            <a:r>
              <a:rPr lang="en-US" sz="2400" dirty="0" smtClean="0"/>
              <a:t>Put the spring toy or rope on the floor. Shake one end </a:t>
            </a:r>
            <a:br>
              <a:rPr lang="en-US" sz="2400" dirty="0" smtClean="0"/>
            </a:br>
            <a:r>
              <a:rPr lang="en-US" sz="2400" dirty="0" smtClean="0"/>
              <a:t>side-to-side to make waves.</a:t>
            </a:r>
            <a:r>
              <a:rPr lang="en-US" sz="2400" dirty="0"/>
              <a:t> </a:t>
            </a:r>
            <a:r>
              <a:rPr lang="en-US" sz="2400" dirty="0" smtClean="0"/>
              <a:t>Try to shake at a constant rate.</a:t>
            </a:r>
          </a:p>
          <a:p>
            <a:pPr marL="342900" indent="-342900">
              <a:buFont typeface="+mj-lt"/>
              <a:buAutoNum type="arabicPeriod"/>
            </a:pPr>
            <a:r>
              <a:rPr lang="en-US" sz="2400" dirty="0" smtClean="0"/>
              <a:t>Measure the wavelength- the distance from one crest to</a:t>
            </a:r>
            <a:br>
              <a:rPr lang="en-US" sz="2400" dirty="0" smtClean="0"/>
            </a:br>
            <a:r>
              <a:rPr lang="en-US" sz="2400" dirty="0" smtClean="0"/>
              <a:t>the next.</a:t>
            </a:r>
          </a:p>
          <a:p>
            <a:pPr marL="342900" indent="-342900">
              <a:buFont typeface="+mj-lt"/>
              <a:buAutoNum type="arabicPeriod"/>
            </a:pPr>
            <a:r>
              <a:rPr lang="en-US" sz="2400" dirty="0" smtClean="0"/>
              <a:t>Can you make different wavelengths by shaking faster or</a:t>
            </a:r>
            <a:br>
              <a:rPr lang="en-US" sz="2400" dirty="0" smtClean="0"/>
            </a:br>
            <a:r>
              <a:rPr lang="en-US" sz="2400" dirty="0" smtClean="0"/>
              <a:t>slower?</a:t>
            </a:r>
          </a:p>
        </p:txBody>
      </p:sp>
      <p:grpSp>
        <p:nvGrpSpPr>
          <p:cNvPr id="8" name="Group 7"/>
          <p:cNvGrpSpPr/>
          <p:nvPr/>
        </p:nvGrpSpPr>
        <p:grpSpPr>
          <a:xfrm>
            <a:off x="2091434" y="5778229"/>
            <a:ext cx="4755278" cy="473129"/>
            <a:chOff x="2201180" y="5950709"/>
            <a:chExt cx="4755278" cy="473129"/>
          </a:xfrm>
        </p:grpSpPr>
        <p:sp>
          <p:nvSpPr>
            <p:cNvPr id="58" name="Freeform 57"/>
            <p:cNvSpPr>
              <a:spLocks/>
            </p:cNvSpPr>
            <p:nvPr/>
          </p:nvSpPr>
          <p:spPr bwMode="auto">
            <a:xfrm>
              <a:off x="2201180" y="5950709"/>
              <a:ext cx="2385478" cy="457449"/>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9" name="Freeform 58"/>
            <p:cNvSpPr>
              <a:spLocks/>
            </p:cNvSpPr>
            <p:nvPr/>
          </p:nvSpPr>
          <p:spPr bwMode="auto">
            <a:xfrm>
              <a:off x="4570980" y="5966389"/>
              <a:ext cx="2385478" cy="457449"/>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chemeClr val="tx1"/>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cxnSp>
        <p:nvCxnSpPr>
          <p:cNvPr id="15" name="Straight Arrow Connector 14"/>
          <p:cNvCxnSpPr/>
          <p:nvPr/>
        </p:nvCxnSpPr>
        <p:spPr>
          <a:xfrm>
            <a:off x="2665204" y="5644848"/>
            <a:ext cx="2335972"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0602249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2547325" y="271402"/>
            <a:ext cx="3925173" cy="830997"/>
          </a:xfrm>
          <a:prstGeom prst="rect">
            <a:avLst/>
          </a:prstGeom>
          <a:noFill/>
        </p:spPr>
        <p:txBody>
          <a:bodyPr wrap="none" rtlCol="0">
            <a:spAutoFit/>
          </a:bodyPr>
          <a:lstStyle/>
          <a:p>
            <a:r>
              <a:rPr lang="en-US" sz="4800" dirty="0" smtClean="0"/>
              <a:t>Light is a Wave</a:t>
            </a:r>
            <a:endParaRPr lang="en-US" sz="4800" dirty="0"/>
          </a:p>
        </p:txBody>
      </p:sp>
      <p:grpSp>
        <p:nvGrpSpPr>
          <p:cNvPr id="69" name="Group 68"/>
          <p:cNvGrpSpPr/>
          <p:nvPr/>
        </p:nvGrpSpPr>
        <p:grpSpPr>
          <a:xfrm>
            <a:off x="1295582" y="1865909"/>
            <a:ext cx="7687723" cy="4735332"/>
            <a:chOff x="1295582" y="1865909"/>
            <a:chExt cx="7687723" cy="4735332"/>
          </a:xfrm>
        </p:grpSpPr>
        <p:grpSp>
          <p:nvGrpSpPr>
            <p:cNvPr id="4" name="Group 3"/>
            <p:cNvGrpSpPr/>
            <p:nvPr/>
          </p:nvGrpSpPr>
          <p:grpSpPr>
            <a:xfrm>
              <a:off x="2256451" y="2668965"/>
              <a:ext cx="4499431" cy="457200"/>
              <a:chOff x="2256452" y="2606245"/>
              <a:chExt cx="4192180" cy="555856"/>
            </a:xfrm>
          </p:grpSpPr>
          <p:sp>
            <p:nvSpPr>
              <p:cNvPr id="11" name="Freeform 10"/>
              <p:cNvSpPr>
                <a:spLocks/>
              </p:cNvSpPr>
              <p:nvPr/>
            </p:nvSpPr>
            <p:spPr bwMode="auto">
              <a:xfrm>
                <a:off x="4349052" y="2630588"/>
                <a:ext cx="2099580" cy="531513"/>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66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2" name="Freeform 11"/>
              <p:cNvSpPr>
                <a:spLocks/>
              </p:cNvSpPr>
              <p:nvPr/>
            </p:nvSpPr>
            <p:spPr bwMode="auto">
              <a:xfrm>
                <a:off x="2256452" y="2606245"/>
                <a:ext cx="2099580" cy="531513"/>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66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9" name="Freeform 8"/>
            <p:cNvSpPr>
              <a:spLocks/>
            </p:cNvSpPr>
            <p:nvPr/>
          </p:nvSpPr>
          <p:spPr bwMode="auto">
            <a:xfrm>
              <a:off x="4587596" y="2062091"/>
              <a:ext cx="2385478" cy="457449"/>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0" name="Freeform 9"/>
            <p:cNvSpPr>
              <a:spLocks/>
            </p:cNvSpPr>
            <p:nvPr/>
          </p:nvSpPr>
          <p:spPr bwMode="auto">
            <a:xfrm>
              <a:off x="2206349" y="2022270"/>
              <a:ext cx="2385478" cy="521458"/>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2" name="TextBox 1"/>
            <p:cNvSpPr txBox="1"/>
            <p:nvPr/>
          </p:nvSpPr>
          <p:spPr>
            <a:xfrm>
              <a:off x="1336117" y="2095546"/>
              <a:ext cx="920335" cy="369332"/>
            </a:xfrm>
            <a:prstGeom prst="rect">
              <a:avLst/>
            </a:prstGeom>
            <a:noFill/>
          </p:spPr>
          <p:txBody>
            <a:bodyPr wrap="square" rtlCol="0">
              <a:spAutoFit/>
            </a:bodyPr>
            <a:lstStyle/>
            <a:p>
              <a:r>
                <a:rPr lang="en-US" b="1" dirty="0" smtClean="0">
                  <a:solidFill>
                    <a:srgbClr val="FF0000"/>
                  </a:solidFill>
                </a:rPr>
                <a:t>R</a:t>
              </a:r>
              <a:r>
                <a:rPr lang="en-US" dirty="0" smtClean="0"/>
                <a:t>ED</a:t>
              </a:r>
              <a:endParaRPr lang="en-US" dirty="0"/>
            </a:p>
          </p:txBody>
        </p:sp>
        <p:sp>
          <p:nvSpPr>
            <p:cNvPr id="28" name="TextBox 27"/>
            <p:cNvSpPr txBox="1"/>
            <p:nvPr/>
          </p:nvSpPr>
          <p:spPr>
            <a:xfrm>
              <a:off x="1299703" y="2673856"/>
              <a:ext cx="1051329" cy="369332"/>
            </a:xfrm>
            <a:prstGeom prst="rect">
              <a:avLst/>
            </a:prstGeom>
            <a:noFill/>
          </p:spPr>
          <p:txBody>
            <a:bodyPr wrap="square" rtlCol="0">
              <a:spAutoFit/>
            </a:bodyPr>
            <a:lstStyle/>
            <a:p>
              <a:r>
                <a:rPr lang="en-US" b="1" dirty="0" smtClean="0">
                  <a:solidFill>
                    <a:srgbClr val="FF0000"/>
                  </a:solidFill>
                </a:rPr>
                <a:t>O</a:t>
              </a:r>
              <a:r>
                <a:rPr lang="en-US" dirty="0" smtClean="0"/>
                <a:t>RANGE</a:t>
              </a:r>
              <a:endParaRPr lang="en-US" dirty="0"/>
            </a:p>
          </p:txBody>
        </p:sp>
        <p:sp>
          <p:nvSpPr>
            <p:cNvPr id="34" name="TextBox 33"/>
            <p:cNvSpPr txBox="1"/>
            <p:nvPr/>
          </p:nvSpPr>
          <p:spPr>
            <a:xfrm>
              <a:off x="1299703" y="3238288"/>
              <a:ext cx="1051329" cy="369332"/>
            </a:xfrm>
            <a:prstGeom prst="rect">
              <a:avLst/>
            </a:prstGeom>
            <a:noFill/>
          </p:spPr>
          <p:txBody>
            <a:bodyPr wrap="square" rtlCol="0">
              <a:spAutoFit/>
            </a:bodyPr>
            <a:lstStyle/>
            <a:p>
              <a:r>
                <a:rPr lang="en-US" b="1" dirty="0" smtClean="0">
                  <a:solidFill>
                    <a:srgbClr val="FF0000"/>
                  </a:solidFill>
                </a:rPr>
                <a:t>Y</a:t>
              </a:r>
              <a:r>
                <a:rPr lang="en-US" dirty="0" smtClean="0"/>
                <a:t>ELLOW</a:t>
              </a:r>
              <a:endParaRPr lang="en-US" dirty="0"/>
            </a:p>
          </p:txBody>
        </p:sp>
        <p:sp>
          <p:nvSpPr>
            <p:cNvPr id="35" name="TextBox 34"/>
            <p:cNvSpPr txBox="1"/>
            <p:nvPr/>
          </p:nvSpPr>
          <p:spPr>
            <a:xfrm>
              <a:off x="1299703" y="3849760"/>
              <a:ext cx="1051329" cy="369332"/>
            </a:xfrm>
            <a:prstGeom prst="rect">
              <a:avLst/>
            </a:prstGeom>
            <a:noFill/>
          </p:spPr>
          <p:txBody>
            <a:bodyPr wrap="square" rtlCol="0">
              <a:spAutoFit/>
            </a:bodyPr>
            <a:lstStyle/>
            <a:p>
              <a:r>
                <a:rPr lang="en-US" b="1" dirty="0" smtClean="0">
                  <a:solidFill>
                    <a:srgbClr val="FF0000"/>
                  </a:solidFill>
                </a:rPr>
                <a:t>G</a:t>
              </a:r>
              <a:r>
                <a:rPr lang="en-US" dirty="0" smtClean="0"/>
                <a:t>REEN</a:t>
              </a:r>
              <a:endParaRPr lang="en-US" dirty="0"/>
            </a:p>
          </p:txBody>
        </p:sp>
        <p:sp>
          <p:nvSpPr>
            <p:cNvPr id="36" name="TextBox 35"/>
            <p:cNvSpPr txBox="1"/>
            <p:nvPr/>
          </p:nvSpPr>
          <p:spPr>
            <a:xfrm>
              <a:off x="1299703" y="4476912"/>
              <a:ext cx="1051329" cy="369332"/>
            </a:xfrm>
            <a:prstGeom prst="rect">
              <a:avLst/>
            </a:prstGeom>
            <a:noFill/>
          </p:spPr>
          <p:txBody>
            <a:bodyPr wrap="square" rtlCol="0">
              <a:spAutoFit/>
            </a:bodyPr>
            <a:lstStyle/>
            <a:p>
              <a:r>
                <a:rPr lang="en-US" b="1" dirty="0" smtClean="0">
                  <a:solidFill>
                    <a:srgbClr val="FF0000"/>
                  </a:solidFill>
                </a:rPr>
                <a:t>B</a:t>
              </a:r>
              <a:r>
                <a:rPr lang="en-US" dirty="0" smtClean="0"/>
                <a:t>LUE</a:t>
              </a:r>
              <a:endParaRPr lang="en-US" dirty="0"/>
            </a:p>
          </p:txBody>
        </p:sp>
        <p:sp>
          <p:nvSpPr>
            <p:cNvPr id="37" name="TextBox 36"/>
            <p:cNvSpPr txBox="1"/>
            <p:nvPr/>
          </p:nvSpPr>
          <p:spPr>
            <a:xfrm>
              <a:off x="1299703" y="5213824"/>
              <a:ext cx="1051329" cy="369332"/>
            </a:xfrm>
            <a:prstGeom prst="rect">
              <a:avLst/>
            </a:prstGeom>
            <a:noFill/>
          </p:spPr>
          <p:txBody>
            <a:bodyPr wrap="square" rtlCol="0">
              <a:spAutoFit/>
            </a:bodyPr>
            <a:lstStyle/>
            <a:p>
              <a:r>
                <a:rPr lang="en-US" b="1" dirty="0" smtClean="0">
                  <a:solidFill>
                    <a:srgbClr val="FF0000"/>
                  </a:solidFill>
                </a:rPr>
                <a:t>I</a:t>
              </a:r>
              <a:r>
                <a:rPr lang="en-US" dirty="0" smtClean="0"/>
                <a:t>NDIGO</a:t>
              </a:r>
              <a:endParaRPr lang="en-US" dirty="0"/>
            </a:p>
          </p:txBody>
        </p:sp>
        <p:sp>
          <p:nvSpPr>
            <p:cNvPr id="38" name="TextBox 37"/>
            <p:cNvSpPr txBox="1"/>
            <p:nvPr/>
          </p:nvSpPr>
          <p:spPr>
            <a:xfrm>
              <a:off x="1295582" y="5990893"/>
              <a:ext cx="1051329" cy="369332"/>
            </a:xfrm>
            <a:prstGeom prst="rect">
              <a:avLst/>
            </a:prstGeom>
            <a:noFill/>
          </p:spPr>
          <p:txBody>
            <a:bodyPr wrap="square" rtlCol="0">
              <a:spAutoFit/>
            </a:bodyPr>
            <a:lstStyle/>
            <a:p>
              <a:r>
                <a:rPr lang="en-US" b="1" dirty="0" smtClean="0">
                  <a:solidFill>
                    <a:srgbClr val="FF0000"/>
                  </a:solidFill>
                </a:rPr>
                <a:t>V</a:t>
              </a:r>
              <a:r>
                <a:rPr lang="en-US" dirty="0" smtClean="0"/>
                <a:t>IOLET</a:t>
              </a:r>
              <a:endParaRPr lang="en-US" dirty="0"/>
            </a:p>
          </p:txBody>
        </p:sp>
        <p:grpSp>
          <p:nvGrpSpPr>
            <p:cNvPr id="54" name="Group 53"/>
            <p:cNvGrpSpPr/>
            <p:nvPr/>
          </p:nvGrpSpPr>
          <p:grpSpPr>
            <a:xfrm>
              <a:off x="2339449" y="5189413"/>
              <a:ext cx="4416434" cy="457200"/>
              <a:chOff x="2339449" y="5171651"/>
              <a:chExt cx="4416434" cy="700526"/>
            </a:xfrm>
          </p:grpSpPr>
          <p:sp>
            <p:nvSpPr>
              <p:cNvPr id="20" name="Freeform 19"/>
              <p:cNvSpPr>
                <a:spLocks/>
              </p:cNvSpPr>
              <p:nvPr/>
            </p:nvSpPr>
            <p:spPr bwMode="auto">
              <a:xfrm>
                <a:off x="3811973" y="5191770"/>
                <a:ext cx="1471955" cy="658353"/>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chemeClr val="accent4">
                    <a:lumMod val="50000"/>
                  </a:schemeClr>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21" name="Freeform 20"/>
              <p:cNvSpPr>
                <a:spLocks/>
              </p:cNvSpPr>
              <p:nvPr/>
            </p:nvSpPr>
            <p:spPr bwMode="auto">
              <a:xfrm>
                <a:off x="2339449" y="5171651"/>
                <a:ext cx="1471955" cy="658353"/>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chemeClr val="accent4">
                    <a:lumMod val="50000"/>
                  </a:schemeClr>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0" name="Freeform 39"/>
              <p:cNvSpPr>
                <a:spLocks/>
              </p:cNvSpPr>
              <p:nvPr/>
            </p:nvSpPr>
            <p:spPr bwMode="auto">
              <a:xfrm>
                <a:off x="5283928" y="5213824"/>
                <a:ext cx="1471955" cy="658353"/>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chemeClr val="accent4">
                    <a:lumMod val="50000"/>
                  </a:schemeClr>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5" name="Group 4"/>
            <p:cNvGrpSpPr/>
            <p:nvPr/>
          </p:nvGrpSpPr>
          <p:grpSpPr>
            <a:xfrm>
              <a:off x="2238904" y="4475602"/>
              <a:ext cx="5129599" cy="457200"/>
              <a:chOff x="2238905" y="4475602"/>
              <a:chExt cx="4416434" cy="700526"/>
            </a:xfrm>
          </p:grpSpPr>
          <p:sp>
            <p:nvSpPr>
              <p:cNvPr id="47" name="Freeform 46"/>
              <p:cNvSpPr>
                <a:spLocks/>
              </p:cNvSpPr>
              <p:nvPr/>
            </p:nvSpPr>
            <p:spPr bwMode="auto">
              <a:xfrm>
                <a:off x="3711429" y="4495721"/>
                <a:ext cx="1471955" cy="658353"/>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3366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8" name="Freeform 47"/>
              <p:cNvSpPr>
                <a:spLocks/>
              </p:cNvSpPr>
              <p:nvPr/>
            </p:nvSpPr>
            <p:spPr bwMode="auto">
              <a:xfrm>
                <a:off x="2238905" y="4475602"/>
                <a:ext cx="1471955" cy="658353"/>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3366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9" name="Freeform 48"/>
              <p:cNvSpPr>
                <a:spLocks/>
              </p:cNvSpPr>
              <p:nvPr/>
            </p:nvSpPr>
            <p:spPr bwMode="auto">
              <a:xfrm>
                <a:off x="5183384" y="4517775"/>
                <a:ext cx="1471955" cy="658353"/>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3366FF"/>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51" name="Group 50"/>
            <p:cNvGrpSpPr/>
            <p:nvPr/>
          </p:nvGrpSpPr>
          <p:grpSpPr>
            <a:xfrm>
              <a:off x="2249472" y="3253427"/>
              <a:ext cx="6291760" cy="457200"/>
              <a:chOff x="2249472" y="3235665"/>
              <a:chExt cx="6291760" cy="557952"/>
            </a:xfrm>
          </p:grpSpPr>
          <p:sp>
            <p:nvSpPr>
              <p:cNvPr id="45" name="Freeform 44"/>
              <p:cNvSpPr>
                <a:spLocks/>
              </p:cNvSpPr>
              <p:nvPr/>
            </p:nvSpPr>
            <p:spPr bwMode="auto">
              <a:xfrm>
                <a:off x="4342072" y="3260008"/>
                <a:ext cx="2099580" cy="531513"/>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FF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6" name="Freeform 45"/>
              <p:cNvSpPr>
                <a:spLocks/>
              </p:cNvSpPr>
              <p:nvPr/>
            </p:nvSpPr>
            <p:spPr bwMode="auto">
              <a:xfrm>
                <a:off x="2249472" y="3235665"/>
                <a:ext cx="2099580" cy="531513"/>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FF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0" name="Freeform 49"/>
              <p:cNvSpPr>
                <a:spLocks/>
              </p:cNvSpPr>
              <p:nvPr/>
            </p:nvSpPr>
            <p:spPr bwMode="auto">
              <a:xfrm>
                <a:off x="6441652" y="3262104"/>
                <a:ext cx="2099580" cy="531513"/>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FF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53" name="Group 52"/>
            <p:cNvGrpSpPr/>
            <p:nvPr/>
          </p:nvGrpSpPr>
          <p:grpSpPr>
            <a:xfrm>
              <a:off x="2244041" y="3876886"/>
              <a:ext cx="5989701" cy="457200"/>
              <a:chOff x="2270684" y="3859124"/>
              <a:chExt cx="5989701" cy="711937"/>
            </a:xfrm>
          </p:grpSpPr>
          <p:sp>
            <p:nvSpPr>
              <p:cNvPr id="14" name="Freeform 13"/>
              <p:cNvSpPr>
                <a:spLocks/>
              </p:cNvSpPr>
              <p:nvPr/>
            </p:nvSpPr>
            <p:spPr bwMode="auto">
              <a:xfrm>
                <a:off x="2270684" y="3859124"/>
                <a:ext cx="2010953" cy="630062"/>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008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39" name="Freeform 38"/>
              <p:cNvSpPr>
                <a:spLocks/>
              </p:cNvSpPr>
              <p:nvPr/>
            </p:nvSpPr>
            <p:spPr bwMode="auto">
              <a:xfrm>
                <a:off x="4261748" y="3896594"/>
                <a:ext cx="2010953" cy="630062"/>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008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2" name="Freeform 51"/>
              <p:cNvSpPr>
                <a:spLocks/>
              </p:cNvSpPr>
              <p:nvPr/>
            </p:nvSpPr>
            <p:spPr bwMode="auto">
              <a:xfrm>
                <a:off x="6249432" y="3940999"/>
                <a:ext cx="2010953" cy="630062"/>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008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56" name="Group 55"/>
            <p:cNvGrpSpPr/>
            <p:nvPr/>
          </p:nvGrpSpPr>
          <p:grpSpPr>
            <a:xfrm>
              <a:off x="2339449" y="6005580"/>
              <a:ext cx="5283269" cy="457200"/>
              <a:chOff x="2339449" y="5943413"/>
              <a:chExt cx="5283269" cy="670471"/>
            </a:xfrm>
          </p:grpSpPr>
          <p:sp>
            <p:nvSpPr>
              <p:cNvPr id="22" name="Freeform 21"/>
              <p:cNvSpPr>
                <a:spLocks/>
              </p:cNvSpPr>
              <p:nvPr/>
            </p:nvSpPr>
            <p:spPr bwMode="auto">
              <a:xfrm>
                <a:off x="3660296" y="5969190"/>
                <a:ext cx="1321722" cy="602334"/>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23" name="Freeform 22"/>
              <p:cNvSpPr>
                <a:spLocks/>
              </p:cNvSpPr>
              <p:nvPr/>
            </p:nvSpPr>
            <p:spPr bwMode="auto">
              <a:xfrm>
                <a:off x="2339449" y="5943413"/>
                <a:ext cx="1321722" cy="602334"/>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2" name="Freeform 41"/>
              <p:cNvSpPr>
                <a:spLocks/>
              </p:cNvSpPr>
              <p:nvPr/>
            </p:nvSpPr>
            <p:spPr bwMode="auto">
              <a:xfrm>
                <a:off x="4979274" y="5990893"/>
                <a:ext cx="1321722" cy="602334"/>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5" name="Freeform 54"/>
              <p:cNvSpPr>
                <a:spLocks/>
              </p:cNvSpPr>
              <p:nvPr/>
            </p:nvSpPr>
            <p:spPr bwMode="auto">
              <a:xfrm>
                <a:off x="6300996" y="6011550"/>
                <a:ext cx="1321722" cy="602334"/>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57" name="Rectangle 56"/>
            <p:cNvSpPr/>
            <p:nvPr/>
          </p:nvSpPr>
          <p:spPr>
            <a:xfrm>
              <a:off x="6802916" y="1865909"/>
              <a:ext cx="2180389" cy="473533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long wavelength</a:t>
              </a:r>
            </a:p>
            <a:p>
              <a:pPr algn="ctr"/>
              <a:endParaRPr lang="en-US" dirty="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a:p>
              <a:pPr algn="ctr"/>
              <a:r>
                <a:rPr lang="en-US" dirty="0" smtClean="0">
                  <a:solidFill>
                    <a:schemeClr val="tx1"/>
                  </a:solidFill>
                </a:rPr>
                <a:t>short wavelength</a:t>
              </a:r>
              <a:endParaRPr lang="en-US" dirty="0">
                <a:solidFill>
                  <a:schemeClr val="tx1"/>
                </a:solidFill>
              </a:endParaRPr>
            </a:p>
          </p:txBody>
        </p:sp>
      </p:grpSp>
      <p:cxnSp>
        <p:nvCxnSpPr>
          <p:cNvPr id="60" name="Straight Arrow Connector 59"/>
          <p:cNvCxnSpPr/>
          <p:nvPr/>
        </p:nvCxnSpPr>
        <p:spPr>
          <a:xfrm flipV="1">
            <a:off x="2769044" y="1928190"/>
            <a:ext cx="2426036" cy="15834"/>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61" name="Straight Arrow Connector 60"/>
          <p:cNvCxnSpPr/>
          <p:nvPr/>
        </p:nvCxnSpPr>
        <p:spPr>
          <a:xfrm flipV="1">
            <a:off x="2736193" y="2606299"/>
            <a:ext cx="2334596" cy="15834"/>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62" name="Straight Arrow Connector 61"/>
          <p:cNvCxnSpPr/>
          <p:nvPr/>
        </p:nvCxnSpPr>
        <p:spPr>
          <a:xfrm flipV="1">
            <a:off x="2720515" y="3191094"/>
            <a:ext cx="2197436" cy="15834"/>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p:nvPr/>
        </p:nvCxnSpPr>
        <p:spPr>
          <a:xfrm flipV="1">
            <a:off x="2689159" y="3822929"/>
            <a:ext cx="2041988" cy="15834"/>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p:nvPr/>
        </p:nvCxnSpPr>
        <p:spPr>
          <a:xfrm flipV="1">
            <a:off x="2609700" y="4423404"/>
            <a:ext cx="1822530" cy="15834"/>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65" name="Straight Arrow Connector 64"/>
          <p:cNvCxnSpPr/>
          <p:nvPr/>
        </p:nvCxnSpPr>
        <p:spPr>
          <a:xfrm flipV="1">
            <a:off x="2641056" y="5108741"/>
            <a:ext cx="1594049" cy="15834"/>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67" name="Straight Arrow Connector 66"/>
          <p:cNvCxnSpPr/>
          <p:nvPr/>
        </p:nvCxnSpPr>
        <p:spPr>
          <a:xfrm>
            <a:off x="2609700" y="5951053"/>
            <a:ext cx="1370454" cy="0"/>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3252274" y="1590372"/>
            <a:ext cx="1275710" cy="369332"/>
          </a:xfrm>
          <a:prstGeom prst="rect">
            <a:avLst/>
          </a:prstGeom>
          <a:noFill/>
        </p:spPr>
        <p:txBody>
          <a:bodyPr wrap="none" rtlCol="0">
            <a:spAutoFit/>
          </a:bodyPr>
          <a:lstStyle/>
          <a:p>
            <a:r>
              <a:rPr lang="en-US" dirty="0" smtClean="0"/>
              <a:t>wavelength</a:t>
            </a:r>
            <a:endParaRPr lang="en-US" dirty="0"/>
          </a:p>
        </p:txBody>
      </p:sp>
      <p:cxnSp>
        <p:nvCxnSpPr>
          <p:cNvPr id="7" name="Straight Arrow Connector 6"/>
          <p:cNvCxnSpPr/>
          <p:nvPr/>
        </p:nvCxnSpPr>
        <p:spPr>
          <a:xfrm>
            <a:off x="7838834" y="2464878"/>
            <a:ext cx="0" cy="3587165"/>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030454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sz="4800" dirty="0" smtClean="0"/>
              <a:t>Red Lights: Is the light really red?</a:t>
            </a:r>
            <a:endParaRPr lang="en-US" sz="4800" dirty="0"/>
          </a:p>
        </p:txBody>
      </p:sp>
      <p:pic>
        <p:nvPicPr>
          <p:cNvPr id="4" name="Picture 3"/>
          <p:cNvPicPr>
            <a:picLocks noChangeAspect="1"/>
          </p:cNvPicPr>
          <p:nvPr/>
        </p:nvPicPr>
        <p:blipFill>
          <a:blip r:embed="rId3"/>
          <a:stretch>
            <a:fillRect/>
          </a:stretch>
        </p:blipFill>
        <p:spPr>
          <a:xfrm>
            <a:off x="457200" y="2288681"/>
            <a:ext cx="2743200" cy="2743200"/>
          </a:xfrm>
          <a:prstGeom prst="rect">
            <a:avLst/>
          </a:prstGeom>
        </p:spPr>
      </p:pic>
      <p:pic>
        <p:nvPicPr>
          <p:cNvPr id="7" name="Picture 6"/>
          <p:cNvPicPr>
            <a:picLocks noChangeAspect="1"/>
          </p:cNvPicPr>
          <p:nvPr/>
        </p:nvPicPr>
        <p:blipFill>
          <a:blip r:embed="rId4"/>
          <a:stretch>
            <a:fillRect/>
          </a:stretch>
        </p:blipFill>
        <p:spPr>
          <a:xfrm>
            <a:off x="3200400" y="2412523"/>
            <a:ext cx="2743200" cy="2743200"/>
          </a:xfrm>
          <a:prstGeom prst="rect">
            <a:avLst/>
          </a:prstGeom>
        </p:spPr>
      </p:pic>
      <p:sp>
        <p:nvSpPr>
          <p:cNvPr id="9" name="TextBox 8"/>
          <p:cNvSpPr txBox="1"/>
          <p:nvPr/>
        </p:nvSpPr>
        <p:spPr>
          <a:xfrm>
            <a:off x="2171222" y="5716554"/>
            <a:ext cx="5258671" cy="523220"/>
          </a:xfrm>
          <a:prstGeom prst="rect">
            <a:avLst/>
          </a:prstGeom>
          <a:noFill/>
          <a:ln>
            <a:solidFill>
              <a:srgbClr val="4F81BD"/>
            </a:solidFill>
          </a:ln>
        </p:spPr>
        <p:txBody>
          <a:bodyPr wrap="none" rtlCol="0">
            <a:spAutoFit/>
          </a:bodyPr>
          <a:lstStyle/>
          <a:p>
            <a:r>
              <a:rPr lang="en-US" sz="2800" dirty="0" smtClean="0"/>
              <a:t>Make a spectroscope and find out!</a:t>
            </a:r>
            <a:endParaRPr lang="en-US" sz="2800" dirty="0"/>
          </a:p>
        </p:txBody>
      </p:sp>
      <p:pic>
        <p:nvPicPr>
          <p:cNvPr id="3" name="Picture 2" descr="Screen Shot 2015-03-30 at 8.53.28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51134" y="3088941"/>
            <a:ext cx="416968" cy="1364154"/>
          </a:xfrm>
          <a:prstGeom prst="rect">
            <a:avLst/>
          </a:prstGeom>
        </p:spPr>
      </p:pic>
    </p:spTree>
    <p:extLst>
      <p:ext uri="{BB962C8B-B14F-4D97-AF65-F5344CB8AC3E}">
        <p14:creationId xmlns:p14="http://schemas.microsoft.com/office/powerpoint/2010/main" val="407297042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2881</TotalTime>
  <Words>580</Words>
  <Application>Microsoft Macintosh PowerPoint</Application>
  <PresentationFormat>On-screen Show (4:3)</PresentationFormat>
  <Paragraphs>126</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Vocabulary </vt:lpstr>
      <vt:lpstr>PowerPoint Presentation</vt:lpstr>
      <vt:lpstr>PowerPoint Presentation</vt:lpstr>
      <vt:lpstr>PowerPoint Presentation</vt:lpstr>
      <vt:lpstr>PowerPoint Presentation</vt:lpstr>
      <vt:lpstr>PowerPoint Presentation</vt:lpstr>
      <vt:lpstr>PowerPoint Presentation</vt:lpstr>
      <vt:lpstr>Red Lights: Is the light really red?</vt:lpstr>
      <vt:lpstr>PowerPoint Presentation</vt:lpstr>
      <vt:lpstr>PowerPoint Presentation</vt:lpstr>
      <vt:lpstr>PowerPoint Presentation</vt:lpstr>
      <vt:lpstr>PowerPoint Presentation</vt:lpstr>
      <vt:lpstr>PowerPoint Presentation</vt:lpstr>
      <vt:lpstr>PowerPoint Presentation</vt:lpstr>
      <vt:lpstr>Activity 5: Mystery Spectrum</vt:lpstr>
      <vt:lpstr>Optional: Measuring Spectra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Judy Donnelly</dc:creator>
  <cp:lastModifiedBy>Judy Donnelly</cp:lastModifiedBy>
  <cp:revision>193</cp:revision>
  <cp:lastPrinted>2015-08-16T00:15:47Z</cp:lastPrinted>
  <dcterms:created xsi:type="dcterms:W3CDTF">2012-03-31T00:07:46Z</dcterms:created>
  <dcterms:modified xsi:type="dcterms:W3CDTF">2017-01-23T15:56:03Z</dcterms:modified>
</cp:coreProperties>
</file>