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0" r:id="rId2"/>
    <p:sldId id="308" r:id="rId3"/>
    <p:sldId id="306" r:id="rId4"/>
    <p:sldId id="326" r:id="rId5"/>
    <p:sldId id="328" r:id="rId6"/>
    <p:sldId id="327" r:id="rId7"/>
    <p:sldId id="329" r:id="rId8"/>
    <p:sldId id="331" r:id="rId9"/>
    <p:sldId id="332" r:id="rId10"/>
    <p:sldId id="335" r:id="rId11"/>
    <p:sldId id="336" r:id="rId12"/>
    <p:sldId id="338" r:id="rId13"/>
    <p:sldId id="330" r:id="rId14"/>
    <p:sldId id="334" r:id="rId15"/>
    <p:sldId id="333" r:id="rId16"/>
    <p:sldId id="339" r:id="rId17"/>
    <p:sldId id="340" r:id="rId18"/>
    <p:sldId id="345" r:id="rId19"/>
    <p:sldId id="341" r:id="rId20"/>
    <p:sldId id="342" r:id="rId21"/>
    <p:sldId id="34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6B68"/>
    <a:srgbClr val="99403E"/>
    <a:srgbClr val="E7EB8F"/>
    <a:srgbClr val="53371C"/>
    <a:srgbClr val="996633"/>
    <a:srgbClr val="E6E6E6"/>
    <a:srgbClr val="FFFFFF"/>
    <a:srgbClr val="DED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4" autoAdjust="0"/>
    <p:restoredTop sz="99822" autoAdjust="0"/>
  </p:normalViewPr>
  <p:slideViewPr>
    <p:cSldViewPr snapToGrid="0" snapToObjects="1">
      <p:cViewPr>
        <p:scale>
          <a:sx n="125" d="100"/>
          <a:sy n="125" d="100"/>
        </p:scale>
        <p:origin x="-120" y="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E7F25-3177-EE48-A5E7-04A0041584D1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E0ED6-209A-F54F-A63C-20E70B6169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0795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9A2B9-149F-6A48-8477-24AA0C30D44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D314B-32C5-B34C-A9D8-27ABBE555F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06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259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776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baseline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2FC677-0CEE-244E-9288-AA117475C7AD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55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0FACFC-C8D8-AC4A-A9C9-F88E3D96EDEC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6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09E315-97F3-924D-88DF-BD0B29185948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225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62EC61-A66A-7B47-AE62-E9D3D04BD32C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0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0C3165-4D68-7C42-92EC-EEDD02A3840A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450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43C646-84E7-AE41-869C-3BC926D815AF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93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A4ADC1-0A96-974B-9187-1AC4CC56FE40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6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C166E-8947-DB48-BD15-F8CEEEA854BE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59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5F8D3C-2273-1940-9C97-3CAD530A13E1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01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21B1B4-C771-BC4A-88AF-28B72F35C8F2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1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A446A-8B37-2F48-ACA7-0798BA1EFF95}" type="datetime1">
              <a:rPr lang="en-US" smtClean="0"/>
              <a:t>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Three Rivers CC  Jr Laser Camp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9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1417638"/>
            <a:ext cx="9144000" cy="18256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">
                <a:srgbClr val="660066"/>
              </a:gs>
              <a:gs pos="24000">
                <a:srgbClr val="0000FF"/>
              </a:gs>
              <a:gs pos="44000">
                <a:srgbClr val="008000"/>
              </a:gs>
              <a:gs pos="64000">
                <a:srgbClr val="FFFF00"/>
              </a:gs>
              <a:gs pos="81000">
                <a:srgbClr val="FF6600"/>
              </a:gs>
              <a:gs pos="96000">
                <a:srgbClr val="FF0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dumpster optics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6" y="6126163"/>
            <a:ext cx="786018" cy="620869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51251" y="63489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DUMPSTER OPTICS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2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9" name="Rectangle 11"/>
          <p:cNvSpPr>
            <a:spLocks noChangeArrowheads="1"/>
          </p:cNvSpPr>
          <p:nvPr/>
        </p:nvSpPr>
        <p:spPr bwMode="auto">
          <a:xfrm>
            <a:off x="8289925" y="454977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27340" name="Rectangle 12"/>
          <p:cNvSpPr>
            <a:spLocks noChangeArrowheads="1"/>
          </p:cNvSpPr>
          <p:nvPr/>
        </p:nvSpPr>
        <p:spPr bwMode="auto">
          <a:xfrm>
            <a:off x="8467725" y="374967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9391" y="1999418"/>
            <a:ext cx="460644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Refraction</a:t>
            </a:r>
            <a:endParaRPr lang="en-US" sz="8000" b="1" dirty="0">
              <a:solidFill>
                <a:srgbClr val="00009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</a:endParaRPr>
          </a:p>
          <a:p>
            <a:endParaRPr lang="en-US" sz="8000" b="1" dirty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535" y="348451"/>
            <a:ext cx="6755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0090"/>
                </a:solidFill>
              </a:rPr>
              <a:t>LEARNING HOW LIGHT WORKS</a:t>
            </a:r>
            <a:endParaRPr lang="en-US" sz="4000" b="1" dirty="0">
              <a:solidFill>
                <a:srgbClr val="000090"/>
              </a:solidFill>
            </a:endParaRPr>
          </a:p>
        </p:txBody>
      </p:sp>
      <p:pic>
        <p:nvPicPr>
          <p:cNvPr id="4" name="Picture 3" descr="IYL_Logo_Color-hori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7600" y="404458"/>
            <a:ext cx="1192325" cy="6518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31395" y="4553963"/>
            <a:ext cx="6211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(</a:t>
            </a:r>
            <a:r>
              <a:rPr lang="en-US" dirty="0" smtClean="0"/>
              <a:t>Adapted in </a:t>
            </a:r>
            <a:r>
              <a:rPr lang="en-US" smtClean="0"/>
              <a:t>part from </a:t>
            </a:r>
            <a:r>
              <a:rPr lang="en-US" dirty="0" smtClean="0"/>
              <a:t>the PHOTON Explorations in Optics, 2013)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3: Disappearing Beaker!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6594" y="1650496"/>
            <a:ext cx="746256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For this experiment you need a Pyrex® beaker, test tube or cup. It’s best if it has no markings but the trick still looks amazing even if it does have printing on it.</a:t>
            </a:r>
          </a:p>
          <a:p>
            <a:endParaRPr lang="en-US" sz="3000" dirty="0"/>
          </a:p>
          <a:p>
            <a:r>
              <a:rPr lang="en-US" sz="3000" dirty="0" smtClean="0"/>
              <a:t>The beaker or cup needs to</a:t>
            </a:r>
            <a:br>
              <a:rPr lang="en-US" sz="3000" dirty="0" smtClean="0"/>
            </a:br>
            <a:r>
              <a:rPr lang="en-US" sz="3000" dirty="0" smtClean="0"/>
              <a:t> fit inside another transparent </a:t>
            </a:r>
            <a:br>
              <a:rPr lang="en-US" sz="3000" dirty="0" smtClean="0"/>
            </a:br>
            <a:r>
              <a:rPr lang="en-US" sz="3000" dirty="0" smtClean="0"/>
              <a:t>beaker or cup. The picture </a:t>
            </a:r>
            <a:br>
              <a:rPr lang="en-US" sz="3000" dirty="0" smtClean="0"/>
            </a:br>
            <a:r>
              <a:rPr lang="en-US" sz="3000" dirty="0" smtClean="0"/>
              <a:t>shows a lab beaker inside a</a:t>
            </a:r>
            <a:br>
              <a:rPr lang="en-US" sz="3000" dirty="0" smtClean="0"/>
            </a:br>
            <a:r>
              <a:rPr lang="en-US" sz="3000" dirty="0" smtClean="0"/>
              <a:t>larger lab beaker.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993" y="3426857"/>
            <a:ext cx="2111434" cy="264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01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3: Disappearing Beaker!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6594" y="1650496"/>
            <a:ext cx="74625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 1. What do you think you will see if you fill the </a:t>
            </a:r>
            <a:r>
              <a:rPr lang="en-US" sz="3000" i="1" dirty="0" smtClean="0"/>
              <a:t>smaller </a:t>
            </a:r>
            <a:r>
              <a:rPr lang="en-US" sz="3000" dirty="0" smtClean="0"/>
              <a:t>(inside) beaker with oil? Make a prediction, then try it.</a:t>
            </a:r>
          </a:p>
          <a:p>
            <a:endParaRPr lang="en-US" sz="3000" dirty="0"/>
          </a:p>
          <a:p>
            <a:r>
              <a:rPr lang="en-US" sz="3000" dirty="0" smtClean="0"/>
              <a:t>2. What will you see if you now</a:t>
            </a:r>
            <a:br>
              <a:rPr lang="en-US" sz="3000" dirty="0" smtClean="0"/>
            </a:br>
            <a:r>
              <a:rPr lang="en-US" sz="3000" dirty="0" smtClean="0"/>
              <a:t>fill the </a:t>
            </a:r>
            <a:r>
              <a:rPr lang="en-US" sz="3000" i="1" dirty="0" smtClean="0"/>
              <a:t>outside </a:t>
            </a:r>
            <a:r>
              <a:rPr lang="en-US" sz="3000" dirty="0" smtClean="0"/>
              <a:t>container with</a:t>
            </a:r>
          </a:p>
          <a:p>
            <a:r>
              <a:rPr lang="en-US" sz="3000" dirty="0" smtClean="0"/>
              <a:t>oil too? Make a prediction,</a:t>
            </a:r>
          </a:p>
          <a:p>
            <a:r>
              <a:rPr lang="en-US" sz="3000" dirty="0" smtClean="0"/>
              <a:t>then try it. Can you explain</a:t>
            </a:r>
            <a:br>
              <a:rPr lang="en-US" sz="3000" dirty="0" smtClean="0"/>
            </a:br>
            <a:r>
              <a:rPr lang="en-US" sz="3000" dirty="0" smtClean="0"/>
              <a:t>what you see?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100" y="3081899"/>
            <a:ext cx="2111434" cy="264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109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3: Disappearing Beaker!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5019" y="1650496"/>
            <a:ext cx="899898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 What happened?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You see something when light is reflected from it.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Light travels the same speed in the oil as it does in the glass.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Light is </a:t>
            </a:r>
            <a:r>
              <a:rPr lang="en-US" sz="3000" i="1" dirty="0"/>
              <a:t>not</a:t>
            </a:r>
            <a:r>
              <a:rPr lang="en-US" sz="3000" dirty="0"/>
              <a:t> reflected if its speed doesn’t change.</a:t>
            </a:r>
          </a:p>
          <a:p>
            <a:pPr marL="514350" indent="-514350">
              <a:buFont typeface="+mj-lt"/>
              <a:buAutoNum type="arabicPeriod"/>
            </a:pPr>
            <a:endParaRPr lang="en-US" sz="3000" dirty="0" smtClean="0"/>
          </a:p>
          <a:p>
            <a:endParaRPr lang="en-US" sz="3000" dirty="0"/>
          </a:p>
          <a:p>
            <a:pPr marL="514350" indent="-514350">
              <a:buFont typeface="+mj-lt"/>
              <a:buAutoNum type="arabicPeriod"/>
            </a:pPr>
            <a:endParaRPr lang="en-US" sz="3000" dirty="0" smtClean="0"/>
          </a:p>
          <a:p>
            <a:endParaRPr lang="en-US" sz="3000" dirty="0" smtClean="0"/>
          </a:p>
          <a:p>
            <a:endParaRPr lang="en-US" sz="3000" dirty="0"/>
          </a:p>
          <a:p>
            <a:r>
              <a:rPr lang="en-US" sz="3000" dirty="0" smtClean="0"/>
              <a:t>	       Do you think this trick will work with water?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130" y="4076776"/>
            <a:ext cx="1893767" cy="23045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0256" y="4074645"/>
            <a:ext cx="1575088" cy="21644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1042352" y="5499618"/>
            <a:ext cx="1630478" cy="344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042352" y="5017571"/>
            <a:ext cx="1630478" cy="4703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63966" y="5272349"/>
            <a:ext cx="2847784" cy="6759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48148" y="5064611"/>
            <a:ext cx="1630478" cy="4703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175760" y="5220858"/>
            <a:ext cx="1409498" cy="4703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Box 2"/>
          <p:cNvSpPr txBox="1"/>
          <p:nvPr/>
        </p:nvSpPr>
        <p:spPr>
          <a:xfrm>
            <a:off x="241417" y="5585567"/>
            <a:ext cx="1346159" cy="24447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Arial"/>
                <a:ea typeface="ＭＳ 明朝"/>
              </a:rPr>
              <a:t>Light from</a:t>
            </a:r>
            <a:r>
              <a:rPr lang="en-US" sz="1100" dirty="0">
                <a:effectLst/>
                <a:latin typeface="Times New Roman"/>
                <a:ea typeface="ＭＳ 明朝"/>
              </a:rPr>
              <a:t> </a:t>
            </a:r>
            <a:r>
              <a:rPr lang="en-US" sz="1100" dirty="0">
                <a:effectLst/>
                <a:latin typeface="Arial"/>
                <a:ea typeface="ＭＳ 明朝"/>
              </a:rPr>
              <a:t>room</a:t>
            </a:r>
            <a:endParaRPr lang="en-US" dirty="0">
              <a:effectLst/>
              <a:latin typeface="Times New Roman"/>
              <a:ea typeface="ＭＳ 明朝"/>
            </a:endParaRPr>
          </a:p>
        </p:txBody>
      </p:sp>
      <p:sp>
        <p:nvSpPr>
          <p:cNvPr id="17" name="Text Box 5"/>
          <p:cNvSpPr txBox="1"/>
          <p:nvPr/>
        </p:nvSpPr>
        <p:spPr>
          <a:xfrm>
            <a:off x="241416" y="4714037"/>
            <a:ext cx="1346159" cy="303534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Arial"/>
                <a:ea typeface="ＭＳ 明朝"/>
              </a:rPr>
              <a:t>Reflected to eye</a:t>
            </a:r>
            <a:endParaRPr lang="en-US" dirty="0">
              <a:effectLst/>
              <a:latin typeface="Times New Roman"/>
              <a:ea typeface="ＭＳ 明朝"/>
            </a:endParaRPr>
          </a:p>
        </p:txBody>
      </p:sp>
      <p:sp>
        <p:nvSpPr>
          <p:cNvPr id="18" name="Text Box 2"/>
          <p:cNvSpPr txBox="1"/>
          <p:nvPr/>
        </p:nvSpPr>
        <p:spPr>
          <a:xfrm>
            <a:off x="3873500" y="5610313"/>
            <a:ext cx="1346159" cy="24447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Arial"/>
                <a:ea typeface="ＭＳ 明朝"/>
              </a:rPr>
              <a:t>Light from</a:t>
            </a:r>
            <a:r>
              <a:rPr lang="en-US" sz="1100" dirty="0">
                <a:effectLst/>
                <a:latin typeface="Times New Roman"/>
                <a:ea typeface="ＭＳ 明朝"/>
              </a:rPr>
              <a:t> </a:t>
            </a:r>
            <a:r>
              <a:rPr lang="en-US" sz="1100" dirty="0">
                <a:effectLst/>
                <a:latin typeface="Arial"/>
                <a:ea typeface="ＭＳ 明朝"/>
              </a:rPr>
              <a:t>room</a:t>
            </a:r>
            <a:endParaRPr lang="en-US" dirty="0">
              <a:effectLst/>
              <a:latin typeface="Times New Roman"/>
              <a:ea typeface="ＭＳ 明朝"/>
            </a:endParaRPr>
          </a:p>
        </p:txBody>
      </p:sp>
      <p:sp>
        <p:nvSpPr>
          <p:cNvPr id="19" name="Text Box 5"/>
          <p:cNvSpPr txBox="1"/>
          <p:nvPr/>
        </p:nvSpPr>
        <p:spPr>
          <a:xfrm>
            <a:off x="3954780" y="4871974"/>
            <a:ext cx="1346159" cy="303534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Arial"/>
                <a:ea typeface="ＭＳ 明朝"/>
              </a:rPr>
              <a:t>Reflected to eye</a:t>
            </a:r>
            <a:endParaRPr lang="en-US" dirty="0">
              <a:effectLst/>
              <a:latin typeface="Times New Roman"/>
              <a:ea typeface="ＭＳ 明朝"/>
            </a:endParaRPr>
          </a:p>
        </p:txBody>
      </p:sp>
      <p:sp>
        <p:nvSpPr>
          <p:cNvPr id="20" name="Text Box 5"/>
          <p:cNvSpPr txBox="1"/>
          <p:nvPr/>
        </p:nvSpPr>
        <p:spPr>
          <a:xfrm>
            <a:off x="7081984" y="4741645"/>
            <a:ext cx="2204256" cy="45461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effectLst/>
                <a:latin typeface="Arial"/>
                <a:ea typeface="ＭＳ 明朝"/>
              </a:rPr>
              <a:t>Passes through oil and inner glass with no reflection</a:t>
            </a:r>
            <a:endParaRPr lang="en-US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9355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</a:t>
            </a:r>
            <a:r>
              <a:rPr lang="en-US" dirty="0"/>
              <a:t>4</a:t>
            </a:r>
            <a:r>
              <a:rPr lang="en-US" dirty="0" smtClean="0"/>
              <a:t>: Lenses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7790" y="1645536"/>
            <a:ext cx="8952491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Use a round cookie cutter to cut a gelatin slab into the </a:t>
            </a:r>
            <a:br>
              <a:rPr lang="en-US" sz="2800" dirty="0" smtClean="0"/>
            </a:br>
            <a:r>
              <a:rPr lang="en-US" sz="2800" dirty="0" smtClean="0"/>
              <a:t>shape shown. When you cut, try to make the edges smooth.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Carefully place the “lens” on a piece of paper as shown. </a:t>
            </a:r>
            <a:br>
              <a:rPr lang="en-US" sz="2800" dirty="0" smtClean="0"/>
            </a:br>
            <a:r>
              <a:rPr lang="en-US" sz="2800" dirty="0" smtClean="0"/>
              <a:t>What do you think will happen if you shine two laser</a:t>
            </a:r>
          </a:p>
          <a:p>
            <a:r>
              <a:rPr lang="en-US" sz="2800" dirty="0" smtClean="0"/>
              <a:t> beams into the lens in the direction shown in the diagram?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566892"/>
            <a:ext cx="3318420" cy="20805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723" y="2917382"/>
            <a:ext cx="1177882" cy="1635477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6850400" y="2632386"/>
            <a:ext cx="0" cy="2244713"/>
          </a:xfrm>
          <a:prstGeom prst="line">
            <a:avLst/>
          </a:prstGeom>
          <a:ln>
            <a:solidFill>
              <a:srgbClr val="16166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823515" y="3742263"/>
            <a:ext cx="2080792" cy="13509"/>
          </a:xfrm>
          <a:prstGeom prst="line">
            <a:avLst/>
          </a:prstGeom>
          <a:ln>
            <a:solidFill>
              <a:srgbClr val="16166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4391282" y="3296432"/>
            <a:ext cx="2202397" cy="135099"/>
            <a:chOff x="4945259" y="3634183"/>
            <a:chExt cx="1729489" cy="135099"/>
          </a:xfrm>
        </p:grpSpPr>
        <p:sp>
          <p:nvSpPr>
            <p:cNvPr id="19" name="Rectangle 18"/>
            <p:cNvSpPr/>
            <p:nvPr/>
          </p:nvSpPr>
          <p:spPr>
            <a:xfrm>
              <a:off x="4945259" y="3634183"/>
              <a:ext cx="743140" cy="1350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>
              <a:stCxn id="19" idx="3"/>
            </p:cNvCxnSpPr>
            <p:nvPr/>
          </p:nvCxnSpPr>
          <p:spPr>
            <a:xfrm>
              <a:off x="5688399" y="3701733"/>
              <a:ext cx="986349" cy="0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4391282" y="3989231"/>
            <a:ext cx="2202397" cy="135099"/>
            <a:chOff x="4945259" y="3634183"/>
            <a:chExt cx="1729489" cy="135099"/>
          </a:xfrm>
        </p:grpSpPr>
        <p:sp>
          <p:nvSpPr>
            <p:cNvPr id="34" name="Rectangle 33"/>
            <p:cNvSpPr/>
            <p:nvPr/>
          </p:nvSpPr>
          <p:spPr>
            <a:xfrm>
              <a:off x="4945259" y="3634183"/>
              <a:ext cx="743140" cy="1350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>
              <a:stCxn id="34" idx="3"/>
            </p:cNvCxnSpPr>
            <p:nvPr/>
          </p:nvCxnSpPr>
          <p:spPr>
            <a:xfrm>
              <a:off x="5688399" y="3701733"/>
              <a:ext cx="986349" cy="0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596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</a:t>
            </a:r>
            <a:r>
              <a:rPr lang="en-US" dirty="0"/>
              <a:t>4</a:t>
            </a:r>
            <a:r>
              <a:rPr lang="en-US" dirty="0" smtClean="0"/>
              <a:t>: Lenses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720241"/>
            <a:ext cx="8660393" cy="3539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Repeat the lens activity making the shape below. What do</a:t>
            </a:r>
            <a:br>
              <a:rPr lang="en-US" sz="2800" dirty="0" smtClean="0"/>
            </a:br>
            <a:r>
              <a:rPr lang="en-US" sz="2800" dirty="0" smtClean="0"/>
              <a:t>you think will happen when you shine the laser beams</a:t>
            </a:r>
            <a:br>
              <a:rPr lang="en-US" sz="2800" dirty="0" smtClean="0"/>
            </a:br>
            <a:r>
              <a:rPr lang="en-US" sz="2800" dirty="0" smtClean="0"/>
              <a:t>into the lens?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53" y="3325426"/>
            <a:ext cx="4176407" cy="2308233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134561" y="4028028"/>
            <a:ext cx="2202397" cy="135099"/>
            <a:chOff x="4945259" y="3634183"/>
            <a:chExt cx="1729489" cy="135099"/>
          </a:xfrm>
        </p:grpSpPr>
        <p:sp>
          <p:nvSpPr>
            <p:cNvPr id="21" name="Rectangle 20"/>
            <p:cNvSpPr/>
            <p:nvPr/>
          </p:nvSpPr>
          <p:spPr>
            <a:xfrm>
              <a:off x="4945259" y="3634183"/>
              <a:ext cx="743140" cy="1350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>
              <a:stCxn id="21" idx="3"/>
            </p:cNvCxnSpPr>
            <p:nvPr/>
          </p:nvCxnSpPr>
          <p:spPr>
            <a:xfrm>
              <a:off x="5688399" y="3701733"/>
              <a:ext cx="986349" cy="0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4134561" y="4720827"/>
            <a:ext cx="2202397" cy="135099"/>
            <a:chOff x="4945259" y="3634183"/>
            <a:chExt cx="1729489" cy="135099"/>
          </a:xfrm>
        </p:grpSpPr>
        <p:sp>
          <p:nvSpPr>
            <p:cNvPr id="26" name="Rectangle 25"/>
            <p:cNvSpPr/>
            <p:nvPr/>
          </p:nvSpPr>
          <p:spPr>
            <a:xfrm>
              <a:off x="4945259" y="3634183"/>
              <a:ext cx="743140" cy="1350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>
              <a:stCxn id="26" idx="3"/>
            </p:cNvCxnSpPr>
            <p:nvPr/>
          </p:nvCxnSpPr>
          <p:spPr>
            <a:xfrm>
              <a:off x="5688399" y="3701733"/>
              <a:ext cx="986349" cy="0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9590" y="3569012"/>
            <a:ext cx="1448177" cy="1836712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6593679" y="3363982"/>
            <a:ext cx="0" cy="2244713"/>
          </a:xfrm>
          <a:prstGeom prst="line">
            <a:avLst/>
          </a:prstGeom>
          <a:ln>
            <a:solidFill>
              <a:srgbClr val="16166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566794" y="4473859"/>
            <a:ext cx="2080792" cy="13509"/>
          </a:xfrm>
          <a:prstGeom prst="line">
            <a:avLst/>
          </a:prstGeom>
          <a:ln>
            <a:solidFill>
              <a:srgbClr val="16166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52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5: Optical fiber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720241"/>
            <a:ext cx="8730876" cy="3539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Cut a long, thin rectangle from a slab of gelatin. Carefully</a:t>
            </a:r>
          </a:p>
          <a:p>
            <a:r>
              <a:rPr lang="en-US" sz="2800" dirty="0" smtClean="0"/>
              <a:t>place it on the table. Shine the laser into the gelatin</a:t>
            </a:r>
            <a:r>
              <a:rPr lang="en-US" sz="2800" dirty="0"/>
              <a:t> </a:t>
            </a:r>
            <a:r>
              <a:rPr lang="en-US" sz="2800" dirty="0" smtClean="0"/>
              <a:t>at one</a:t>
            </a:r>
            <a:br>
              <a:rPr lang="en-US" sz="2800" dirty="0" smtClean="0"/>
            </a:br>
            <a:r>
              <a:rPr lang="en-US" sz="2800" dirty="0" smtClean="0"/>
              <a:t>end. The light should be trapped in the gelatin, even if </a:t>
            </a:r>
          </a:p>
          <a:p>
            <a:r>
              <a:rPr lang="en-US" sz="2800" dirty="0" smtClean="0"/>
              <a:t>there are some bends in the “fiber”!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2472624" y="4094214"/>
            <a:ext cx="5134422" cy="270199"/>
          </a:xfrm>
          <a:prstGeom prst="rect">
            <a:avLst/>
          </a:prstGeom>
          <a:solidFill>
            <a:srgbClr val="E7EB8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 rot="20836748">
            <a:off x="297256" y="4417760"/>
            <a:ext cx="2202397" cy="135099"/>
            <a:chOff x="4945259" y="3634183"/>
            <a:chExt cx="1729489" cy="135099"/>
          </a:xfrm>
        </p:grpSpPr>
        <p:sp>
          <p:nvSpPr>
            <p:cNvPr id="32" name="Rectangle 31"/>
            <p:cNvSpPr/>
            <p:nvPr/>
          </p:nvSpPr>
          <p:spPr>
            <a:xfrm>
              <a:off x="4945259" y="3634183"/>
              <a:ext cx="743140" cy="1350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>
              <a:stCxn id="32" idx="3"/>
            </p:cNvCxnSpPr>
            <p:nvPr/>
          </p:nvCxnSpPr>
          <p:spPr>
            <a:xfrm>
              <a:off x="5688399" y="3701733"/>
              <a:ext cx="986349" cy="0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493370" y="3724882"/>
            <a:ext cx="304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 thin rectangle of gelatin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484104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pointer</a:t>
            </a:r>
            <a:endParaRPr lang="en-US" dirty="0"/>
          </a:p>
        </p:txBody>
      </p:sp>
      <p:pic>
        <p:nvPicPr>
          <p:cNvPr id="4" name="Picture 3" descr="IMG_000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370" y="4569815"/>
            <a:ext cx="2841689" cy="213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545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 6: Lighting Without Electricity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7318" y="1720241"/>
            <a:ext cx="8376186" cy="569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Old ships used </a:t>
            </a:r>
            <a:r>
              <a:rPr lang="en-US" sz="2800" i="1" dirty="0" smtClean="0"/>
              <a:t>deck prisms </a:t>
            </a:r>
            <a:r>
              <a:rPr lang="en-US" sz="2800" dirty="0" smtClean="0"/>
              <a:t>to bring sunlight below deck.</a:t>
            </a:r>
            <a:br>
              <a:rPr lang="en-US" sz="2800" dirty="0" smtClean="0"/>
            </a:br>
            <a:r>
              <a:rPr lang="en-US" sz="2800" dirty="0" smtClean="0"/>
              <a:t>A hole cut in the deck would just make a bright spot on </a:t>
            </a:r>
            <a:br>
              <a:rPr lang="en-US" sz="2800" dirty="0" smtClean="0"/>
            </a:br>
            <a:r>
              <a:rPr lang="en-US" sz="2800" dirty="0" smtClean="0"/>
              <a:t>the floor below but it wouldn’t light up a whole room.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 glass prism placed in the hole bent </a:t>
            </a:r>
            <a:br>
              <a:rPr lang="en-US" sz="2800" dirty="0" smtClean="0"/>
            </a:br>
            <a:r>
              <a:rPr lang="en-US" sz="2800" dirty="0" smtClean="0"/>
              <a:t>sunlight by refraction and acted like </a:t>
            </a:r>
            <a:br>
              <a:rPr lang="en-US" sz="2800" dirty="0" smtClean="0"/>
            </a:br>
            <a:r>
              <a:rPr lang="en-US" sz="2800" dirty="0" smtClean="0"/>
              <a:t>a light bulb. It was safer then candles</a:t>
            </a:r>
            <a:br>
              <a:rPr lang="en-US" sz="2800" dirty="0" smtClean="0"/>
            </a:br>
            <a:r>
              <a:rPr lang="en-US" sz="2800" dirty="0" smtClean="0"/>
              <a:t>or kerosene lamps.</a:t>
            </a:r>
          </a:p>
          <a:p>
            <a:endParaRPr lang="en-US" sz="2800" dirty="0"/>
          </a:p>
          <a:p>
            <a:pPr lvl="1" algn="r"/>
            <a:r>
              <a:rPr lang="en-US" sz="2800" dirty="0" smtClean="0"/>
              <a:t>How can this idea be used to </a:t>
            </a:r>
            <a:br>
              <a:rPr lang="en-US" sz="2800" dirty="0" smtClean="0"/>
            </a:br>
            <a:r>
              <a:rPr lang="en-US" sz="2800" dirty="0" smtClean="0"/>
              <a:t>light up small houses with no</a:t>
            </a:r>
            <a:br>
              <a:rPr lang="en-US" sz="2800" dirty="0" smtClean="0"/>
            </a:br>
            <a:r>
              <a:rPr lang="en-US" sz="2800" dirty="0" smtClean="0"/>
              <a:t>electricity using plastic bottles?</a:t>
            </a:r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5537" y="3223846"/>
            <a:ext cx="2955956" cy="3056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24926" y="6289628"/>
            <a:ext cx="2886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Schooner Adventures, via Flickr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4998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737071"/>
            <a:ext cx="8682310" cy="4832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Alfred Moser was a mechanic in Brazil. He often had no</a:t>
            </a:r>
            <a:br>
              <a:rPr lang="en-US" sz="2800" dirty="0" smtClean="0"/>
            </a:br>
            <a:r>
              <a:rPr lang="en-US" sz="2800" dirty="0" smtClean="0"/>
              <a:t>electricity to his shop and he couldn’t work because it was</a:t>
            </a:r>
            <a:br>
              <a:rPr lang="en-US" sz="2800" dirty="0" smtClean="0"/>
            </a:br>
            <a:r>
              <a:rPr lang="en-US" sz="2800" dirty="0" smtClean="0"/>
              <a:t>dark. One day he had an idea to make a soda bottle light </a:t>
            </a:r>
            <a:br>
              <a:rPr lang="en-US" sz="2800" dirty="0" smtClean="0"/>
            </a:br>
            <a:r>
              <a:rPr lang="en-US" sz="2800" dirty="0" smtClean="0"/>
              <a:t>that would work like a deck </a:t>
            </a:r>
            <a:br>
              <a:rPr lang="en-US" sz="2800" dirty="0" smtClean="0"/>
            </a:br>
            <a:r>
              <a:rPr lang="en-US" sz="2800" dirty="0" smtClean="0"/>
              <a:t>prism. He filled a bottle with</a:t>
            </a:r>
            <a:br>
              <a:rPr lang="en-US" sz="2800" dirty="0" smtClean="0"/>
            </a:br>
            <a:r>
              <a:rPr lang="en-US" sz="2800" dirty="0" smtClean="0"/>
              <a:t>water and placed it in a hole</a:t>
            </a:r>
            <a:br>
              <a:rPr lang="en-US" sz="2800" dirty="0" smtClean="0"/>
            </a:br>
            <a:r>
              <a:rPr lang="en-US" sz="2800" dirty="0" smtClean="0"/>
              <a:t>in the roof. The idea caught </a:t>
            </a:r>
            <a:br>
              <a:rPr lang="en-US" sz="2800" dirty="0" smtClean="0"/>
            </a:br>
            <a:r>
              <a:rPr lang="en-US" sz="2800" dirty="0" smtClean="0"/>
              <a:t>on. Now there are millions </a:t>
            </a:r>
            <a:br>
              <a:rPr lang="en-US" sz="2800" dirty="0" smtClean="0"/>
            </a:br>
            <a:r>
              <a:rPr lang="en-US" sz="2800" dirty="0" smtClean="0"/>
              <a:t>of bottle lights in homes </a:t>
            </a:r>
            <a:br>
              <a:rPr lang="en-US" sz="2800" dirty="0" smtClean="0"/>
            </a:br>
            <a:r>
              <a:rPr lang="en-US" sz="2800" dirty="0" smtClean="0"/>
              <a:t>around the world. </a:t>
            </a:r>
          </a:p>
          <a:p>
            <a:endParaRPr lang="en-US" sz="2800" dirty="0"/>
          </a:p>
        </p:txBody>
      </p:sp>
      <p:pic>
        <p:nvPicPr>
          <p:cNvPr id="5" name="Picture 4" descr="mfc_aliteroflight_bottle_4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567" y="3585884"/>
            <a:ext cx="4085611" cy="27373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53628" y="6435826"/>
            <a:ext cx="1350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UNFCCC</a:t>
            </a:r>
            <a:endParaRPr lang="en-US" sz="12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 6: Lighting Without Electricity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627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720241"/>
            <a:ext cx="8229600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Project</a:t>
            </a:r>
          </a:p>
          <a:p>
            <a:r>
              <a:rPr lang="en-US" sz="2800" dirty="0" smtClean="0"/>
              <a:t>Can you build a model of a soda bottle light to light up the inside of a large carton? What supplies would you need? How can you tell if the model is working?</a:t>
            </a:r>
          </a:p>
          <a:p>
            <a:pPr>
              <a:lnSpc>
                <a:spcPct val="50000"/>
              </a:lnSpc>
            </a:pPr>
            <a:endParaRPr lang="en-US" sz="2800" dirty="0"/>
          </a:p>
          <a:p>
            <a:r>
              <a:rPr lang="en-US" sz="2800" dirty="0" smtClean="0"/>
              <a:t>How could you make a soda bottle light work at night?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793148" y="6566626"/>
            <a:ext cx="1350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</a:t>
            </a:r>
            <a:r>
              <a:rPr lang="en-US" sz="1200" dirty="0" err="1" smtClean="0"/>
              <a:t>phys.org</a:t>
            </a:r>
            <a:endParaRPr lang="en-US" sz="1200" dirty="0"/>
          </a:p>
        </p:txBody>
      </p:sp>
      <p:pic>
        <p:nvPicPr>
          <p:cNvPr id="4" name="Picture 3" descr="1-theprojecth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471" y="4384071"/>
            <a:ext cx="3277031" cy="218255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 6: Lighting Without Electricity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14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Optional: The Weird Lens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884429" y="3433094"/>
            <a:ext cx="5936748" cy="1635477"/>
            <a:chOff x="2750052" y="2939451"/>
            <a:chExt cx="5936748" cy="16354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2493" y="2939451"/>
              <a:ext cx="1177882" cy="163547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2750052" y="3318501"/>
              <a:ext cx="2202397" cy="135099"/>
              <a:chOff x="4945259" y="3634183"/>
              <a:chExt cx="1729489" cy="135099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945259" y="3634183"/>
                <a:ext cx="743140" cy="13509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/>
              <p:cNvCxnSpPr>
                <a:stCxn id="11" idx="3"/>
              </p:cNvCxnSpPr>
              <p:nvPr/>
            </p:nvCxnSpPr>
            <p:spPr>
              <a:xfrm>
                <a:off x="5688399" y="3701733"/>
                <a:ext cx="986349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2750052" y="4011300"/>
              <a:ext cx="2202397" cy="135099"/>
              <a:chOff x="4945259" y="3634183"/>
              <a:chExt cx="1729489" cy="135099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4945259" y="3634183"/>
                <a:ext cx="743140" cy="13509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/>
              <p:cNvCxnSpPr>
                <a:stCxn id="14" idx="3"/>
              </p:cNvCxnSpPr>
              <p:nvPr/>
            </p:nvCxnSpPr>
            <p:spPr>
              <a:xfrm>
                <a:off x="5688399" y="3701733"/>
                <a:ext cx="986349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/>
            <p:cNvCxnSpPr/>
            <p:nvPr/>
          </p:nvCxnSpPr>
          <p:spPr>
            <a:xfrm>
              <a:off x="5470769" y="3386051"/>
              <a:ext cx="3216031" cy="863564"/>
            </a:xfrm>
            <a:prstGeom prst="line">
              <a:avLst/>
            </a:prstGeom>
            <a:ln>
              <a:solidFill>
                <a:srgbClr val="CA6B68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470769" y="3318501"/>
              <a:ext cx="3116385" cy="692799"/>
            </a:xfrm>
            <a:prstGeom prst="line">
              <a:avLst/>
            </a:prstGeom>
            <a:ln>
              <a:solidFill>
                <a:srgbClr val="CA6B68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43374" y="1769954"/>
            <a:ext cx="88661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Activity 4 you discovered that a lens shape that is wider in the middle than on the edges makes light bend so that two parallel beams of light meet at a focal point on the other side.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1965331" y="4032747"/>
            <a:ext cx="86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97769" y="3873275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focal</a:t>
            </a:r>
            <a:br>
              <a:rPr lang="en-US" dirty="0" smtClean="0"/>
            </a:br>
            <a:r>
              <a:rPr lang="en-US" dirty="0" smtClean="0"/>
              <a:t>point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9538" y="5123649"/>
            <a:ext cx="82813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Can a lens with this shape ever make the beams of light</a:t>
            </a:r>
            <a:br>
              <a:rPr lang="en-US" sz="2800" dirty="0" smtClean="0"/>
            </a:br>
            <a:r>
              <a:rPr lang="en-US" sz="2800" dirty="0" smtClean="0"/>
              <a:t>spread out (diverge)?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61249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903712" y="1992138"/>
            <a:ext cx="7742632" cy="397031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3600" dirty="0" smtClean="0"/>
              <a:t>Refraction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/>
              <a:t>Perpendicular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/>
              <a:t>Parallel</a:t>
            </a:r>
          </a:p>
          <a:p>
            <a:r>
              <a:rPr lang="en-US" sz="3600" dirty="0" smtClean="0"/>
              <a:t>Refractive angle</a:t>
            </a:r>
          </a:p>
          <a:p>
            <a:r>
              <a:rPr lang="en-US" sz="3600" dirty="0"/>
              <a:t>Incident </a:t>
            </a:r>
            <a:r>
              <a:rPr lang="en-US" sz="3600" dirty="0" smtClean="0"/>
              <a:t>angle</a:t>
            </a:r>
          </a:p>
          <a:p>
            <a:endParaRPr lang="en-US" sz="3600" dirty="0" smtClean="0"/>
          </a:p>
          <a:p>
            <a:r>
              <a:rPr lang="en-US" sz="3600" dirty="0" smtClean="0"/>
              <a:t>Lens</a:t>
            </a:r>
            <a:endParaRPr lang="en-US" sz="3600" dirty="0"/>
          </a:p>
          <a:p>
            <a:pPr marL="342900" indent="-342900">
              <a:buFont typeface="Arial"/>
              <a:buChar char="•"/>
            </a:pPr>
            <a:r>
              <a:rPr lang="en-US" sz="3600" dirty="0" smtClean="0"/>
              <a:t>Convex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/>
              <a:t>Concave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/>
              <a:t>LASER SAFETY</a:t>
            </a:r>
          </a:p>
          <a:p>
            <a:pPr marL="342900" indent="-342900">
              <a:buFont typeface="Arial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44942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Optional: The Weird Lens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98824" y="1626530"/>
            <a:ext cx="8845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this experiment you need two “watch glasses” from a </a:t>
            </a:r>
            <a:br>
              <a:rPr lang="en-US" sz="2800" dirty="0" smtClean="0"/>
            </a:br>
            <a:r>
              <a:rPr lang="en-US" sz="2800" dirty="0" smtClean="0"/>
              <a:t>chemistry lab and some aquarium cement (or bathtub caulk). Carefully glue the edges together so that no water can </a:t>
            </a:r>
            <a:r>
              <a:rPr lang="en-US" sz="2800" dirty="0" err="1" smtClean="0"/>
              <a:t>leakinto</a:t>
            </a:r>
            <a:r>
              <a:rPr lang="en-US" sz="2800" dirty="0" smtClean="0"/>
              <a:t> the space between the watch glasses.</a:t>
            </a:r>
          </a:p>
          <a:p>
            <a:endParaRPr lang="en-US" sz="2800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4568181" y="3790463"/>
            <a:ext cx="0" cy="60027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911690" y="344948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watch glasses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772689" y="4690976"/>
            <a:ext cx="67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caulk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09538" y="5030207"/>
            <a:ext cx="7921910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Wait until the caulk is thoroughly dried before going on to the</a:t>
            </a:r>
            <a:br>
              <a:rPr lang="en-US" sz="2400" dirty="0" smtClean="0"/>
            </a:br>
            <a:r>
              <a:rPr lang="en-US" sz="2400" dirty="0" smtClean="0"/>
              <a:t>next step!</a:t>
            </a:r>
          </a:p>
          <a:p>
            <a:endParaRPr lang="en-US" sz="2400" dirty="0"/>
          </a:p>
        </p:txBody>
      </p:sp>
      <p:sp>
        <p:nvSpPr>
          <p:cNvPr id="3" name="Arc 2"/>
          <p:cNvSpPr/>
          <p:nvPr/>
        </p:nvSpPr>
        <p:spPr>
          <a:xfrm>
            <a:off x="3242054" y="4201931"/>
            <a:ext cx="2358894" cy="1219660"/>
          </a:xfrm>
          <a:prstGeom prst="arc">
            <a:avLst>
              <a:gd name="adj1" fmla="val 12178878"/>
              <a:gd name="adj2" fmla="val 20192208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 flipV="1">
            <a:off x="3242054" y="3750712"/>
            <a:ext cx="2358894" cy="815472"/>
          </a:xfrm>
          <a:prstGeom prst="arc">
            <a:avLst>
              <a:gd name="adj1" fmla="val 11825130"/>
              <a:gd name="adj2" fmla="val 20582655"/>
            </a:avLst>
          </a:prstGeom>
          <a:ln w="5715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flipV="1">
            <a:off x="3311324" y="3414394"/>
            <a:ext cx="2216729" cy="1276582"/>
          </a:xfrm>
          <a:prstGeom prst="arc">
            <a:avLst>
              <a:gd name="adj1" fmla="val 12122843"/>
              <a:gd name="adj2" fmla="val 202891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253612" y="3790462"/>
            <a:ext cx="166077" cy="87041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4609847" y="4550505"/>
            <a:ext cx="203378" cy="32513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89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Optional: The Weird Lens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2225" y="160418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Find a fish tank or other plastic or glass container that will </a:t>
            </a:r>
            <a:br>
              <a:rPr lang="en-US" sz="2800" dirty="0" smtClean="0"/>
            </a:br>
            <a:r>
              <a:rPr lang="en-US" sz="2800" dirty="0" smtClean="0"/>
              <a:t>hold enough water to cover the “lens” when you hold it upright.</a:t>
            </a:r>
          </a:p>
          <a:p>
            <a:endParaRPr lang="en-US" sz="2400" dirty="0"/>
          </a:p>
        </p:txBody>
      </p:sp>
      <p:pic>
        <p:nvPicPr>
          <p:cNvPr id="3" name="Picture 2" descr="From Clipboar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54337" y="3716498"/>
            <a:ext cx="994452" cy="360844"/>
          </a:xfrm>
          <a:prstGeom prst="rect">
            <a:avLst/>
          </a:prstGeom>
        </p:spPr>
      </p:pic>
      <p:sp>
        <p:nvSpPr>
          <p:cNvPr id="4" name="Cube 3"/>
          <p:cNvSpPr/>
          <p:nvPr/>
        </p:nvSpPr>
        <p:spPr>
          <a:xfrm>
            <a:off x="3583726" y="3223847"/>
            <a:ext cx="2110154" cy="1210300"/>
          </a:xfrm>
          <a:prstGeom prst="cube">
            <a:avLst>
              <a:gd name="adj" fmla="val 23612"/>
            </a:avLst>
          </a:prstGeom>
          <a:solidFill>
            <a:schemeClr val="accent5">
              <a:lumMod val="20000"/>
              <a:lumOff val="80000"/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935529" y="4146983"/>
            <a:ext cx="1741424" cy="625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564410" y="4137436"/>
            <a:ext cx="361461" cy="307624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3901616" y="2934570"/>
            <a:ext cx="0" cy="1207584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590995" y="3236964"/>
            <a:ext cx="1800052" cy="1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391047" y="2963081"/>
            <a:ext cx="295564" cy="283542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894323" y="2953423"/>
            <a:ext cx="1800052" cy="1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595613" y="2953422"/>
            <a:ext cx="295564" cy="283542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3586511" y="3236964"/>
            <a:ext cx="0" cy="1207584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5405534" y="3246623"/>
            <a:ext cx="0" cy="1207584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5693880" y="2963081"/>
            <a:ext cx="0" cy="1207584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068744" y="3593651"/>
            <a:ext cx="2202397" cy="135099"/>
            <a:chOff x="4945259" y="3634183"/>
            <a:chExt cx="1729489" cy="135099"/>
          </a:xfrm>
        </p:grpSpPr>
        <p:sp>
          <p:nvSpPr>
            <p:cNvPr id="39" name="Rectangle 38"/>
            <p:cNvSpPr/>
            <p:nvPr/>
          </p:nvSpPr>
          <p:spPr>
            <a:xfrm>
              <a:off x="4945259" y="3634183"/>
              <a:ext cx="743140" cy="1350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>
              <a:stCxn id="39" idx="3"/>
            </p:cNvCxnSpPr>
            <p:nvPr/>
          </p:nvCxnSpPr>
          <p:spPr>
            <a:xfrm>
              <a:off x="5688399" y="3701733"/>
              <a:ext cx="986349" cy="0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2068744" y="3965999"/>
            <a:ext cx="2202397" cy="135099"/>
            <a:chOff x="4945259" y="3634183"/>
            <a:chExt cx="1729489" cy="135099"/>
          </a:xfrm>
        </p:grpSpPr>
        <p:sp>
          <p:nvSpPr>
            <p:cNvPr id="42" name="Rectangle 41"/>
            <p:cNvSpPr/>
            <p:nvPr/>
          </p:nvSpPr>
          <p:spPr>
            <a:xfrm>
              <a:off x="4945259" y="3634183"/>
              <a:ext cx="743140" cy="1350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>
              <a:stCxn id="42" idx="3"/>
            </p:cNvCxnSpPr>
            <p:nvPr/>
          </p:nvCxnSpPr>
          <p:spPr>
            <a:xfrm>
              <a:off x="5688399" y="3701733"/>
              <a:ext cx="986349" cy="0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415503" y="4597901"/>
            <a:ext cx="8182975" cy="2462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Shine two laser beams into the water and through the </a:t>
            </a:r>
            <a:br>
              <a:rPr lang="en-US" sz="2800" dirty="0" smtClean="0"/>
            </a:br>
            <a:r>
              <a:rPr lang="en-US" sz="2800" dirty="0" smtClean="0"/>
              <a:t>air-filled “lens”. </a:t>
            </a:r>
            <a:r>
              <a:rPr lang="en-US" sz="2800" dirty="0"/>
              <a:t> </a:t>
            </a:r>
            <a:r>
              <a:rPr lang="en-US" sz="2800" dirty="0" smtClean="0"/>
              <a:t>What do you think will happen? Why?</a:t>
            </a:r>
          </a:p>
          <a:p>
            <a:pPr>
              <a:lnSpc>
                <a:spcPct val="50000"/>
              </a:lnSpc>
            </a:pPr>
            <a:endParaRPr lang="en-US" sz="2800" dirty="0"/>
          </a:p>
          <a:p>
            <a:r>
              <a:rPr lang="en-US" sz="2800" dirty="0" smtClean="0"/>
              <a:t>            What do you observe? What would be different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if you used a solid glass lens?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2874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Up:  How Does Light Travel?</a:t>
            </a:r>
            <a:endParaRPr lang="en-US" dirty="0"/>
          </a:p>
        </p:txBody>
      </p:sp>
      <p:pic>
        <p:nvPicPr>
          <p:cNvPr id="4" name="Picture 3" descr="800px-Crepuscular_rays_in_linkoln_par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0195" y="1651105"/>
            <a:ext cx="5211739" cy="34723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17140" y="4460433"/>
            <a:ext cx="14452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Wikimedia Commons</a:t>
            </a:r>
          </a:p>
          <a:p>
            <a:r>
              <a:rPr lang="en-US" sz="1100" dirty="0" smtClean="0"/>
              <a:t>User Brocken </a:t>
            </a:r>
            <a:r>
              <a:rPr lang="en-US" sz="1100" dirty="0" err="1" smtClean="0"/>
              <a:t>Inaglory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1650195" y="5505709"/>
            <a:ext cx="69240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this photo, sunlight is passing through the leaves of trees.</a:t>
            </a:r>
          </a:p>
          <a:p>
            <a:r>
              <a:rPr lang="en-US" sz="2000" dirty="0" smtClean="0"/>
              <a:t>Usually you can’t see light rays. What makes the light rays visible</a:t>
            </a:r>
            <a:br>
              <a:rPr lang="en-US" sz="2000" dirty="0" smtClean="0"/>
            </a:br>
            <a:r>
              <a:rPr lang="en-US" sz="2000" dirty="0" smtClean="0"/>
              <a:t>in this photo?</a:t>
            </a:r>
            <a:r>
              <a:rPr lang="en-US" sz="2000" dirty="0"/>
              <a:t> </a:t>
            </a:r>
            <a:r>
              <a:rPr lang="en-US" sz="2000" dirty="0" smtClean="0"/>
              <a:t>Describe the light rays.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7752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1: Can You </a:t>
            </a:r>
            <a:r>
              <a:rPr lang="en-US" dirty="0"/>
              <a:t>B</a:t>
            </a:r>
            <a:r>
              <a:rPr lang="en-US" dirty="0" smtClean="0"/>
              <a:t>end </a:t>
            </a:r>
            <a:r>
              <a:rPr lang="en-US" dirty="0"/>
              <a:t>L</a:t>
            </a:r>
            <a:r>
              <a:rPr lang="en-US" dirty="0" smtClean="0"/>
              <a:t>ight?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6452" y="1610894"/>
            <a:ext cx="83503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Make a dot at the center of a piece of paper. </a:t>
            </a:r>
            <a:r>
              <a:rPr lang="en-US" sz="3200" dirty="0"/>
              <a:t> </a:t>
            </a:r>
            <a:r>
              <a:rPr lang="en-US" sz="3200" dirty="0" smtClean="0"/>
              <a:t>Draw two lines perpendicular</a:t>
            </a:r>
            <a:br>
              <a:rPr lang="en-US" sz="3200" dirty="0" smtClean="0"/>
            </a:br>
            <a:r>
              <a:rPr lang="en-US" sz="3200" dirty="0" smtClean="0"/>
              <a:t>to each other through the dot.</a:t>
            </a:r>
            <a:br>
              <a:rPr lang="en-US" sz="3200" dirty="0" smtClean="0"/>
            </a:b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Cut </a:t>
            </a:r>
            <a:r>
              <a:rPr lang="en-US" sz="3200" dirty="0"/>
              <a:t>a piece of gelatin in </a:t>
            </a:r>
            <a:r>
              <a:rPr lang="en-US" sz="3200" dirty="0" smtClean="0"/>
              <a:t>a</a:t>
            </a:r>
            <a:br>
              <a:rPr lang="en-US" sz="3200" dirty="0" smtClean="0"/>
            </a:br>
            <a:r>
              <a:rPr lang="en-US" sz="3200" dirty="0" smtClean="0"/>
              <a:t>rectangle</a:t>
            </a:r>
            <a:r>
              <a:rPr lang="en-US" sz="3200" dirty="0"/>
              <a:t>. Be sure the sides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are </a:t>
            </a:r>
            <a:r>
              <a:rPr lang="en-US" sz="3200" dirty="0"/>
              <a:t>straight and </a:t>
            </a:r>
            <a:r>
              <a:rPr lang="en-US" sz="3200" dirty="0" smtClean="0"/>
              <a:t>smooth.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(The teachers’ notes have</a:t>
            </a:r>
            <a:br>
              <a:rPr lang="en-US" sz="3200" dirty="0" smtClean="0"/>
            </a:br>
            <a:r>
              <a:rPr lang="en-US" sz="3200" dirty="0" smtClean="0"/>
              <a:t> instructions for making the gelatin.)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465926" y="2605665"/>
            <a:ext cx="1876161" cy="2736241"/>
            <a:chOff x="6115602" y="2633849"/>
            <a:chExt cx="1575943" cy="2022419"/>
          </a:xfrm>
        </p:grpSpPr>
        <p:sp>
          <p:nvSpPr>
            <p:cNvPr id="8" name="Rectangle 7"/>
            <p:cNvSpPr/>
            <p:nvPr/>
          </p:nvSpPr>
          <p:spPr>
            <a:xfrm>
              <a:off x="6115602" y="2633849"/>
              <a:ext cx="1575943" cy="20224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8" idx="0"/>
            </p:cNvCxnSpPr>
            <p:nvPr/>
          </p:nvCxnSpPr>
          <p:spPr>
            <a:xfrm>
              <a:off x="6903574" y="2633849"/>
              <a:ext cx="0" cy="202241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15602" y="3621539"/>
              <a:ext cx="157594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660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1: Can </a:t>
            </a:r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B</a:t>
            </a:r>
            <a:r>
              <a:rPr lang="en-US" dirty="0" smtClean="0"/>
              <a:t>end </a:t>
            </a:r>
            <a:r>
              <a:rPr lang="en-US" dirty="0"/>
              <a:t>L</a:t>
            </a:r>
            <a:r>
              <a:rPr lang="en-US" dirty="0" smtClean="0"/>
              <a:t>ight?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6452" y="1610894"/>
            <a:ext cx="8350348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 Place the gelatin rectangle so that the smoothest edge is along the vertical line.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Put the laser on the table</a:t>
            </a:r>
            <a:br>
              <a:rPr lang="en-US" sz="3200" dirty="0" smtClean="0"/>
            </a:br>
            <a:r>
              <a:rPr lang="en-US" sz="3200" dirty="0" smtClean="0"/>
              <a:t>and point it at the</a:t>
            </a:r>
            <a:r>
              <a:rPr lang="en-US" sz="3200" dirty="0"/>
              <a:t> </a:t>
            </a:r>
            <a:r>
              <a:rPr lang="en-US" sz="3200" dirty="0" smtClean="0"/>
              <a:t>edge </a:t>
            </a:r>
            <a:br>
              <a:rPr lang="en-US" sz="3200" dirty="0" smtClean="0"/>
            </a:br>
            <a:r>
              <a:rPr lang="en-US" sz="3200" dirty="0" smtClean="0"/>
              <a:t>of the rectangle where</a:t>
            </a:r>
            <a:br>
              <a:rPr lang="en-US" sz="3200" dirty="0" smtClean="0"/>
            </a:br>
            <a:r>
              <a:rPr lang="en-US" sz="3200" dirty="0" smtClean="0"/>
              <a:t>the lines meet. Does it </a:t>
            </a:r>
            <a:br>
              <a:rPr lang="en-US" sz="3200" dirty="0" smtClean="0"/>
            </a:br>
            <a:r>
              <a:rPr lang="en-US" sz="3200" dirty="0" smtClean="0"/>
              <a:t>continue straight</a:t>
            </a:r>
            <a:br>
              <a:rPr lang="en-US" sz="3200" dirty="0" smtClean="0"/>
            </a:br>
            <a:r>
              <a:rPr lang="en-US" sz="3200" dirty="0" smtClean="0"/>
              <a:t>inside the gelatin or </a:t>
            </a:r>
            <a:br>
              <a:rPr lang="en-US" sz="3200" dirty="0" smtClean="0"/>
            </a:br>
            <a:r>
              <a:rPr lang="en-US" sz="3200" dirty="0" smtClean="0"/>
              <a:t>does it bend? </a:t>
            </a:r>
            <a:br>
              <a:rPr lang="en-US" sz="3200" dirty="0" smtClean="0"/>
            </a:br>
            <a:r>
              <a:rPr lang="en-US" sz="3200" dirty="0" smtClean="0"/>
              <a:t>Try different angles.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70939" y="5883892"/>
            <a:ext cx="3105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can’t see the laser beam in </a:t>
            </a:r>
            <a:br>
              <a:rPr lang="en-US" dirty="0" smtClean="0"/>
            </a:br>
            <a:r>
              <a:rPr lang="en-US" dirty="0" smtClean="0"/>
              <a:t>air (on the left side). Why?</a:t>
            </a:r>
            <a:endParaRPr lang="en-US" dirty="0"/>
          </a:p>
        </p:txBody>
      </p:sp>
      <p:pic>
        <p:nvPicPr>
          <p:cNvPr id="3" name="Picture 2" descr="IMG_000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0938" y="2869422"/>
            <a:ext cx="3105575" cy="30144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74890" y="4174582"/>
            <a:ext cx="1211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incident angle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565125" y="4625039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refracted angle</a:t>
            </a:r>
            <a:endParaRPr lang="en-US" sz="1400" dirty="0"/>
          </a:p>
        </p:txBody>
      </p:sp>
      <p:sp>
        <p:nvSpPr>
          <p:cNvPr id="5" name="Arc 4"/>
          <p:cNvSpPr>
            <a:spLocks noChangeAspect="1"/>
          </p:cNvSpPr>
          <p:nvPr/>
        </p:nvSpPr>
        <p:spPr>
          <a:xfrm>
            <a:off x="6805208" y="4323192"/>
            <a:ext cx="539999" cy="539999"/>
          </a:xfrm>
          <a:prstGeom prst="arc">
            <a:avLst>
              <a:gd name="adj1" fmla="val 10408934"/>
              <a:gd name="adj2" fmla="val 1566756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>
            <a:spLocks noChangeAspect="1"/>
          </p:cNvSpPr>
          <p:nvPr/>
        </p:nvSpPr>
        <p:spPr>
          <a:xfrm rot="9830546">
            <a:off x="7079216" y="4448572"/>
            <a:ext cx="539999" cy="539999"/>
          </a:xfrm>
          <a:prstGeom prst="arc">
            <a:avLst>
              <a:gd name="adj1" fmla="val 10408934"/>
              <a:gd name="adj2" fmla="val 1383984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18"/>
          <p:cNvSpPr>
            <a:spLocks noChangeArrowheads="1"/>
          </p:cNvSpPr>
          <p:nvPr/>
        </p:nvSpPr>
        <p:spPr bwMode="auto">
          <a:xfrm>
            <a:off x="4822198" y="5590792"/>
            <a:ext cx="2552988" cy="731520"/>
          </a:xfrm>
          <a:prstGeom prst="rect">
            <a:avLst/>
          </a:prstGeom>
          <a:solidFill>
            <a:srgbClr val="E7EB8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Light </a:t>
            </a:r>
            <a:r>
              <a:rPr lang="en-US" dirty="0"/>
              <a:t>B</a:t>
            </a:r>
            <a:r>
              <a:rPr lang="en-US" dirty="0" smtClean="0"/>
              <a:t>end?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727841"/>
            <a:ext cx="807144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Light goes slower in gelatin than it does in air.</a:t>
            </a:r>
          </a:p>
          <a:p>
            <a:endParaRPr lang="en-US" sz="3200" dirty="0"/>
          </a:p>
          <a:p>
            <a:r>
              <a:rPr lang="en-US" sz="3200" dirty="0" smtClean="0"/>
              <a:t>When light slows down, the waves “bunch up – </a:t>
            </a:r>
            <a:br>
              <a:rPr lang="en-US" sz="3200" dirty="0" smtClean="0"/>
            </a:br>
            <a:r>
              <a:rPr lang="en-US" sz="3200" dirty="0" smtClean="0"/>
              <a:t>the wavelength gets shorter. </a:t>
            </a:r>
            <a:endParaRPr lang="en-US" sz="3200" dirty="0"/>
          </a:p>
        </p:txBody>
      </p:sp>
      <p:grpSp>
        <p:nvGrpSpPr>
          <p:cNvPr id="64" name="Group 19"/>
          <p:cNvGrpSpPr>
            <a:grpSpLocks/>
          </p:cNvGrpSpPr>
          <p:nvPr/>
        </p:nvGrpSpPr>
        <p:grpSpPr bwMode="auto">
          <a:xfrm>
            <a:off x="4822198" y="4296083"/>
            <a:ext cx="1690687" cy="341312"/>
            <a:chOff x="704" y="3103"/>
            <a:chExt cx="1671" cy="477"/>
          </a:xfrm>
        </p:grpSpPr>
        <p:grpSp>
          <p:nvGrpSpPr>
            <p:cNvPr id="65" name="Group 20"/>
            <p:cNvGrpSpPr>
              <a:grpSpLocks/>
            </p:cNvGrpSpPr>
            <p:nvPr/>
          </p:nvGrpSpPr>
          <p:grpSpPr bwMode="auto">
            <a:xfrm>
              <a:off x="704" y="3103"/>
              <a:ext cx="835" cy="463"/>
              <a:chOff x="965" y="3140"/>
              <a:chExt cx="835" cy="762"/>
            </a:xfrm>
          </p:grpSpPr>
          <p:sp>
            <p:nvSpPr>
              <p:cNvPr id="69" name="Freeform 21"/>
              <p:cNvSpPr>
                <a:spLocks/>
              </p:cNvSpPr>
              <p:nvPr/>
            </p:nvSpPr>
            <p:spPr bwMode="auto">
              <a:xfrm>
                <a:off x="965" y="3140"/>
                <a:ext cx="418" cy="382"/>
              </a:xfrm>
              <a:custGeom>
                <a:avLst/>
                <a:gdLst>
                  <a:gd name="T0" fmla="*/ 0 w 418"/>
                  <a:gd name="T1" fmla="*/ 374 h 382"/>
                  <a:gd name="T2" fmla="*/ 74 w 418"/>
                  <a:gd name="T3" fmla="*/ 150 h 382"/>
                  <a:gd name="T4" fmla="*/ 134 w 418"/>
                  <a:gd name="T5" fmla="*/ 38 h 382"/>
                  <a:gd name="T6" fmla="*/ 201 w 418"/>
                  <a:gd name="T7" fmla="*/ 0 h 382"/>
                  <a:gd name="T8" fmla="*/ 284 w 418"/>
                  <a:gd name="T9" fmla="*/ 38 h 382"/>
                  <a:gd name="T10" fmla="*/ 366 w 418"/>
                  <a:gd name="T11" fmla="*/ 202 h 382"/>
                  <a:gd name="T12" fmla="*/ 418 w 418"/>
                  <a:gd name="T1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8" h="382">
                    <a:moveTo>
                      <a:pt x="0" y="374"/>
                    </a:moveTo>
                    <a:cubicBezTo>
                      <a:pt x="25" y="290"/>
                      <a:pt x="51" y="206"/>
                      <a:pt x="74" y="150"/>
                    </a:cubicBezTo>
                    <a:cubicBezTo>
                      <a:pt x="96" y="93"/>
                      <a:pt x="112" y="63"/>
                      <a:pt x="134" y="38"/>
                    </a:cubicBezTo>
                    <a:cubicBezTo>
                      <a:pt x="155" y="13"/>
                      <a:pt x="176" y="0"/>
                      <a:pt x="201" y="0"/>
                    </a:cubicBezTo>
                    <a:cubicBezTo>
                      <a:pt x="226" y="0"/>
                      <a:pt x="256" y="4"/>
                      <a:pt x="284" y="38"/>
                    </a:cubicBezTo>
                    <a:cubicBezTo>
                      <a:pt x="311" y="71"/>
                      <a:pt x="343" y="144"/>
                      <a:pt x="366" y="202"/>
                    </a:cubicBezTo>
                    <a:cubicBezTo>
                      <a:pt x="388" y="259"/>
                      <a:pt x="403" y="320"/>
                      <a:pt x="418" y="3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Freeform 22"/>
              <p:cNvSpPr>
                <a:spLocks/>
              </p:cNvSpPr>
              <p:nvPr/>
            </p:nvSpPr>
            <p:spPr bwMode="auto">
              <a:xfrm flipV="1">
                <a:off x="1382" y="3520"/>
                <a:ext cx="418" cy="382"/>
              </a:xfrm>
              <a:custGeom>
                <a:avLst/>
                <a:gdLst>
                  <a:gd name="T0" fmla="*/ 0 w 418"/>
                  <a:gd name="T1" fmla="*/ 374 h 382"/>
                  <a:gd name="T2" fmla="*/ 74 w 418"/>
                  <a:gd name="T3" fmla="*/ 150 h 382"/>
                  <a:gd name="T4" fmla="*/ 134 w 418"/>
                  <a:gd name="T5" fmla="*/ 38 h 382"/>
                  <a:gd name="T6" fmla="*/ 201 w 418"/>
                  <a:gd name="T7" fmla="*/ 0 h 382"/>
                  <a:gd name="T8" fmla="*/ 284 w 418"/>
                  <a:gd name="T9" fmla="*/ 38 h 382"/>
                  <a:gd name="T10" fmla="*/ 366 w 418"/>
                  <a:gd name="T11" fmla="*/ 202 h 382"/>
                  <a:gd name="T12" fmla="*/ 418 w 418"/>
                  <a:gd name="T1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8" h="382">
                    <a:moveTo>
                      <a:pt x="0" y="374"/>
                    </a:moveTo>
                    <a:cubicBezTo>
                      <a:pt x="25" y="290"/>
                      <a:pt x="51" y="206"/>
                      <a:pt x="74" y="150"/>
                    </a:cubicBezTo>
                    <a:cubicBezTo>
                      <a:pt x="96" y="93"/>
                      <a:pt x="112" y="63"/>
                      <a:pt x="134" y="38"/>
                    </a:cubicBezTo>
                    <a:cubicBezTo>
                      <a:pt x="155" y="13"/>
                      <a:pt x="176" y="0"/>
                      <a:pt x="201" y="0"/>
                    </a:cubicBezTo>
                    <a:cubicBezTo>
                      <a:pt x="226" y="0"/>
                      <a:pt x="256" y="4"/>
                      <a:pt x="284" y="38"/>
                    </a:cubicBezTo>
                    <a:cubicBezTo>
                      <a:pt x="311" y="71"/>
                      <a:pt x="343" y="144"/>
                      <a:pt x="366" y="202"/>
                    </a:cubicBezTo>
                    <a:cubicBezTo>
                      <a:pt x="388" y="259"/>
                      <a:pt x="403" y="320"/>
                      <a:pt x="418" y="3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" name="Group 23"/>
            <p:cNvGrpSpPr>
              <a:grpSpLocks/>
            </p:cNvGrpSpPr>
            <p:nvPr/>
          </p:nvGrpSpPr>
          <p:grpSpPr bwMode="auto">
            <a:xfrm>
              <a:off x="1540" y="3117"/>
              <a:ext cx="835" cy="463"/>
              <a:chOff x="965" y="3140"/>
              <a:chExt cx="835" cy="762"/>
            </a:xfrm>
          </p:grpSpPr>
          <p:sp>
            <p:nvSpPr>
              <p:cNvPr id="67" name="Freeform 24"/>
              <p:cNvSpPr>
                <a:spLocks/>
              </p:cNvSpPr>
              <p:nvPr/>
            </p:nvSpPr>
            <p:spPr bwMode="auto">
              <a:xfrm>
                <a:off x="965" y="3140"/>
                <a:ext cx="418" cy="382"/>
              </a:xfrm>
              <a:custGeom>
                <a:avLst/>
                <a:gdLst>
                  <a:gd name="T0" fmla="*/ 0 w 418"/>
                  <a:gd name="T1" fmla="*/ 374 h 382"/>
                  <a:gd name="T2" fmla="*/ 74 w 418"/>
                  <a:gd name="T3" fmla="*/ 150 h 382"/>
                  <a:gd name="T4" fmla="*/ 134 w 418"/>
                  <a:gd name="T5" fmla="*/ 38 h 382"/>
                  <a:gd name="T6" fmla="*/ 201 w 418"/>
                  <a:gd name="T7" fmla="*/ 0 h 382"/>
                  <a:gd name="T8" fmla="*/ 284 w 418"/>
                  <a:gd name="T9" fmla="*/ 38 h 382"/>
                  <a:gd name="T10" fmla="*/ 366 w 418"/>
                  <a:gd name="T11" fmla="*/ 202 h 382"/>
                  <a:gd name="T12" fmla="*/ 418 w 418"/>
                  <a:gd name="T1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8" h="382">
                    <a:moveTo>
                      <a:pt x="0" y="374"/>
                    </a:moveTo>
                    <a:cubicBezTo>
                      <a:pt x="25" y="290"/>
                      <a:pt x="51" y="206"/>
                      <a:pt x="74" y="150"/>
                    </a:cubicBezTo>
                    <a:cubicBezTo>
                      <a:pt x="96" y="93"/>
                      <a:pt x="112" y="63"/>
                      <a:pt x="134" y="38"/>
                    </a:cubicBezTo>
                    <a:cubicBezTo>
                      <a:pt x="155" y="13"/>
                      <a:pt x="176" y="0"/>
                      <a:pt x="201" y="0"/>
                    </a:cubicBezTo>
                    <a:cubicBezTo>
                      <a:pt x="226" y="0"/>
                      <a:pt x="256" y="4"/>
                      <a:pt x="284" y="38"/>
                    </a:cubicBezTo>
                    <a:cubicBezTo>
                      <a:pt x="311" y="71"/>
                      <a:pt x="343" y="144"/>
                      <a:pt x="366" y="202"/>
                    </a:cubicBezTo>
                    <a:cubicBezTo>
                      <a:pt x="388" y="259"/>
                      <a:pt x="403" y="320"/>
                      <a:pt x="418" y="3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Freeform 25"/>
              <p:cNvSpPr>
                <a:spLocks/>
              </p:cNvSpPr>
              <p:nvPr/>
            </p:nvSpPr>
            <p:spPr bwMode="auto">
              <a:xfrm flipV="1">
                <a:off x="1382" y="3520"/>
                <a:ext cx="418" cy="382"/>
              </a:xfrm>
              <a:custGeom>
                <a:avLst/>
                <a:gdLst>
                  <a:gd name="T0" fmla="*/ 0 w 418"/>
                  <a:gd name="T1" fmla="*/ 374 h 382"/>
                  <a:gd name="T2" fmla="*/ 74 w 418"/>
                  <a:gd name="T3" fmla="*/ 150 h 382"/>
                  <a:gd name="T4" fmla="*/ 134 w 418"/>
                  <a:gd name="T5" fmla="*/ 38 h 382"/>
                  <a:gd name="T6" fmla="*/ 201 w 418"/>
                  <a:gd name="T7" fmla="*/ 0 h 382"/>
                  <a:gd name="T8" fmla="*/ 284 w 418"/>
                  <a:gd name="T9" fmla="*/ 38 h 382"/>
                  <a:gd name="T10" fmla="*/ 366 w 418"/>
                  <a:gd name="T11" fmla="*/ 202 h 382"/>
                  <a:gd name="T12" fmla="*/ 418 w 418"/>
                  <a:gd name="T1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8" h="382">
                    <a:moveTo>
                      <a:pt x="0" y="374"/>
                    </a:moveTo>
                    <a:cubicBezTo>
                      <a:pt x="25" y="290"/>
                      <a:pt x="51" y="206"/>
                      <a:pt x="74" y="150"/>
                    </a:cubicBezTo>
                    <a:cubicBezTo>
                      <a:pt x="96" y="93"/>
                      <a:pt x="112" y="63"/>
                      <a:pt x="134" y="38"/>
                    </a:cubicBezTo>
                    <a:cubicBezTo>
                      <a:pt x="155" y="13"/>
                      <a:pt x="176" y="0"/>
                      <a:pt x="201" y="0"/>
                    </a:cubicBezTo>
                    <a:cubicBezTo>
                      <a:pt x="226" y="0"/>
                      <a:pt x="256" y="4"/>
                      <a:pt x="284" y="38"/>
                    </a:cubicBezTo>
                    <a:cubicBezTo>
                      <a:pt x="311" y="71"/>
                      <a:pt x="343" y="144"/>
                      <a:pt x="366" y="202"/>
                    </a:cubicBezTo>
                    <a:cubicBezTo>
                      <a:pt x="388" y="259"/>
                      <a:pt x="403" y="320"/>
                      <a:pt x="418" y="3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1147835" y="3696886"/>
            <a:ext cx="6227351" cy="1197946"/>
            <a:chOff x="1147835" y="3696886"/>
            <a:chExt cx="6227351" cy="1197946"/>
          </a:xfrm>
        </p:grpSpPr>
        <p:sp>
          <p:nvSpPr>
            <p:cNvPr id="63" name="Rectangle 18"/>
            <p:cNvSpPr>
              <a:spLocks noChangeArrowheads="1"/>
            </p:cNvSpPr>
            <p:nvPr/>
          </p:nvSpPr>
          <p:spPr bwMode="auto">
            <a:xfrm>
              <a:off x="4822198" y="4163312"/>
              <a:ext cx="2552988" cy="731520"/>
            </a:xfrm>
            <a:prstGeom prst="rect">
              <a:avLst/>
            </a:prstGeom>
            <a:solidFill>
              <a:srgbClr val="E7EB8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6" name="Group 4"/>
            <p:cNvGrpSpPr>
              <a:grpSpLocks/>
            </p:cNvGrpSpPr>
            <p:nvPr/>
          </p:nvGrpSpPr>
          <p:grpSpPr bwMode="auto">
            <a:xfrm>
              <a:off x="1147835" y="4254704"/>
              <a:ext cx="3673258" cy="373062"/>
              <a:chOff x="704" y="3103"/>
              <a:chExt cx="1671" cy="477"/>
            </a:xfrm>
          </p:grpSpPr>
          <p:grpSp>
            <p:nvGrpSpPr>
              <p:cNvPr id="57" name="Group 5"/>
              <p:cNvGrpSpPr>
                <a:grpSpLocks/>
              </p:cNvGrpSpPr>
              <p:nvPr/>
            </p:nvGrpSpPr>
            <p:grpSpPr bwMode="auto">
              <a:xfrm>
                <a:off x="704" y="3103"/>
                <a:ext cx="835" cy="463"/>
                <a:chOff x="965" y="3140"/>
                <a:chExt cx="835" cy="762"/>
              </a:xfrm>
            </p:grpSpPr>
            <p:sp>
              <p:nvSpPr>
                <p:cNvPr id="61" name="Freeform 6"/>
                <p:cNvSpPr>
                  <a:spLocks/>
                </p:cNvSpPr>
                <p:nvPr/>
              </p:nvSpPr>
              <p:spPr bwMode="auto">
                <a:xfrm>
                  <a:off x="965" y="314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Freeform 7"/>
                <p:cNvSpPr>
                  <a:spLocks/>
                </p:cNvSpPr>
                <p:nvPr/>
              </p:nvSpPr>
              <p:spPr bwMode="auto">
                <a:xfrm flipV="1">
                  <a:off x="1382" y="352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8"/>
              <p:cNvGrpSpPr>
                <a:grpSpLocks/>
              </p:cNvGrpSpPr>
              <p:nvPr/>
            </p:nvGrpSpPr>
            <p:grpSpPr bwMode="auto">
              <a:xfrm>
                <a:off x="1540" y="3117"/>
                <a:ext cx="835" cy="463"/>
                <a:chOff x="965" y="3140"/>
                <a:chExt cx="835" cy="762"/>
              </a:xfrm>
            </p:grpSpPr>
            <p:sp>
              <p:nvSpPr>
                <p:cNvPr id="59" name="Freeform 9"/>
                <p:cNvSpPr>
                  <a:spLocks/>
                </p:cNvSpPr>
                <p:nvPr/>
              </p:nvSpPr>
              <p:spPr bwMode="auto">
                <a:xfrm>
                  <a:off x="965" y="314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Freeform 10"/>
                <p:cNvSpPr>
                  <a:spLocks/>
                </p:cNvSpPr>
                <p:nvPr/>
              </p:nvSpPr>
              <p:spPr bwMode="auto">
                <a:xfrm flipV="1">
                  <a:off x="1382" y="352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3" name="Text Box 30"/>
            <p:cNvSpPr txBox="1">
              <a:spLocks noChangeArrowheads="1"/>
            </p:cNvSpPr>
            <p:nvPr/>
          </p:nvSpPr>
          <p:spPr bwMode="auto">
            <a:xfrm>
              <a:off x="2358472" y="3722394"/>
              <a:ext cx="125418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 smtClean="0"/>
                <a:t> </a:t>
              </a:r>
              <a:r>
                <a:rPr lang="en-US" dirty="0" smtClean="0"/>
                <a:t>wave</a:t>
              </a:r>
              <a:r>
                <a:rPr lang="en-US" sz="1800" dirty="0" smtClean="0"/>
                <a:t> in </a:t>
              </a:r>
              <a:r>
                <a:rPr lang="en-US" sz="1800" dirty="0"/>
                <a:t>air</a:t>
              </a:r>
              <a:endParaRPr lang="en-US" dirty="0"/>
            </a:p>
          </p:txBody>
        </p:sp>
        <p:sp>
          <p:nvSpPr>
            <p:cNvPr id="74" name="Text Box 31"/>
            <p:cNvSpPr txBox="1">
              <a:spLocks noChangeArrowheads="1"/>
            </p:cNvSpPr>
            <p:nvPr/>
          </p:nvSpPr>
          <p:spPr bwMode="auto">
            <a:xfrm>
              <a:off x="5125895" y="3696886"/>
              <a:ext cx="15894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latin typeface="Symbol" charset="0"/>
                </a:rPr>
                <a:t>wave  </a:t>
              </a:r>
              <a:r>
                <a:rPr lang="en-US" sz="1800" dirty="0"/>
                <a:t>in </a:t>
              </a:r>
              <a:r>
                <a:rPr lang="en-US" sz="1800" dirty="0" smtClean="0"/>
                <a:t>gelatin</a:t>
              </a:r>
              <a:endParaRPr lang="en-US" sz="1800" dirty="0"/>
            </a:p>
          </p:txBody>
        </p:sp>
        <p:grpSp>
          <p:nvGrpSpPr>
            <p:cNvPr id="75" name="Group 19"/>
            <p:cNvGrpSpPr>
              <a:grpSpLocks/>
            </p:cNvGrpSpPr>
            <p:nvPr/>
          </p:nvGrpSpPr>
          <p:grpSpPr bwMode="auto">
            <a:xfrm>
              <a:off x="5667036" y="4308280"/>
              <a:ext cx="1690687" cy="341312"/>
              <a:chOff x="704" y="3103"/>
              <a:chExt cx="1671" cy="477"/>
            </a:xfrm>
          </p:grpSpPr>
          <p:grpSp>
            <p:nvGrpSpPr>
              <p:cNvPr id="76" name="Group 20"/>
              <p:cNvGrpSpPr>
                <a:grpSpLocks/>
              </p:cNvGrpSpPr>
              <p:nvPr/>
            </p:nvGrpSpPr>
            <p:grpSpPr bwMode="auto">
              <a:xfrm>
                <a:off x="704" y="3103"/>
                <a:ext cx="835" cy="463"/>
                <a:chOff x="965" y="3140"/>
                <a:chExt cx="835" cy="762"/>
              </a:xfrm>
            </p:grpSpPr>
            <p:sp>
              <p:nvSpPr>
                <p:cNvPr id="80" name="Freeform 21"/>
                <p:cNvSpPr>
                  <a:spLocks/>
                </p:cNvSpPr>
                <p:nvPr/>
              </p:nvSpPr>
              <p:spPr bwMode="auto">
                <a:xfrm>
                  <a:off x="965" y="314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" name="Freeform 22"/>
                <p:cNvSpPr>
                  <a:spLocks/>
                </p:cNvSpPr>
                <p:nvPr/>
              </p:nvSpPr>
              <p:spPr bwMode="auto">
                <a:xfrm flipV="1">
                  <a:off x="1382" y="352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23"/>
              <p:cNvGrpSpPr>
                <a:grpSpLocks/>
              </p:cNvGrpSpPr>
              <p:nvPr/>
            </p:nvGrpSpPr>
            <p:grpSpPr bwMode="auto">
              <a:xfrm>
                <a:off x="1540" y="3117"/>
                <a:ext cx="835" cy="463"/>
                <a:chOff x="965" y="3140"/>
                <a:chExt cx="835" cy="762"/>
              </a:xfrm>
            </p:grpSpPr>
            <p:sp>
              <p:nvSpPr>
                <p:cNvPr id="78" name="Freeform 24"/>
                <p:cNvSpPr>
                  <a:spLocks/>
                </p:cNvSpPr>
                <p:nvPr/>
              </p:nvSpPr>
              <p:spPr bwMode="auto">
                <a:xfrm>
                  <a:off x="965" y="314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Freeform 25"/>
                <p:cNvSpPr>
                  <a:spLocks/>
                </p:cNvSpPr>
                <p:nvPr/>
              </p:nvSpPr>
              <p:spPr bwMode="auto">
                <a:xfrm flipV="1">
                  <a:off x="1382" y="3520"/>
                  <a:ext cx="418" cy="382"/>
                </a:xfrm>
                <a:custGeom>
                  <a:avLst/>
                  <a:gdLst>
                    <a:gd name="T0" fmla="*/ 0 w 418"/>
                    <a:gd name="T1" fmla="*/ 374 h 382"/>
                    <a:gd name="T2" fmla="*/ 74 w 418"/>
                    <a:gd name="T3" fmla="*/ 150 h 382"/>
                    <a:gd name="T4" fmla="*/ 134 w 418"/>
                    <a:gd name="T5" fmla="*/ 38 h 382"/>
                    <a:gd name="T6" fmla="*/ 201 w 418"/>
                    <a:gd name="T7" fmla="*/ 0 h 382"/>
                    <a:gd name="T8" fmla="*/ 284 w 418"/>
                    <a:gd name="T9" fmla="*/ 38 h 382"/>
                    <a:gd name="T10" fmla="*/ 366 w 418"/>
                    <a:gd name="T11" fmla="*/ 202 h 382"/>
                    <a:gd name="T12" fmla="*/ 418 w 418"/>
                    <a:gd name="T13" fmla="*/ 382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382">
                      <a:moveTo>
                        <a:pt x="0" y="374"/>
                      </a:moveTo>
                      <a:cubicBezTo>
                        <a:pt x="25" y="290"/>
                        <a:pt x="51" y="206"/>
                        <a:pt x="74" y="150"/>
                      </a:cubicBezTo>
                      <a:cubicBezTo>
                        <a:pt x="96" y="93"/>
                        <a:pt x="112" y="63"/>
                        <a:pt x="134" y="38"/>
                      </a:cubicBezTo>
                      <a:cubicBezTo>
                        <a:pt x="155" y="13"/>
                        <a:pt x="176" y="0"/>
                        <a:pt x="201" y="0"/>
                      </a:cubicBezTo>
                      <a:cubicBezTo>
                        <a:pt x="226" y="0"/>
                        <a:pt x="256" y="4"/>
                        <a:pt x="284" y="38"/>
                      </a:cubicBezTo>
                      <a:cubicBezTo>
                        <a:pt x="311" y="71"/>
                        <a:pt x="343" y="144"/>
                        <a:pt x="366" y="202"/>
                      </a:cubicBezTo>
                      <a:cubicBezTo>
                        <a:pt x="388" y="259"/>
                        <a:pt x="403" y="320"/>
                        <a:pt x="418" y="38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" name="Group 2"/>
          <p:cNvGrpSpPr/>
          <p:nvPr/>
        </p:nvGrpSpPr>
        <p:grpSpPr>
          <a:xfrm>
            <a:off x="1750645" y="5719614"/>
            <a:ext cx="4977313" cy="442591"/>
            <a:chOff x="1750645" y="5626742"/>
            <a:chExt cx="4977313" cy="667523"/>
          </a:xfrm>
        </p:grpSpPr>
        <p:cxnSp>
          <p:nvCxnSpPr>
            <p:cNvPr id="83" name="Straight Connector 82"/>
            <p:cNvCxnSpPr/>
            <p:nvPr/>
          </p:nvCxnSpPr>
          <p:spPr>
            <a:xfrm flipH="1">
              <a:off x="1750645" y="5626742"/>
              <a:ext cx="0" cy="652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3529326" y="5626742"/>
              <a:ext cx="0" cy="652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5168787" y="5626742"/>
              <a:ext cx="0" cy="652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>
              <a:off x="5997544" y="5641542"/>
              <a:ext cx="0" cy="652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6727958" y="5626742"/>
              <a:ext cx="0" cy="652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 Box 30"/>
          <p:cNvSpPr txBox="1">
            <a:spLocks noChangeArrowheads="1"/>
          </p:cNvSpPr>
          <p:nvPr/>
        </p:nvSpPr>
        <p:spPr bwMode="auto">
          <a:xfrm>
            <a:off x="435960" y="5095290"/>
            <a:ext cx="85675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 smtClean="0"/>
              <a:t> </a:t>
            </a:r>
            <a:r>
              <a:rPr lang="en-US" dirty="0" smtClean="0"/>
              <a:t>This shows the waves looking down from the top. The lines mark the peaks of the waves: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472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Does Light Bend?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2848" y="1663572"/>
            <a:ext cx="87382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When the waves bunch up, they change direction –</a:t>
            </a:r>
          </a:p>
          <a:p>
            <a:r>
              <a:rPr lang="en-US" sz="3200" dirty="0" smtClean="0"/>
              <a:t>the light ray bends! This is called </a:t>
            </a:r>
            <a:r>
              <a:rPr lang="en-US" sz="3200" b="1" dirty="0" smtClean="0"/>
              <a:t>refraction.</a:t>
            </a:r>
            <a:endParaRPr lang="en-US" sz="3200" dirty="0" smtClean="0"/>
          </a:p>
        </p:txBody>
      </p:sp>
      <p:sp>
        <p:nvSpPr>
          <p:cNvPr id="90" name="Text Box 30"/>
          <p:cNvSpPr txBox="1">
            <a:spLocks noChangeArrowheads="1"/>
          </p:cNvSpPr>
          <p:nvPr/>
        </p:nvSpPr>
        <p:spPr bwMode="auto">
          <a:xfrm>
            <a:off x="196836" y="2820418"/>
            <a:ext cx="881890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Think about a marching band with straight rows of musicians. As they move from a paved surface to a muddy surface, their steps slow and they get closer together.</a:t>
            </a:r>
            <a:r>
              <a:rPr lang="en-US" sz="2000" dirty="0"/>
              <a:t> </a:t>
            </a:r>
            <a:r>
              <a:rPr lang="en-US" sz="2000" dirty="0" smtClean="0"/>
              <a:t>The rows bend when the marchers</a:t>
            </a:r>
            <a:r>
              <a:rPr lang="en-US" dirty="0" smtClean="0"/>
              <a:t>’ </a:t>
            </a:r>
            <a:r>
              <a:rPr lang="en-US" sz="2000" dirty="0" smtClean="0"/>
              <a:t>speed changes.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1180" y="3985850"/>
            <a:ext cx="27892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In air the waves move faster. The peaks are far apart. The lines connecting the marchers are like the peaks of the waves.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604329" y="5489642"/>
            <a:ext cx="25368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waves slow down, the peaks get closer together. This makes the waves bend.</a:t>
            </a:r>
            <a:endParaRPr lang="en-US" dirty="0"/>
          </a:p>
        </p:txBody>
      </p:sp>
      <p:pic>
        <p:nvPicPr>
          <p:cNvPr id="3" name="Picture 2" descr="Screen Shot 2015-10-22 at 9.23.13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r="6642"/>
          <a:stretch/>
        </p:blipFill>
        <p:spPr>
          <a:xfrm>
            <a:off x="2918508" y="3946771"/>
            <a:ext cx="3567072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70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2: Magic Coin!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6606" y="1720241"/>
            <a:ext cx="921277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Place a penny at the bottom of a paper cup, near one side.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Move the cup away from you until you can no longer</a:t>
            </a:r>
            <a:br>
              <a:rPr lang="en-US" sz="2800" dirty="0" smtClean="0"/>
            </a:br>
            <a:r>
              <a:rPr lang="en-US" sz="2800" dirty="0" smtClean="0"/>
              <a:t>see the penny- it </a:t>
            </a:r>
            <a:r>
              <a:rPr lang="en-US" sz="2800" i="1" dirty="0" smtClean="0"/>
              <a:t>just</a:t>
            </a:r>
            <a:r>
              <a:rPr lang="en-US" sz="2800" dirty="0" smtClean="0"/>
              <a:t> disappears from sight.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Don’t move </a:t>
            </a:r>
            <a:r>
              <a:rPr lang="en-US" sz="2800" dirty="0"/>
              <a:t>your </a:t>
            </a:r>
            <a:r>
              <a:rPr lang="en-US" sz="2800" dirty="0" smtClean="0"/>
              <a:t>head</a:t>
            </a:r>
            <a:r>
              <a:rPr lang="en-US" sz="2800" dirty="0"/>
              <a:t> </a:t>
            </a:r>
            <a:r>
              <a:rPr lang="en-US" sz="2800" dirty="0" smtClean="0"/>
              <a:t>and </a:t>
            </a:r>
            <a:r>
              <a:rPr lang="en-US" sz="2800" dirty="0"/>
              <a:t>very slowly pour water </a:t>
            </a:r>
            <a:endParaRPr lang="en-US" sz="2800" dirty="0" smtClean="0"/>
          </a:p>
          <a:p>
            <a:pPr lvl="1"/>
            <a:r>
              <a:rPr lang="en-US" sz="2800" dirty="0" smtClean="0"/>
              <a:t>into </a:t>
            </a:r>
            <a:r>
              <a:rPr lang="en-US" sz="2800" dirty="0"/>
              <a:t>the cup. Be careful not to move the penny </a:t>
            </a:r>
            <a:r>
              <a:rPr lang="en-US" sz="2800" dirty="0" smtClean="0"/>
              <a:t>with </a:t>
            </a:r>
            <a:r>
              <a:rPr lang="en-US" sz="2800" dirty="0"/>
              <a:t>the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water </a:t>
            </a:r>
            <a:r>
              <a:rPr lang="en-US" sz="2800" dirty="0"/>
              <a:t>stream. What happens</a:t>
            </a:r>
            <a:r>
              <a:rPr lang="en-US" sz="2800" dirty="0" smtClean="0"/>
              <a:t>? Why?</a:t>
            </a:r>
            <a:endParaRPr lang="en-US" sz="2800" dirty="0"/>
          </a:p>
        </p:txBody>
      </p:sp>
      <p:pic>
        <p:nvPicPr>
          <p:cNvPr id="5" name="Picture 4" descr="Macintosh HD:Users:Mom:Desktop:IMG_124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" b="-13"/>
          <a:stretch/>
        </p:blipFill>
        <p:spPr bwMode="auto">
          <a:xfrm>
            <a:off x="3808197" y="2207446"/>
            <a:ext cx="1203325" cy="902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Macintosh HD:Users:Mom:Desktop:IMG_124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4547" y="3925435"/>
            <a:ext cx="1196975" cy="89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6136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2: Magic Coin!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55101" y="3911600"/>
            <a:ext cx="3705926" cy="2154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65069" y="2958684"/>
            <a:ext cx="1190032" cy="95291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00637" y="3060700"/>
            <a:ext cx="0" cy="200660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44229" y="5231252"/>
            <a:ext cx="2384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from the penny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33786" y="3359607"/>
            <a:ext cx="3882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…light is bent when it leaves the water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514149" y="3904100"/>
            <a:ext cx="710946" cy="174804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68613" y="3904100"/>
            <a:ext cx="2179112" cy="1696484"/>
          </a:xfrm>
          <a:prstGeom prst="straightConnector1">
            <a:avLst/>
          </a:prstGeom>
          <a:ln>
            <a:solidFill>
              <a:srgbClr val="CA6B68"/>
            </a:solidFill>
            <a:prstDash val="dash"/>
            <a:headEnd type="none"/>
            <a:tailEnd type="non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51358" y="4744134"/>
            <a:ext cx="3448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the penny appears</a:t>
            </a:r>
            <a:br>
              <a:rPr lang="en-US" dirty="0" smtClean="0"/>
            </a:br>
            <a:r>
              <a:rPr lang="en-US" dirty="0" smtClean="0"/>
              <a:t>              to be here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271764" flipH="1">
            <a:off x="2316313" y="2058424"/>
            <a:ext cx="1093950" cy="103842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6925" y="1832009"/>
            <a:ext cx="3485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Because of refraction………</a:t>
            </a:r>
            <a:endParaRPr lang="en-US" sz="2400" dirty="0"/>
          </a:p>
        </p:txBody>
      </p:sp>
      <p:sp>
        <p:nvSpPr>
          <p:cNvPr id="21" name="Oval 20"/>
          <p:cNvSpPr/>
          <p:nvPr/>
        </p:nvSpPr>
        <p:spPr>
          <a:xfrm>
            <a:off x="4523728" y="5652140"/>
            <a:ext cx="1214785" cy="17065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022097" y="5652140"/>
            <a:ext cx="1214785" cy="170658"/>
          </a:xfrm>
          <a:prstGeom prst="ellipse">
            <a:avLst/>
          </a:prstGeom>
          <a:solidFill>
            <a:srgbClr val="C0504D">
              <a:alpha val="54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484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16166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69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7147</TotalTime>
  <Words>819</Words>
  <Application>Microsoft Macintosh PowerPoint</Application>
  <PresentationFormat>On-screen Show (4:3)</PresentationFormat>
  <Paragraphs>153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Vocabulary </vt:lpstr>
      <vt:lpstr>Warm Up:  How Does Light Travel?</vt:lpstr>
      <vt:lpstr>Activity 1: Can You Bend Light?</vt:lpstr>
      <vt:lpstr>Activity 1: Can You Bend Light?</vt:lpstr>
      <vt:lpstr>Why Does Light Bend?</vt:lpstr>
      <vt:lpstr>Why Does Light Bend?</vt:lpstr>
      <vt:lpstr>Activity 2: Magic Coin!</vt:lpstr>
      <vt:lpstr>Activity 2: Magic Coin!</vt:lpstr>
      <vt:lpstr>Activity 3: Disappearing Beaker!</vt:lpstr>
      <vt:lpstr>Activity 3: Disappearing Beaker!</vt:lpstr>
      <vt:lpstr>Activity 3: Disappearing Beaker!</vt:lpstr>
      <vt:lpstr>Activity 4: Lenses</vt:lpstr>
      <vt:lpstr>Activity 4: Lenses</vt:lpstr>
      <vt:lpstr>Activity 5: Optical fiber</vt:lpstr>
      <vt:lpstr>Activity 6: Lighting Without Electricity</vt:lpstr>
      <vt:lpstr>Activity 6: Lighting Without Electricity</vt:lpstr>
      <vt:lpstr>Activity 6: Lighting Without Electricity</vt:lpstr>
      <vt:lpstr>Optional: The Weird Lens</vt:lpstr>
      <vt:lpstr>Optional: The Weird Lens</vt:lpstr>
      <vt:lpstr>Optional: The Weird Lens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Judy Donnelly</dc:creator>
  <cp:lastModifiedBy>Judy Donnelly</cp:lastModifiedBy>
  <cp:revision>209</cp:revision>
  <cp:lastPrinted>2015-12-04T04:07:49Z</cp:lastPrinted>
  <dcterms:created xsi:type="dcterms:W3CDTF">2012-03-31T00:07:46Z</dcterms:created>
  <dcterms:modified xsi:type="dcterms:W3CDTF">2017-01-23T20:32:20Z</dcterms:modified>
</cp:coreProperties>
</file>