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60" r:id="rId2"/>
    <p:sldId id="308" r:id="rId3"/>
    <p:sldId id="306" r:id="rId4"/>
    <p:sldId id="300" r:id="rId5"/>
    <p:sldId id="307" r:id="rId6"/>
    <p:sldId id="327" r:id="rId7"/>
    <p:sldId id="302" r:id="rId8"/>
    <p:sldId id="320" r:id="rId9"/>
    <p:sldId id="326" r:id="rId10"/>
    <p:sldId id="315" r:id="rId11"/>
    <p:sldId id="316" r:id="rId12"/>
    <p:sldId id="317" r:id="rId13"/>
    <p:sldId id="318" r:id="rId14"/>
    <p:sldId id="321" r:id="rId15"/>
    <p:sldId id="322" r:id="rId16"/>
    <p:sldId id="323" r:id="rId17"/>
    <p:sldId id="324" r:id="rId18"/>
    <p:sldId id="328" r:id="rId19"/>
    <p:sldId id="32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89" autoAdjust="0"/>
    <p:restoredTop sz="97127" autoAdjust="0"/>
  </p:normalViewPr>
  <p:slideViewPr>
    <p:cSldViewPr snapToGrid="0" snapToObjects="1">
      <p:cViewPr>
        <p:scale>
          <a:sx n="120" d="100"/>
          <a:sy n="120" d="100"/>
        </p:scale>
        <p:origin x="96"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1/23/17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1/23/17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smtClean="0">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997751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24711913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3859429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18</a:t>
            </a:fld>
            <a:endParaRPr lang="en-US" dirty="0"/>
          </a:p>
        </p:txBody>
      </p:sp>
    </p:spTree>
    <p:extLst>
      <p:ext uri="{BB962C8B-B14F-4D97-AF65-F5344CB8AC3E}">
        <p14:creationId xmlns:p14="http://schemas.microsoft.com/office/powerpoint/2010/main" val="227693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19</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323477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4108987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4108987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2894304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2894304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4F2FC677-0CEE-244E-9288-AA117475C7AD}" type="datetime1">
              <a:rPr lang="en-US" smtClean="0"/>
              <a:t>1/23/17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D50FACFC-C8D8-AC4A-A9C9-F88E3D96EDEC}" type="datetime1">
              <a:rPr lang="en-US" smtClean="0"/>
              <a:t>1/23/17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7D09E315-97F3-924D-88DF-BD0B29185948}" type="datetime1">
              <a:rPr lang="en-US" smtClean="0"/>
              <a:t>1/23/17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EB62EC61-A66A-7B47-AE62-E9D3D04BD32C}" type="datetime1">
              <a:rPr lang="en-US" smtClean="0"/>
              <a:t>1/23/17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580C3165-4D68-7C42-92EC-EEDD02A3840A}" type="datetime1">
              <a:rPr lang="en-US" smtClean="0"/>
              <a:t>1/23/17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5E43C646-84E7-AE41-869C-3BC926D815AF}" type="datetime1">
              <a:rPr lang="en-US" smtClean="0"/>
              <a:t>1/23/17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990600" y="6356350"/>
            <a:ext cx="2133600" cy="365125"/>
          </a:xfrm>
          <a:prstGeom prst="rect">
            <a:avLst/>
          </a:prstGeom>
        </p:spPr>
        <p:txBody>
          <a:bodyPr/>
          <a:lstStyle/>
          <a:p>
            <a:fld id="{70A4ADC1-0A96-974B-9187-1AC4CC56FE40}" type="datetime1">
              <a:rPr lang="en-US" smtClean="0"/>
              <a:t>1/23/17</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90600" y="6356350"/>
            <a:ext cx="2133600" cy="365125"/>
          </a:xfrm>
          <a:prstGeom prst="rect">
            <a:avLst/>
          </a:prstGeom>
        </p:spPr>
        <p:txBody>
          <a:bodyPr/>
          <a:lstStyle/>
          <a:p>
            <a:fld id="{9DBC166E-8947-DB48-BD15-F8CEEEA854BE}" type="datetime1">
              <a:rPr lang="en-US" smtClean="0"/>
              <a:t>1/23/17</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90600" y="6356350"/>
            <a:ext cx="2133600" cy="365125"/>
          </a:xfrm>
          <a:prstGeom prst="rect">
            <a:avLst/>
          </a:prstGeom>
        </p:spPr>
        <p:txBody>
          <a:bodyPr/>
          <a:lstStyle/>
          <a:p>
            <a:fld id="{775F8D3C-2273-1940-9C97-3CAD530A13E1}" type="datetime1">
              <a:rPr lang="en-US" smtClean="0"/>
              <a:t>1/23/17</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CA21B1B4-C771-BC4A-88AF-28B72F35C8F2}" type="datetime1">
              <a:rPr lang="en-US" smtClean="0"/>
              <a:t>1/23/17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F9FA446A-8B37-2F48-ACA7-0798BA1EFF95}" type="datetime1">
              <a:rPr lang="en-US" smtClean="0"/>
              <a:t>1/23/17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
        <p:nvSpPr>
          <p:cNvPr id="10" name="Footer Placeholder 9"/>
          <p:cNvSpPr>
            <a:spLocks noGrp="1"/>
          </p:cNvSpPr>
          <p:nvPr>
            <p:ph type="ftr" sz="quarter" idx="3"/>
          </p:nvPr>
        </p:nvSpPr>
        <p:spPr>
          <a:xfrm>
            <a:off x="251251" y="634893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DUMPSTER OPTICS</a:t>
            </a:r>
            <a:endParaRPr lang="en-US" dirty="0"/>
          </a:p>
        </p:txBody>
      </p:sp>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2331699" y="2472402"/>
            <a:ext cx="4495742" cy="2554545"/>
          </a:xfrm>
          <a:prstGeom prst="rect">
            <a:avLst/>
          </a:prstGeom>
          <a:noFill/>
        </p:spPr>
        <p:txBody>
          <a:bodyPr wrap="none" rtlCol="0">
            <a:spAutoFit/>
          </a:bodyPr>
          <a:lstStyle/>
          <a:p>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Reflection</a:t>
            </a:r>
            <a:endParaRPr lang="en-US"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endParaRPr>
          </a:p>
          <a:p>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smtClean="0">
                <a:solidFill>
                  <a:srgbClr val="000090"/>
                </a:solidFill>
              </a:rPr>
              <a:t>LEARNING HOW LIGHT WORKS</a:t>
            </a:r>
            <a:endParaRPr lang="en-US" sz="40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8" name="TextBox 7"/>
          <p:cNvSpPr txBox="1"/>
          <p:nvPr/>
        </p:nvSpPr>
        <p:spPr>
          <a:xfrm>
            <a:off x="1666390" y="4553963"/>
            <a:ext cx="6141112" cy="923330"/>
          </a:xfrm>
          <a:prstGeom prst="rect">
            <a:avLst/>
          </a:prstGeom>
          <a:noFill/>
        </p:spPr>
        <p:txBody>
          <a:bodyPr wrap="none" rtlCol="0">
            <a:spAutoFit/>
          </a:bodyPr>
          <a:lstStyle/>
          <a:p>
            <a:pPr algn="ctr"/>
            <a:r>
              <a:rPr lang="en-US" dirty="0" smtClean="0"/>
              <a:t>(</a:t>
            </a:r>
            <a:r>
              <a:rPr lang="en-US" dirty="0" smtClean="0"/>
              <a:t>Adapted in part from </a:t>
            </a:r>
            <a:r>
              <a:rPr lang="en-US" dirty="0" smtClean="0"/>
              <a:t>the PHOTON Explorations in Optics, 2013</a:t>
            </a:r>
          </a:p>
          <a:p>
            <a:pPr algn="ctr"/>
            <a:r>
              <a:rPr lang="en-US" dirty="0" smtClean="0"/>
              <a:t>with suggestions from the PHOTON Listserv members)</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be 4"/>
          <p:cNvSpPr/>
          <p:nvPr/>
        </p:nvSpPr>
        <p:spPr>
          <a:xfrm flipH="1">
            <a:off x="2342520" y="4081782"/>
            <a:ext cx="4525050" cy="243661"/>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MIRROR SEEN FROM THE TOP EDGE</a:t>
            </a:r>
            <a:endParaRPr lang="en-US" dirty="0">
              <a:solidFill>
                <a:srgbClr val="000000"/>
              </a:solidFill>
            </a:endParaRPr>
          </a:p>
        </p:txBody>
      </p:sp>
      <p:cxnSp>
        <p:nvCxnSpPr>
          <p:cNvPr id="7" name="Straight Arrow Connector 6"/>
          <p:cNvCxnSpPr/>
          <p:nvPr/>
        </p:nvCxnSpPr>
        <p:spPr>
          <a:xfrm>
            <a:off x="1537208"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6" name="Straight Connector 5"/>
          <p:cNvCxnSpPr/>
          <p:nvPr/>
        </p:nvCxnSpPr>
        <p:spPr>
          <a:xfrm>
            <a:off x="4610100" y="2471635"/>
            <a:ext cx="0" cy="15748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2" name="Arc 11"/>
          <p:cNvSpPr/>
          <p:nvPr/>
        </p:nvSpPr>
        <p:spPr>
          <a:xfrm>
            <a:off x="4178300" y="3411043"/>
            <a:ext cx="914400" cy="914400"/>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3" name="Arc 12"/>
          <p:cNvSpPr/>
          <p:nvPr/>
        </p:nvSpPr>
        <p:spPr>
          <a:xfrm flipH="1">
            <a:off x="4140200" y="3411043"/>
            <a:ext cx="914400" cy="914400"/>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4" name="TextBox 13"/>
          <p:cNvSpPr txBox="1"/>
          <p:nvPr/>
        </p:nvSpPr>
        <p:spPr>
          <a:xfrm>
            <a:off x="1556916" y="3369103"/>
            <a:ext cx="1790700" cy="369332"/>
          </a:xfrm>
          <a:prstGeom prst="rect">
            <a:avLst/>
          </a:prstGeom>
          <a:noFill/>
        </p:spPr>
        <p:txBody>
          <a:bodyPr wrap="square" rtlCol="0">
            <a:spAutoFit/>
          </a:bodyPr>
          <a:lstStyle/>
          <a:p>
            <a:r>
              <a:rPr lang="en-US" dirty="0" smtClean="0"/>
              <a:t>INCIDENT RAY</a:t>
            </a:r>
            <a:endParaRPr lang="en-US" dirty="0"/>
          </a:p>
        </p:txBody>
      </p:sp>
      <p:sp>
        <p:nvSpPr>
          <p:cNvPr id="15" name="TextBox 14"/>
          <p:cNvSpPr txBox="1"/>
          <p:nvPr/>
        </p:nvSpPr>
        <p:spPr>
          <a:xfrm>
            <a:off x="6169306" y="3341835"/>
            <a:ext cx="1790700" cy="369332"/>
          </a:xfrm>
          <a:prstGeom prst="rect">
            <a:avLst/>
          </a:prstGeom>
          <a:noFill/>
        </p:spPr>
        <p:txBody>
          <a:bodyPr wrap="square" rtlCol="0">
            <a:spAutoFit/>
          </a:bodyPr>
          <a:lstStyle/>
          <a:p>
            <a:r>
              <a:rPr lang="en-US" dirty="0" smtClean="0"/>
              <a:t>REFLECTED RAY</a:t>
            </a:r>
            <a:endParaRPr lang="en-US" dirty="0"/>
          </a:p>
        </p:txBody>
      </p:sp>
      <p:sp>
        <p:nvSpPr>
          <p:cNvPr id="18" name="TextBox 17"/>
          <p:cNvSpPr txBox="1"/>
          <p:nvPr/>
        </p:nvSpPr>
        <p:spPr>
          <a:xfrm>
            <a:off x="2997200" y="2941143"/>
            <a:ext cx="1790700" cy="646331"/>
          </a:xfrm>
          <a:prstGeom prst="rect">
            <a:avLst/>
          </a:prstGeom>
          <a:noFill/>
        </p:spPr>
        <p:txBody>
          <a:bodyPr wrap="square" rtlCol="0">
            <a:spAutoFit/>
          </a:bodyPr>
          <a:lstStyle/>
          <a:p>
            <a:pPr algn="ctr"/>
            <a:r>
              <a:rPr lang="en-US" dirty="0" smtClean="0"/>
              <a:t>INCIDENT</a:t>
            </a:r>
            <a:br>
              <a:rPr lang="en-US" dirty="0" smtClean="0"/>
            </a:br>
            <a:r>
              <a:rPr lang="en-US" dirty="0" smtClean="0"/>
              <a:t> ANGLE</a:t>
            </a:r>
            <a:endParaRPr lang="en-US" dirty="0"/>
          </a:p>
        </p:txBody>
      </p:sp>
      <p:sp>
        <p:nvSpPr>
          <p:cNvPr id="19" name="TextBox 18"/>
          <p:cNvSpPr txBox="1"/>
          <p:nvPr/>
        </p:nvSpPr>
        <p:spPr>
          <a:xfrm>
            <a:off x="4406900" y="2928051"/>
            <a:ext cx="1790700" cy="646331"/>
          </a:xfrm>
          <a:prstGeom prst="rect">
            <a:avLst/>
          </a:prstGeom>
          <a:noFill/>
        </p:spPr>
        <p:txBody>
          <a:bodyPr wrap="square" rtlCol="0">
            <a:spAutoFit/>
          </a:bodyPr>
          <a:lstStyle/>
          <a:p>
            <a:pPr algn="ctr"/>
            <a:r>
              <a:rPr lang="en-US" dirty="0" smtClean="0"/>
              <a:t>REFLECTED</a:t>
            </a:r>
            <a:br>
              <a:rPr lang="en-US" dirty="0" smtClean="0"/>
            </a:br>
            <a:r>
              <a:rPr lang="en-US" dirty="0" smtClean="0"/>
              <a:t> ANGLE</a:t>
            </a:r>
            <a:endParaRPr lang="en-US" dirty="0"/>
          </a:p>
        </p:txBody>
      </p:sp>
      <p:cxnSp>
        <p:nvCxnSpPr>
          <p:cNvPr id="21" name="Straight Arrow Connector 20"/>
          <p:cNvCxnSpPr/>
          <p:nvPr/>
        </p:nvCxnSpPr>
        <p:spPr>
          <a:xfrm flipH="1">
            <a:off x="4635755" y="2771875"/>
            <a:ext cx="2983592" cy="12670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3" name="Straight Connector 2"/>
          <p:cNvCxnSpPr/>
          <p:nvPr/>
        </p:nvCxnSpPr>
        <p:spPr>
          <a:xfrm>
            <a:off x="2342520" y="4038935"/>
            <a:ext cx="4525050" cy="7500"/>
          </a:xfrm>
          <a:prstGeom prst="line">
            <a:avLst/>
          </a:prstGeom>
          <a:ln w="76200" cmpd="sng">
            <a:solidFill>
              <a:srgbClr val="16166C"/>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44225" y="5247713"/>
            <a:ext cx="7018267" cy="1077218"/>
          </a:xfrm>
          <a:prstGeom prst="rect">
            <a:avLst/>
          </a:prstGeom>
          <a:noFill/>
        </p:spPr>
        <p:txBody>
          <a:bodyPr wrap="none" rtlCol="0">
            <a:spAutoFit/>
          </a:bodyPr>
          <a:lstStyle/>
          <a:p>
            <a:pPr algn="ctr"/>
            <a:r>
              <a:rPr lang="en-US" sz="3200" dirty="0" smtClean="0">
                <a:solidFill>
                  <a:srgbClr val="16166C"/>
                </a:solidFill>
              </a:rPr>
              <a:t>REFLECTED ANGLE and INCIDENT ANGLE</a:t>
            </a:r>
            <a:br>
              <a:rPr lang="en-US" sz="3200" dirty="0" smtClean="0">
                <a:solidFill>
                  <a:srgbClr val="16166C"/>
                </a:solidFill>
              </a:rPr>
            </a:br>
            <a:r>
              <a:rPr lang="en-US" sz="3200" dirty="0" smtClean="0">
                <a:solidFill>
                  <a:srgbClr val="16166C"/>
                </a:solidFill>
              </a:rPr>
              <a:t>are the same</a:t>
            </a:r>
            <a:endParaRPr lang="en-US" sz="3200" dirty="0">
              <a:solidFill>
                <a:srgbClr val="16166C"/>
              </a:solidFill>
            </a:endParaRPr>
          </a:p>
        </p:txBody>
      </p:sp>
      <p:sp>
        <p:nvSpPr>
          <p:cNvPr id="2" name="12-Point Star 1"/>
          <p:cNvSpPr/>
          <p:nvPr/>
        </p:nvSpPr>
        <p:spPr>
          <a:xfrm>
            <a:off x="944225" y="2214077"/>
            <a:ext cx="733286" cy="727066"/>
          </a:xfrm>
          <a:prstGeom prst="star12">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0000"/>
              </a:solidFill>
            </a:endParaRPr>
          </a:p>
        </p:txBody>
      </p:sp>
      <p:sp>
        <p:nvSpPr>
          <p:cNvPr id="16" name="TextBox 15"/>
          <p:cNvSpPr txBox="1"/>
          <p:nvPr/>
        </p:nvSpPr>
        <p:spPr>
          <a:xfrm>
            <a:off x="782161" y="1853948"/>
            <a:ext cx="1790700" cy="369332"/>
          </a:xfrm>
          <a:prstGeom prst="rect">
            <a:avLst/>
          </a:prstGeom>
          <a:noFill/>
        </p:spPr>
        <p:txBody>
          <a:bodyPr wrap="square" rtlCol="0">
            <a:spAutoFit/>
          </a:bodyPr>
          <a:lstStyle/>
          <a:p>
            <a:r>
              <a:rPr lang="en-US" dirty="0" smtClean="0"/>
              <a:t>LIGHT</a:t>
            </a:r>
            <a:endParaRPr lang="en-US" dirty="0"/>
          </a:p>
        </p:txBody>
      </p:sp>
      <p:sp>
        <p:nvSpPr>
          <p:cNvPr id="20"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Activity 5: Reflection Rule </a:t>
            </a:r>
            <a:endParaRPr lang="en-US" dirty="0"/>
          </a:p>
        </p:txBody>
      </p:sp>
      <p:sp>
        <p:nvSpPr>
          <p:cNvPr id="8" name="TextBox 7"/>
          <p:cNvSpPr txBox="1"/>
          <p:nvPr/>
        </p:nvSpPr>
        <p:spPr>
          <a:xfrm>
            <a:off x="2997200" y="4724493"/>
            <a:ext cx="3391599" cy="523220"/>
          </a:xfrm>
          <a:prstGeom prst="rect">
            <a:avLst/>
          </a:prstGeom>
          <a:noFill/>
        </p:spPr>
        <p:txBody>
          <a:bodyPr wrap="none" rtlCol="0">
            <a:spAutoFit/>
          </a:bodyPr>
          <a:lstStyle/>
          <a:p>
            <a:r>
              <a:rPr lang="en-US" sz="2800" b="1" u="sng" dirty="0" smtClean="0"/>
              <a:t>The Law of Reflection</a:t>
            </a:r>
            <a:endParaRPr lang="en-US" sz="2800" b="1" u="sng" dirty="0"/>
          </a:p>
        </p:txBody>
      </p:sp>
    </p:spTree>
    <p:extLst>
      <p:ext uri="{BB962C8B-B14F-4D97-AF65-F5344CB8AC3E}">
        <p14:creationId xmlns:p14="http://schemas.microsoft.com/office/powerpoint/2010/main" val="38572024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8" grpId="0"/>
      <p:bldP spid="19" grpId="0"/>
      <p:bldP spid="4"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Arrow Connector 6"/>
          <p:cNvCxnSpPr/>
          <p:nvPr/>
        </p:nvCxnSpPr>
        <p:spPr>
          <a:xfrm>
            <a:off x="1937014"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6" name="Straight Connector 5"/>
          <p:cNvCxnSpPr/>
          <p:nvPr/>
        </p:nvCxnSpPr>
        <p:spPr>
          <a:xfrm>
            <a:off x="5009906" y="2471635"/>
            <a:ext cx="0" cy="15748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2" name="Arc 11"/>
          <p:cNvSpPr/>
          <p:nvPr/>
        </p:nvSpPr>
        <p:spPr>
          <a:xfrm>
            <a:off x="4578106" y="3411043"/>
            <a:ext cx="914400" cy="914400"/>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3" name="Arc 12"/>
          <p:cNvSpPr/>
          <p:nvPr/>
        </p:nvSpPr>
        <p:spPr>
          <a:xfrm flipH="1">
            <a:off x="4540006" y="3411043"/>
            <a:ext cx="914400" cy="914400"/>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4" name="TextBox 13"/>
          <p:cNvSpPr txBox="1"/>
          <p:nvPr/>
        </p:nvSpPr>
        <p:spPr>
          <a:xfrm>
            <a:off x="448681" y="2286969"/>
            <a:ext cx="1790700" cy="369332"/>
          </a:xfrm>
          <a:prstGeom prst="rect">
            <a:avLst/>
          </a:prstGeom>
          <a:noFill/>
        </p:spPr>
        <p:txBody>
          <a:bodyPr wrap="square" rtlCol="0">
            <a:spAutoFit/>
          </a:bodyPr>
          <a:lstStyle/>
          <a:p>
            <a:r>
              <a:rPr lang="en-US" dirty="0" smtClean="0"/>
              <a:t>INCIDENT RAYS</a:t>
            </a:r>
            <a:endParaRPr lang="en-US" dirty="0"/>
          </a:p>
        </p:txBody>
      </p:sp>
      <p:sp>
        <p:nvSpPr>
          <p:cNvPr id="15" name="TextBox 14"/>
          <p:cNvSpPr txBox="1"/>
          <p:nvPr/>
        </p:nvSpPr>
        <p:spPr>
          <a:xfrm>
            <a:off x="6963267" y="2286969"/>
            <a:ext cx="1790700" cy="369332"/>
          </a:xfrm>
          <a:prstGeom prst="rect">
            <a:avLst/>
          </a:prstGeom>
          <a:noFill/>
        </p:spPr>
        <p:txBody>
          <a:bodyPr wrap="square" rtlCol="0">
            <a:spAutoFit/>
          </a:bodyPr>
          <a:lstStyle/>
          <a:p>
            <a:r>
              <a:rPr lang="en-US" dirty="0" smtClean="0"/>
              <a:t>REFLECTED RAYS</a:t>
            </a:r>
            <a:endParaRPr lang="en-US" dirty="0"/>
          </a:p>
        </p:txBody>
      </p:sp>
      <p:sp>
        <p:nvSpPr>
          <p:cNvPr id="18" name="TextBox 17"/>
          <p:cNvSpPr txBox="1"/>
          <p:nvPr/>
        </p:nvSpPr>
        <p:spPr>
          <a:xfrm>
            <a:off x="3397006" y="2941143"/>
            <a:ext cx="1790700" cy="646331"/>
          </a:xfrm>
          <a:prstGeom prst="rect">
            <a:avLst/>
          </a:prstGeom>
          <a:noFill/>
        </p:spPr>
        <p:txBody>
          <a:bodyPr wrap="square" rtlCol="0">
            <a:spAutoFit/>
          </a:bodyPr>
          <a:lstStyle/>
          <a:p>
            <a:pPr algn="ctr"/>
            <a:r>
              <a:rPr lang="en-US" dirty="0" smtClean="0"/>
              <a:t>INCIDENT</a:t>
            </a:r>
            <a:br>
              <a:rPr lang="en-US" dirty="0" smtClean="0"/>
            </a:br>
            <a:r>
              <a:rPr lang="en-US" dirty="0" smtClean="0"/>
              <a:t> ANGLE</a:t>
            </a:r>
            <a:endParaRPr lang="en-US" dirty="0"/>
          </a:p>
        </p:txBody>
      </p:sp>
      <p:sp>
        <p:nvSpPr>
          <p:cNvPr id="19" name="TextBox 18"/>
          <p:cNvSpPr txBox="1"/>
          <p:nvPr/>
        </p:nvSpPr>
        <p:spPr>
          <a:xfrm>
            <a:off x="4806706" y="2928051"/>
            <a:ext cx="1790700" cy="646331"/>
          </a:xfrm>
          <a:prstGeom prst="rect">
            <a:avLst/>
          </a:prstGeom>
          <a:noFill/>
        </p:spPr>
        <p:txBody>
          <a:bodyPr wrap="square" rtlCol="0">
            <a:spAutoFit/>
          </a:bodyPr>
          <a:lstStyle/>
          <a:p>
            <a:pPr algn="ctr"/>
            <a:r>
              <a:rPr lang="en-US" dirty="0" smtClean="0"/>
              <a:t>REFLECTED</a:t>
            </a:r>
            <a:br>
              <a:rPr lang="en-US" dirty="0" smtClean="0"/>
            </a:br>
            <a:r>
              <a:rPr lang="en-US" dirty="0" smtClean="0"/>
              <a:t> ANGLE</a:t>
            </a:r>
            <a:endParaRPr lang="en-US" dirty="0"/>
          </a:p>
        </p:txBody>
      </p:sp>
      <p:cxnSp>
        <p:nvCxnSpPr>
          <p:cNvPr id="21" name="Straight Arrow Connector 20"/>
          <p:cNvCxnSpPr/>
          <p:nvPr/>
        </p:nvCxnSpPr>
        <p:spPr>
          <a:xfrm flipH="1">
            <a:off x="5035560" y="2764375"/>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16" name="Straight Arrow Connector 15"/>
          <p:cNvCxnSpPr/>
          <p:nvPr/>
        </p:nvCxnSpPr>
        <p:spPr>
          <a:xfrm>
            <a:off x="1586871"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a:off x="1236728"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3" name="Straight Arrow Connector 22"/>
          <p:cNvCxnSpPr/>
          <p:nvPr/>
        </p:nvCxnSpPr>
        <p:spPr>
          <a:xfrm flipH="1">
            <a:off x="4335274" y="2764375"/>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4" name="Straight Arrow Connector 23"/>
          <p:cNvCxnSpPr/>
          <p:nvPr/>
        </p:nvCxnSpPr>
        <p:spPr>
          <a:xfrm>
            <a:off x="886585"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flipH="1">
            <a:off x="3985131" y="2764375"/>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p:nvPr/>
        </p:nvCxnSpPr>
        <p:spPr>
          <a:xfrm>
            <a:off x="536442"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flipH="1">
            <a:off x="3634988" y="2764375"/>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flipH="1">
            <a:off x="4685163" y="2771875"/>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2" name="TextBox 1"/>
          <p:cNvSpPr txBox="1"/>
          <p:nvPr/>
        </p:nvSpPr>
        <p:spPr>
          <a:xfrm>
            <a:off x="1098948" y="5120280"/>
            <a:ext cx="7162738" cy="954107"/>
          </a:xfrm>
          <a:prstGeom prst="rect">
            <a:avLst/>
          </a:prstGeom>
          <a:noFill/>
        </p:spPr>
        <p:txBody>
          <a:bodyPr wrap="none" rtlCol="0">
            <a:spAutoFit/>
          </a:bodyPr>
          <a:lstStyle/>
          <a:p>
            <a:r>
              <a:rPr lang="en-US" sz="2800" dirty="0" smtClean="0"/>
              <a:t>The surface of a mirror is very, very smooth and </a:t>
            </a:r>
            <a:br>
              <a:rPr lang="en-US" sz="2800" dirty="0" smtClean="0"/>
            </a:br>
            <a:r>
              <a:rPr lang="en-US" sz="2800" dirty="0" smtClean="0"/>
              <a:t>the rays are all reflected at the same angle.</a:t>
            </a:r>
            <a:endParaRPr lang="en-US" sz="2800" dirty="0"/>
          </a:p>
        </p:txBody>
      </p:sp>
      <p:sp>
        <p:nvSpPr>
          <p:cNvPr id="29" name="Cube 28"/>
          <p:cNvSpPr/>
          <p:nvPr/>
        </p:nvSpPr>
        <p:spPr>
          <a:xfrm flipH="1">
            <a:off x="2773035" y="4138002"/>
            <a:ext cx="4525050" cy="222716"/>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MIRROR SEEN FROM THE TOP EDGE</a:t>
            </a:r>
            <a:endParaRPr lang="en-US" dirty="0">
              <a:solidFill>
                <a:srgbClr val="000000"/>
              </a:solidFill>
            </a:endParaRPr>
          </a:p>
        </p:txBody>
      </p:sp>
      <p:cxnSp>
        <p:nvCxnSpPr>
          <p:cNvPr id="30" name="Straight Connector 29"/>
          <p:cNvCxnSpPr/>
          <p:nvPr/>
        </p:nvCxnSpPr>
        <p:spPr>
          <a:xfrm>
            <a:off x="2742326" y="4074209"/>
            <a:ext cx="4525050" cy="7500"/>
          </a:xfrm>
          <a:prstGeom prst="line">
            <a:avLst/>
          </a:prstGeom>
          <a:ln w="76200" cmpd="sng">
            <a:solidFill>
              <a:srgbClr val="16166C"/>
            </a:solidFill>
          </a:ln>
        </p:spPr>
        <p:style>
          <a:lnRef idx="2">
            <a:schemeClr val="accent1"/>
          </a:lnRef>
          <a:fillRef idx="0">
            <a:schemeClr val="accent1"/>
          </a:fillRef>
          <a:effectRef idx="1">
            <a:schemeClr val="accent1"/>
          </a:effectRef>
          <a:fontRef idx="minor">
            <a:schemeClr val="tx1"/>
          </a:fontRef>
        </p:style>
      </p:cxnSp>
      <p:sp>
        <p:nvSpPr>
          <p:cNvPr id="31"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Activity 5: Reflection Rule </a:t>
            </a:r>
            <a:endParaRPr lang="en-US" dirty="0"/>
          </a:p>
        </p:txBody>
      </p:sp>
    </p:spTree>
    <p:extLst>
      <p:ext uri="{BB962C8B-B14F-4D97-AF65-F5344CB8AC3E}">
        <p14:creationId xmlns:p14="http://schemas.microsoft.com/office/powerpoint/2010/main" val="22551463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left)">
                                      <p:cBhvr>
                                        <p:cTn id="9" dur="500"/>
                                        <p:tgtEl>
                                          <p:spTgt spid="7"/>
                                        </p:tgtEl>
                                      </p:cBhvr>
                                    </p:animEffect>
                                  </p:childTnLst>
                                </p:cTn>
                              </p:par>
                              <p:par>
                                <p:cTn id="10" presetID="22" presetClass="entr" presetSubtype="8"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par>
                                <p:cTn id="16" presetID="22" presetClass="entr" presetSubtype="8"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par>
                                <p:cTn id="19" presetID="22" presetClass="entr" presetSubtype="8"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par>
                                <p:cTn id="27" presetID="2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par>
                                <p:cTn id="33" presetID="22" presetClass="entr" presetSubtype="8"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par>
                                <p:cTn id="36" presetID="2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be 4"/>
          <p:cNvSpPr/>
          <p:nvPr/>
        </p:nvSpPr>
        <p:spPr>
          <a:xfrm flipH="1">
            <a:off x="2683531" y="4081782"/>
            <a:ext cx="4525050" cy="416717"/>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ROUGH SURFACE</a:t>
            </a:r>
            <a:endParaRPr lang="en-US" dirty="0">
              <a:solidFill>
                <a:srgbClr val="000000"/>
              </a:solidFill>
            </a:endParaRPr>
          </a:p>
        </p:txBody>
      </p:sp>
      <p:cxnSp>
        <p:nvCxnSpPr>
          <p:cNvPr id="7" name="Straight Arrow Connector 6"/>
          <p:cNvCxnSpPr/>
          <p:nvPr/>
        </p:nvCxnSpPr>
        <p:spPr>
          <a:xfrm>
            <a:off x="1935920" y="2828327"/>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sp>
        <p:nvSpPr>
          <p:cNvPr id="14" name="TextBox 13"/>
          <p:cNvSpPr txBox="1"/>
          <p:nvPr/>
        </p:nvSpPr>
        <p:spPr>
          <a:xfrm>
            <a:off x="389886" y="2286969"/>
            <a:ext cx="1790700" cy="369332"/>
          </a:xfrm>
          <a:prstGeom prst="rect">
            <a:avLst/>
          </a:prstGeom>
          <a:noFill/>
        </p:spPr>
        <p:txBody>
          <a:bodyPr wrap="square" rtlCol="0">
            <a:spAutoFit/>
          </a:bodyPr>
          <a:lstStyle/>
          <a:p>
            <a:r>
              <a:rPr lang="en-US" dirty="0" smtClean="0"/>
              <a:t>INCIDENT RAYS</a:t>
            </a:r>
            <a:endParaRPr lang="en-US" dirty="0"/>
          </a:p>
        </p:txBody>
      </p:sp>
      <p:sp>
        <p:nvSpPr>
          <p:cNvPr id="15" name="TextBox 14"/>
          <p:cNvSpPr txBox="1"/>
          <p:nvPr/>
        </p:nvSpPr>
        <p:spPr>
          <a:xfrm>
            <a:off x="6847435" y="2207574"/>
            <a:ext cx="1790700" cy="369332"/>
          </a:xfrm>
          <a:prstGeom prst="rect">
            <a:avLst/>
          </a:prstGeom>
          <a:noFill/>
        </p:spPr>
        <p:txBody>
          <a:bodyPr wrap="square" rtlCol="0">
            <a:spAutoFit/>
          </a:bodyPr>
          <a:lstStyle/>
          <a:p>
            <a:r>
              <a:rPr lang="en-US" dirty="0" smtClean="0"/>
              <a:t>REFLECTED RAYS</a:t>
            </a:r>
            <a:endParaRPr lang="en-US" dirty="0"/>
          </a:p>
        </p:txBody>
      </p:sp>
      <p:cxnSp>
        <p:nvCxnSpPr>
          <p:cNvPr id="21" name="Straight Arrow Connector 20"/>
          <p:cNvCxnSpPr/>
          <p:nvPr/>
        </p:nvCxnSpPr>
        <p:spPr>
          <a:xfrm flipH="1">
            <a:off x="4976765" y="2807222"/>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sp>
        <p:nvSpPr>
          <p:cNvPr id="4" name="TextBox 3"/>
          <p:cNvSpPr txBox="1"/>
          <p:nvPr/>
        </p:nvSpPr>
        <p:spPr>
          <a:xfrm>
            <a:off x="836922" y="5020802"/>
            <a:ext cx="8044640" cy="954107"/>
          </a:xfrm>
          <a:prstGeom prst="rect">
            <a:avLst/>
          </a:prstGeom>
          <a:noFill/>
        </p:spPr>
        <p:txBody>
          <a:bodyPr wrap="none" rtlCol="0">
            <a:spAutoFit/>
          </a:bodyPr>
          <a:lstStyle/>
          <a:p>
            <a:r>
              <a:rPr lang="en-US" sz="2800" dirty="0" smtClean="0">
                <a:solidFill>
                  <a:srgbClr val="16166C"/>
                </a:solidFill>
              </a:rPr>
              <a:t>The surface is bumpy and the law of reflection applies </a:t>
            </a:r>
            <a:br>
              <a:rPr lang="en-US" sz="2800" dirty="0" smtClean="0">
                <a:solidFill>
                  <a:srgbClr val="16166C"/>
                </a:solidFill>
              </a:rPr>
            </a:br>
            <a:r>
              <a:rPr lang="en-US" sz="2800" dirty="0" smtClean="0">
                <a:solidFill>
                  <a:srgbClr val="16166C"/>
                </a:solidFill>
              </a:rPr>
              <a:t>at each “bump”. Reflected rays go in many directions.</a:t>
            </a:r>
            <a:endParaRPr lang="en-US" sz="2800" dirty="0">
              <a:solidFill>
                <a:srgbClr val="16166C"/>
              </a:solidFill>
            </a:endParaRPr>
          </a:p>
        </p:txBody>
      </p:sp>
      <p:cxnSp>
        <p:nvCxnSpPr>
          <p:cNvPr id="16" name="Straight Arrow Connector 15"/>
          <p:cNvCxnSpPr/>
          <p:nvPr/>
        </p:nvCxnSpPr>
        <p:spPr>
          <a:xfrm>
            <a:off x="1557034" y="2786684"/>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a:off x="1177933" y="2771875"/>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3" name="Straight Arrow Connector 22"/>
          <p:cNvCxnSpPr/>
          <p:nvPr/>
        </p:nvCxnSpPr>
        <p:spPr>
          <a:xfrm flipH="1">
            <a:off x="4265049" y="2576906"/>
            <a:ext cx="2521156" cy="1469529"/>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4" name="Straight Arrow Connector 23"/>
          <p:cNvCxnSpPr/>
          <p:nvPr/>
        </p:nvCxnSpPr>
        <p:spPr>
          <a:xfrm>
            <a:off x="894553" y="2835827"/>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flipH="1">
            <a:off x="3992847" y="2392240"/>
            <a:ext cx="958264" cy="1691428"/>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p:nvPr/>
        </p:nvCxnSpPr>
        <p:spPr>
          <a:xfrm>
            <a:off x="477647" y="2853971"/>
            <a:ext cx="3098292" cy="1274560"/>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flipH="1">
            <a:off x="3576193" y="2851007"/>
            <a:ext cx="3098292" cy="1274560"/>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flipH="1">
            <a:off x="4626368" y="3671016"/>
            <a:ext cx="3001390" cy="387831"/>
          </a:xfrm>
          <a:prstGeom prst="straightConnector1">
            <a:avLst/>
          </a:prstGeom>
          <a:ln>
            <a:solidFill>
              <a:srgbClr val="FF0000"/>
            </a:solidFill>
            <a:headEnd type="triangle"/>
            <a:tailEnd type="none"/>
          </a:ln>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a:xfrm>
            <a:off x="2590003" y="4122430"/>
            <a:ext cx="1166145" cy="3534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3756148" y="4071619"/>
            <a:ext cx="299742" cy="8615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4055890" y="4038935"/>
            <a:ext cx="445147" cy="4284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501037" y="4038935"/>
            <a:ext cx="253216" cy="6395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54253" y="4102887"/>
            <a:ext cx="38638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5140637" y="4058847"/>
            <a:ext cx="162391" cy="4404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5303028" y="4038935"/>
            <a:ext cx="1905553" cy="223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4961703" y="3148206"/>
            <a:ext cx="0" cy="93546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164618" y="3140591"/>
            <a:ext cx="100431" cy="920653"/>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3578987" y="3140591"/>
            <a:ext cx="0" cy="93546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756148" y="3235081"/>
            <a:ext cx="236697" cy="88444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4626368" y="3167351"/>
            <a:ext cx="243390" cy="888747"/>
          </a:xfrm>
          <a:prstGeom prst="line">
            <a:avLst/>
          </a:prstGeom>
          <a:ln>
            <a:solidFill>
              <a:schemeClr val="accent1"/>
            </a:solidFill>
            <a:prstDash val="sysDash"/>
          </a:ln>
        </p:spPr>
        <p:style>
          <a:lnRef idx="2">
            <a:schemeClr val="accent1"/>
          </a:lnRef>
          <a:fillRef idx="0">
            <a:schemeClr val="accent1"/>
          </a:fillRef>
          <a:effectRef idx="1">
            <a:schemeClr val="accent1"/>
          </a:effectRef>
          <a:fontRef idx="minor">
            <a:schemeClr val="tx1"/>
          </a:fontRef>
        </p:style>
      </p:cxnSp>
      <p:sp>
        <p:nvSpPr>
          <p:cNvPr id="30"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Activity 5: Reflection Rule </a:t>
            </a:r>
            <a:endParaRPr lang="en-US" dirty="0"/>
          </a:p>
        </p:txBody>
      </p:sp>
    </p:spTree>
    <p:extLst>
      <p:ext uri="{BB962C8B-B14F-4D97-AF65-F5344CB8AC3E}">
        <p14:creationId xmlns:p14="http://schemas.microsoft.com/office/powerpoint/2010/main" val="11197824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left)">
                                      <p:cBhvr>
                                        <p:cTn id="9" dur="500"/>
                                        <p:tgtEl>
                                          <p:spTgt spid="7"/>
                                        </p:tgtEl>
                                      </p:cBhvr>
                                    </p:animEffect>
                                  </p:childTnLst>
                                </p:cTn>
                              </p:par>
                              <p:par>
                                <p:cTn id="10" presetID="22" presetClass="entr" presetSubtype="8"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par>
                                <p:cTn id="16" presetID="22" presetClass="entr" presetSubtype="8"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par>
                                <p:cTn id="19" presetID="22" presetClass="entr" presetSubtype="8"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1"/>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5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par>
                                <p:cTn id="42" presetID="22" presetClass="entr" presetSubtype="8"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22" presetClass="entr" presetSubtype="8"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22" presetClass="entr" presetSubtype="8"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childTnLst>
                          </p:cTn>
                        </p:par>
                        <p:par>
                          <p:cTn id="51" fill="hold">
                            <p:stCondLst>
                              <p:cond delay="500"/>
                            </p:stCondLst>
                            <p:childTnLst>
                              <p:par>
                                <p:cTn id="52" presetID="1"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Optional: Who Can </a:t>
            </a:r>
            <a:r>
              <a:rPr lang="en-US" dirty="0"/>
              <a:t>S</a:t>
            </a:r>
            <a:r>
              <a:rPr lang="en-US" dirty="0" smtClean="0"/>
              <a:t>ee the Teddy?</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solidFill>
                  <a:srgbClr val="16166C"/>
                </a:solidFill>
              </a:rPr>
              <a:t>Can either of these students see the reflection of the teddy bear? After you make a prediction, remove the cloth covering the mirror to see if you are correct</a:t>
            </a:r>
            <a:r>
              <a:rPr lang="en-US" dirty="0" smtClean="0">
                <a:solidFill>
                  <a:srgbClr val="16166C"/>
                </a:solidFill>
              </a:rPr>
              <a:t>.</a:t>
            </a:r>
          </a:p>
          <a:p>
            <a:pPr marL="0" indent="0">
              <a:buNone/>
            </a:pPr>
            <a:endParaRPr lang="en-US" dirty="0">
              <a:solidFill>
                <a:srgbClr val="000000"/>
              </a:solidFill>
            </a:endParaRPr>
          </a:p>
        </p:txBody>
      </p:sp>
      <p:sp>
        <p:nvSpPr>
          <p:cNvPr id="5" name="Cube 4"/>
          <p:cNvSpPr/>
          <p:nvPr/>
        </p:nvSpPr>
        <p:spPr>
          <a:xfrm flipH="1">
            <a:off x="2342520" y="5392251"/>
            <a:ext cx="4525050" cy="322260"/>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MIRROR SEEN FROM THE TOP EDGE</a:t>
            </a:r>
            <a:endParaRPr lang="en-US" dirty="0">
              <a:solidFill>
                <a:srgbClr val="000000"/>
              </a:solidFill>
            </a:endParaRPr>
          </a:p>
        </p:txBody>
      </p:sp>
      <p:pic>
        <p:nvPicPr>
          <p:cNvPr id="7" name="Picture 6" descr="Screen Shot 2015-01-02 at 8.28.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6740">
            <a:off x="1948969" y="3302882"/>
            <a:ext cx="1371600" cy="1257300"/>
          </a:xfrm>
          <a:prstGeom prst="rect">
            <a:avLst/>
          </a:prstGeom>
        </p:spPr>
      </p:pic>
      <p:pic>
        <p:nvPicPr>
          <p:cNvPr id="8" name="Picture 7" descr="Screen Shot 2015-01-02 at 8.28.1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08030">
            <a:off x="5737765" y="3156485"/>
            <a:ext cx="1333500" cy="1473200"/>
          </a:xfrm>
          <a:prstGeom prst="rect">
            <a:avLst/>
          </a:prstGeom>
        </p:spPr>
      </p:pic>
      <p:pic>
        <p:nvPicPr>
          <p:cNvPr id="9" name="Picture 8" descr="Screen Shot 2015-01-02 at 8.32.18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9090" y="3400272"/>
            <a:ext cx="796192" cy="949940"/>
          </a:xfrm>
          <a:prstGeom prst="rect">
            <a:avLst/>
          </a:prstGeom>
        </p:spPr>
      </p:pic>
      <p:cxnSp>
        <p:nvCxnSpPr>
          <p:cNvPr id="10" name="Straight Connector 9"/>
          <p:cNvCxnSpPr/>
          <p:nvPr/>
        </p:nvCxnSpPr>
        <p:spPr>
          <a:xfrm>
            <a:off x="2342520" y="5384750"/>
            <a:ext cx="4525050" cy="7500"/>
          </a:xfrm>
          <a:prstGeom prst="line">
            <a:avLst/>
          </a:prstGeom>
          <a:ln w="76200" cmpd="sng">
            <a:solidFill>
              <a:srgbClr val="16166C"/>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40580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Optional: Who Can </a:t>
            </a:r>
            <a:r>
              <a:rPr lang="en-US" dirty="0"/>
              <a:t>S</a:t>
            </a:r>
            <a:r>
              <a:rPr lang="en-US" dirty="0" smtClean="0"/>
              <a:t>ee the Teddy?</a:t>
            </a:r>
            <a:endParaRPr lang="en-US" dirty="0"/>
          </a:p>
        </p:txBody>
      </p:sp>
      <p:sp>
        <p:nvSpPr>
          <p:cNvPr id="3" name="Content Placeholder 2"/>
          <p:cNvSpPr>
            <a:spLocks noGrp="1"/>
          </p:cNvSpPr>
          <p:nvPr>
            <p:ph idx="1"/>
          </p:nvPr>
        </p:nvSpPr>
        <p:spPr>
          <a:xfrm>
            <a:off x="457200" y="1600201"/>
            <a:ext cx="8229600" cy="1576472"/>
          </a:xfrm>
        </p:spPr>
        <p:txBody>
          <a:bodyPr>
            <a:normAutofit fontScale="92500" lnSpcReduction="20000"/>
          </a:bodyPr>
          <a:lstStyle/>
          <a:p>
            <a:pPr marL="0" indent="0">
              <a:buNone/>
            </a:pPr>
            <a:r>
              <a:rPr lang="en-US" dirty="0" smtClean="0">
                <a:solidFill>
                  <a:srgbClr val="16166C"/>
                </a:solidFill>
              </a:rPr>
              <a:t>Can either of these students see the reflection of the teddy bear? After you make a prediction, remove the cloth covering the mirror to see if you are correct.</a:t>
            </a:r>
          </a:p>
        </p:txBody>
      </p:sp>
      <p:grpSp>
        <p:nvGrpSpPr>
          <p:cNvPr id="4" name="Group 3"/>
          <p:cNvGrpSpPr/>
          <p:nvPr/>
        </p:nvGrpSpPr>
        <p:grpSpPr>
          <a:xfrm>
            <a:off x="1948969" y="3156485"/>
            <a:ext cx="7076750" cy="2616816"/>
            <a:chOff x="1948969" y="3156485"/>
            <a:chExt cx="7076750" cy="2616816"/>
          </a:xfrm>
        </p:grpSpPr>
        <p:sp>
          <p:nvSpPr>
            <p:cNvPr id="5" name="Cube 4"/>
            <p:cNvSpPr/>
            <p:nvPr/>
          </p:nvSpPr>
          <p:spPr>
            <a:xfrm flipH="1">
              <a:off x="4500669" y="5444218"/>
              <a:ext cx="4525050" cy="329083"/>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MIRROR SEEN FROM THE TOP EDGE</a:t>
              </a:r>
              <a:endParaRPr lang="en-US" dirty="0">
                <a:solidFill>
                  <a:srgbClr val="000000"/>
                </a:solidFill>
              </a:endParaRPr>
            </a:p>
          </p:txBody>
        </p:sp>
        <p:pic>
          <p:nvPicPr>
            <p:cNvPr id="7" name="Picture 6" descr="Screen Shot 2015-01-02 at 8.28.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6740">
              <a:off x="1948969" y="3302882"/>
              <a:ext cx="1371600" cy="1257300"/>
            </a:xfrm>
            <a:prstGeom prst="rect">
              <a:avLst/>
            </a:prstGeom>
          </p:spPr>
        </p:pic>
        <p:pic>
          <p:nvPicPr>
            <p:cNvPr id="8" name="Picture 7" descr="Screen Shot 2015-01-02 at 8.28.1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08030">
              <a:off x="5737765" y="3156485"/>
              <a:ext cx="1333500" cy="1473200"/>
            </a:xfrm>
            <a:prstGeom prst="rect">
              <a:avLst/>
            </a:prstGeom>
          </p:spPr>
        </p:pic>
        <p:pic>
          <p:nvPicPr>
            <p:cNvPr id="9" name="Picture 8" descr="Screen Shot 2015-01-02 at 8.32.18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9090" y="3400272"/>
              <a:ext cx="796192" cy="949940"/>
            </a:xfrm>
            <a:prstGeom prst="rect">
              <a:avLst/>
            </a:prstGeom>
          </p:spPr>
        </p:pic>
      </p:grpSp>
      <p:cxnSp>
        <p:nvCxnSpPr>
          <p:cNvPr id="10" name="Straight Connector 9"/>
          <p:cNvCxnSpPr/>
          <p:nvPr/>
        </p:nvCxnSpPr>
        <p:spPr>
          <a:xfrm>
            <a:off x="4500669" y="5436718"/>
            <a:ext cx="4525050" cy="7500"/>
          </a:xfrm>
          <a:prstGeom prst="line">
            <a:avLst/>
          </a:prstGeom>
          <a:ln w="76200" cmpd="sng">
            <a:solidFill>
              <a:srgbClr val="16166C"/>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018034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41"/>
            <a:ext cx="8229600" cy="1143000"/>
          </a:xfrm>
        </p:spPr>
        <p:txBody>
          <a:bodyPr>
            <a:normAutofit/>
          </a:bodyPr>
          <a:lstStyle/>
          <a:p>
            <a:r>
              <a:rPr lang="en-US" dirty="0" smtClean="0"/>
              <a:t>Optional: Where is the Image?</a:t>
            </a:r>
            <a:endParaRPr lang="en-US" dirty="0"/>
          </a:p>
        </p:txBody>
      </p:sp>
      <p:sp>
        <p:nvSpPr>
          <p:cNvPr id="3" name="Content Placeholder 2"/>
          <p:cNvSpPr>
            <a:spLocks noGrp="1"/>
          </p:cNvSpPr>
          <p:nvPr>
            <p:ph idx="1"/>
          </p:nvPr>
        </p:nvSpPr>
        <p:spPr>
          <a:xfrm>
            <a:off x="189163" y="1600200"/>
            <a:ext cx="8954837" cy="2437777"/>
          </a:xfrm>
        </p:spPr>
        <p:txBody>
          <a:bodyPr>
            <a:normAutofit fontScale="77500" lnSpcReduction="20000"/>
          </a:bodyPr>
          <a:lstStyle/>
          <a:p>
            <a:r>
              <a:rPr lang="en-US" dirty="0" smtClean="0">
                <a:solidFill>
                  <a:srgbClr val="16166C"/>
                </a:solidFill>
              </a:rPr>
              <a:t>Reach around the glass and place your where the image of the light appears to be.</a:t>
            </a:r>
          </a:p>
          <a:p>
            <a:r>
              <a:rPr lang="en-US" dirty="0" smtClean="0">
                <a:solidFill>
                  <a:srgbClr val="16166C"/>
                </a:solidFill>
              </a:rPr>
              <a:t>Have your partner make a mark on the a piece of paper where you put your finger. </a:t>
            </a:r>
          </a:p>
          <a:p>
            <a:r>
              <a:rPr lang="en-US" dirty="0" smtClean="0">
                <a:solidFill>
                  <a:srgbClr val="16166C"/>
                </a:solidFill>
              </a:rPr>
              <a:t>Measure the distance from the object (light) to the glass and from the mark (image) to the glass. Compare these distances. </a:t>
            </a:r>
          </a:p>
        </p:txBody>
      </p:sp>
      <p:grpSp>
        <p:nvGrpSpPr>
          <p:cNvPr id="14" name="Group 13"/>
          <p:cNvGrpSpPr/>
          <p:nvPr/>
        </p:nvGrpSpPr>
        <p:grpSpPr>
          <a:xfrm>
            <a:off x="2649078" y="3826804"/>
            <a:ext cx="3876132" cy="1854294"/>
            <a:chOff x="2649078" y="3826804"/>
            <a:chExt cx="3876132" cy="1854294"/>
          </a:xfrm>
        </p:grpSpPr>
        <p:sp>
          <p:nvSpPr>
            <p:cNvPr id="5" name="Cube 4"/>
            <p:cNvSpPr/>
            <p:nvPr/>
          </p:nvSpPr>
          <p:spPr>
            <a:xfrm flipH="1">
              <a:off x="2649078" y="5476711"/>
              <a:ext cx="3876132" cy="204387"/>
            </a:xfrm>
            <a:prstGeom prst="cube">
              <a:avLst>
                <a:gd name="adj" fmla="val 3531"/>
              </a:avLst>
            </a:prstGeom>
            <a:solidFill>
              <a:schemeClr val="bg1">
                <a:lumMod val="95000"/>
              </a:schemeClr>
            </a:solidFill>
            <a:ln>
              <a:solidFill>
                <a:schemeClr val="bg1">
                  <a:lumMod val="50000"/>
                </a:schemeClr>
              </a:solidFill>
            </a:ln>
            <a:effectLst>
              <a:glow rad="101600">
                <a:srgbClr val="FFFFFF">
                  <a:alpha val="75000"/>
                </a:srgbClr>
              </a:glow>
              <a:outerShdw blurRad="40000" dist="23000" dir="5400000" rotWithShape="0">
                <a:srgbClr val="000000">
                  <a:alpha val="35000"/>
                </a:srgbClr>
              </a:outerShdw>
            </a:effectLst>
            <a:scene3d>
              <a:camera prst="orthographicFront"/>
              <a:lightRig rig="chilly" dir="t">
                <a:rot lat="0" lon="0" rev="900000"/>
              </a:lightRig>
            </a:scene3d>
            <a:sp3d prstMaterial="clear">
              <a:bevelT w="63500" h="254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0000"/>
                  </a:solidFill>
                </a:rPr>
                <a:t>Piece of Glass or CD Case</a:t>
              </a:r>
              <a:endParaRPr lang="en-US" dirty="0">
                <a:solidFill>
                  <a:srgbClr val="000000"/>
                </a:solidFill>
              </a:endParaRPr>
            </a:p>
          </p:txBody>
        </p:sp>
        <p:pic>
          <p:nvPicPr>
            <p:cNvPr id="8" name="Picture 7" descr="Screen Shot 2015-01-02 at 8.28.1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99360">
              <a:off x="5328218" y="3826804"/>
              <a:ext cx="1142268" cy="1274315"/>
            </a:xfrm>
            <a:prstGeom prst="rect">
              <a:avLst/>
            </a:prstGeom>
          </p:spPr>
        </p:pic>
      </p:grpSp>
      <p:pic>
        <p:nvPicPr>
          <p:cNvPr id="4" name="Picture 3" descr="Simple_light_bulb_graphi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0418" y="4320635"/>
            <a:ext cx="738146" cy="765942"/>
          </a:xfrm>
          <a:prstGeom prst="rect">
            <a:avLst/>
          </a:prstGeom>
        </p:spPr>
      </p:pic>
      <p:pic>
        <p:nvPicPr>
          <p:cNvPr id="11" name="Picture 10" descr="Simple_light_bulb_graphi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4230418" y="6092058"/>
            <a:ext cx="738146" cy="765942"/>
          </a:xfrm>
          <a:prstGeom prst="rect">
            <a:avLst/>
          </a:prstGeom>
        </p:spPr>
      </p:pic>
    </p:spTree>
    <p:extLst>
      <p:ext uri="{BB962C8B-B14F-4D97-AF65-F5344CB8AC3E}">
        <p14:creationId xmlns:p14="http://schemas.microsoft.com/office/powerpoint/2010/main" val="330749506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9163" y="193557"/>
            <a:ext cx="8725855" cy="1143000"/>
          </a:xfrm>
        </p:spPr>
        <p:txBody>
          <a:bodyPr>
            <a:normAutofit/>
          </a:bodyPr>
          <a:lstStyle/>
          <a:p>
            <a:r>
              <a:rPr lang="en-US" dirty="0" smtClean="0"/>
              <a:t>Optional:</a:t>
            </a:r>
            <a:r>
              <a:rPr lang="en-US" dirty="0"/>
              <a:t> </a:t>
            </a:r>
            <a:r>
              <a:rPr lang="en-US" dirty="0" smtClean="0"/>
              <a:t>Laser Target Shoot</a:t>
            </a:r>
            <a:endParaRPr lang="en-US" dirty="0"/>
          </a:p>
        </p:txBody>
      </p:sp>
      <p:sp>
        <p:nvSpPr>
          <p:cNvPr id="3" name="Content Placeholder 2"/>
          <p:cNvSpPr>
            <a:spLocks noGrp="1"/>
          </p:cNvSpPr>
          <p:nvPr>
            <p:ph idx="1"/>
          </p:nvPr>
        </p:nvSpPr>
        <p:spPr>
          <a:xfrm>
            <a:off x="189163" y="1546306"/>
            <a:ext cx="8954837" cy="2921829"/>
          </a:xfrm>
        </p:spPr>
        <p:txBody>
          <a:bodyPr>
            <a:normAutofit lnSpcReduction="10000"/>
          </a:bodyPr>
          <a:lstStyle/>
          <a:p>
            <a:r>
              <a:rPr lang="en-US" dirty="0" smtClean="0">
                <a:solidFill>
                  <a:srgbClr val="16166C"/>
                </a:solidFill>
              </a:rPr>
              <a:t>With the laser and target taped to the table, use the protractor and any other supplies provided to place one mirror so that the laser beam reflects off the mirror and strikes the target. </a:t>
            </a:r>
          </a:p>
          <a:p>
            <a:r>
              <a:rPr lang="en-US" dirty="0" smtClean="0">
                <a:solidFill>
                  <a:srgbClr val="16166C"/>
                </a:solidFill>
              </a:rPr>
              <a:t>After the mirror is in place, turn on the laser</a:t>
            </a:r>
          </a:p>
          <a:p>
            <a:r>
              <a:rPr lang="en-US" dirty="0" smtClean="0">
                <a:solidFill>
                  <a:srgbClr val="16166C"/>
                </a:solidFill>
              </a:rPr>
              <a:t>Repeat with two and then three mirrors.</a:t>
            </a:r>
          </a:p>
        </p:txBody>
      </p:sp>
      <p:pic>
        <p:nvPicPr>
          <p:cNvPr id="6" name="Picture 5" descr="Screen Shot 2015-08-09 at 8.08.3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7337" y="4468134"/>
            <a:ext cx="4095030" cy="2389865"/>
          </a:xfrm>
          <a:prstGeom prst="rect">
            <a:avLst/>
          </a:prstGeom>
        </p:spPr>
      </p:pic>
    </p:spTree>
    <p:extLst>
      <p:ext uri="{BB962C8B-B14F-4D97-AF65-F5344CB8AC3E}">
        <p14:creationId xmlns:p14="http://schemas.microsoft.com/office/powerpoint/2010/main" val="22165999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93557"/>
            <a:ext cx="8229600" cy="1143000"/>
          </a:xfrm>
        </p:spPr>
        <p:txBody>
          <a:bodyPr>
            <a:normAutofit fontScale="90000"/>
          </a:bodyPr>
          <a:lstStyle/>
          <a:p>
            <a:r>
              <a:rPr lang="en-US" dirty="0" smtClean="0">
                <a:solidFill>
                  <a:srgbClr val="16166C"/>
                </a:solidFill>
              </a:rPr>
              <a:t>Optional:</a:t>
            </a:r>
            <a:br>
              <a:rPr lang="en-US" dirty="0" smtClean="0">
                <a:solidFill>
                  <a:srgbClr val="16166C"/>
                </a:solidFill>
              </a:rPr>
            </a:br>
            <a:r>
              <a:rPr lang="en-US" dirty="0" smtClean="0">
                <a:solidFill>
                  <a:srgbClr val="16166C"/>
                </a:solidFill>
              </a:rPr>
              <a:t>Images Formed by Two Mirrors</a:t>
            </a:r>
            <a:endParaRPr lang="en-US" dirty="0">
              <a:solidFill>
                <a:srgbClr val="16166C"/>
              </a:solidFill>
            </a:endParaRPr>
          </a:p>
        </p:txBody>
      </p:sp>
      <p:pic>
        <p:nvPicPr>
          <p:cNvPr id="4" name="Picture 17" descr="2 mirrors at 1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7646" y="1772062"/>
            <a:ext cx="2084137" cy="156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2"/>
          <p:cNvSpPr txBox="1">
            <a:spLocks noChangeArrowheads="1"/>
          </p:cNvSpPr>
          <p:nvPr/>
        </p:nvSpPr>
        <p:spPr bwMode="auto">
          <a:xfrm>
            <a:off x="363112" y="3334778"/>
            <a:ext cx="8828760" cy="3539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dirty="0">
                <a:solidFill>
                  <a:srgbClr val="16166C"/>
                </a:solidFill>
                <a:cs typeface="+mn-cs"/>
              </a:rPr>
              <a:t>How does the number of images depend on </a:t>
            </a:r>
            <a:r>
              <a:rPr lang="en-US" sz="2800" dirty="0" smtClean="0">
                <a:solidFill>
                  <a:srgbClr val="16166C"/>
                </a:solidFill>
                <a:cs typeface="+mn-cs"/>
              </a:rPr>
              <a:t>the angle</a:t>
            </a:r>
            <a:br>
              <a:rPr lang="en-US" sz="2800" dirty="0" smtClean="0">
                <a:solidFill>
                  <a:srgbClr val="16166C"/>
                </a:solidFill>
                <a:cs typeface="+mn-cs"/>
              </a:rPr>
            </a:br>
            <a:r>
              <a:rPr lang="en-US" sz="2800" dirty="0" smtClean="0">
                <a:solidFill>
                  <a:srgbClr val="16166C"/>
                </a:solidFill>
                <a:cs typeface="+mn-cs"/>
              </a:rPr>
              <a:t> between the mirrors? </a:t>
            </a:r>
          </a:p>
          <a:p>
            <a:pPr marL="914400" lvl="1" indent="-457200">
              <a:buFont typeface="Arial"/>
              <a:buChar char="•"/>
              <a:defRPr/>
            </a:pPr>
            <a:r>
              <a:rPr lang="en-US" sz="2800" dirty="0" smtClean="0">
                <a:solidFill>
                  <a:srgbClr val="16166C"/>
                </a:solidFill>
              </a:rPr>
              <a:t>Start with the hinged mirrors along a line (180</a:t>
            </a:r>
            <a:r>
              <a:rPr lang="en-US" sz="2800" baseline="30000" dirty="0" smtClean="0">
                <a:solidFill>
                  <a:srgbClr val="16166C"/>
                </a:solidFill>
              </a:rPr>
              <a:t>o</a:t>
            </a:r>
            <a:r>
              <a:rPr lang="en-US" sz="2800" dirty="0" smtClean="0">
                <a:solidFill>
                  <a:srgbClr val="16166C"/>
                </a:solidFill>
              </a:rPr>
              <a:t>)</a:t>
            </a:r>
          </a:p>
          <a:p>
            <a:pPr marL="914400" lvl="1" indent="-457200">
              <a:buFont typeface="Arial"/>
              <a:buChar char="•"/>
              <a:defRPr/>
            </a:pPr>
            <a:r>
              <a:rPr lang="en-US" sz="2800" dirty="0" smtClean="0">
                <a:solidFill>
                  <a:srgbClr val="16166C"/>
                </a:solidFill>
                <a:cs typeface="+mn-cs"/>
              </a:rPr>
              <a:t>Slowly reduce the angle between the mirrors until </a:t>
            </a:r>
            <a:br>
              <a:rPr lang="en-US" sz="2800" dirty="0" smtClean="0">
                <a:solidFill>
                  <a:srgbClr val="16166C"/>
                </a:solidFill>
                <a:cs typeface="+mn-cs"/>
              </a:rPr>
            </a:br>
            <a:r>
              <a:rPr lang="en-US" sz="2800" dirty="0" smtClean="0">
                <a:solidFill>
                  <a:srgbClr val="16166C"/>
                </a:solidFill>
                <a:cs typeface="+mn-cs"/>
              </a:rPr>
              <a:t>you see two images. </a:t>
            </a:r>
            <a:r>
              <a:rPr lang="en-US" sz="2800" dirty="0" smtClean="0">
                <a:solidFill>
                  <a:srgbClr val="16166C"/>
                </a:solidFill>
              </a:rPr>
              <a:t>Measure the angle between the</a:t>
            </a:r>
            <a:br>
              <a:rPr lang="en-US" sz="2800" dirty="0" smtClean="0">
                <a:solidFill>
                  <a:srgbClr val="16166C"/>
                </a:solidFill>
              </a:rPr>
            </a:br>
            <a:r>
              <a:rPr lang="en-US" sz="2800" dirty="0" smtClean="0">
                <a:solidFill>
                  <a:srgbClr val="16166C"/>
                </a:solidFill>
              </a:rPr>
              <a:t>mirrors.</a:t>
            </a:r>
          </a:p>
          <a:p>
            <a:pPr marL="914400" lvl="1" indent="-457200">
              <a:buFont typeface="Arial"/>
              <a:buChar char="•"/>
              <a:defRPr/>
            </a:pPr>
            <a:r>
              <a:rPr lang="en-US" sz="2800" dirty="0" smtClean="0">
                <a:solidFill>
                  <a:srgbClr val="16166C"/>
                </a:solidFill>
                <a:cs typeface="+mn-cs"/>
              </a:rPr>
              <a:t>Repeat for additional images.</a:t>
            </a:r>
            <a:endParaRPr lang="en-US" sz="2800" dirty="0">
              <a:solidFill>
                <a:srgbClr val="16166C"/>
              </a:solidFill>
              <a:cs typeface="+mn-cs"/>
            </a:endParaRPr>
          </a:p>
          <a:p>
            <a:pPr>
              <a:defRPr/>
            </a:pPr>
            <a:r>
              <a:rPr lang="en-US" sz="2800" dirty="0" smtClean="0">
                <a:solidFill>
                  <a:srgbClr val="16166C"/>
                </a:solidFill>
                <a:cs typeface="+mn-cs"/>
              </a:rPr>
              <a:t> </a:t>
            </a:r>
            <a:endParaRPr lang="en-US" sz="2400" dirty="0">
              <a:solidFill>
                <a:srgbClr val="16166C"/>
              </a:solidFill>
              <a:cs typeface="+mn-cs"/>
            </a:endParaRPr>
          </a:p>
        </p:txBody>
      </p:sp>
    </p:spTree>
    <p:extLst>
      <p:ext uri="{BB962C8B-B14F-4D97-AF65-F5344CB8AC3E}">
        <p14:creationId xmlns:p14="http://schemas.microsoft.com/office/powerpoint/2010/main" val="37191723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93557"/>
            <a:ext cx="8229600" cy="1143000"/>
          </a:xfrm>
        </p:spPr>
        <p:txBody>
          <a:bodyPr>
            <a:normAutofit fontScale="90000"/>
          </a:bodyPr>
          <a:lstStyle/>
          <a:p>
            <a:r>
              <a:rPr lang="en-US" dirty="0" smtClean="0">
                <a:solidFill>
                  <a:srgbClr val="16166C"/>
                </a:solidFill>
              </a:rPr>
              <a:t>Optional:</a:t>
            </a:r>
            <a:br>
              <a:rPr lang="en-US" dirty="0" smtClean="0">
                <a:solidFill>
                  <a:srgbClr val="16166C"/>
                </a:solidFill>
              </a:rPr>
            </a:br>
            <a:r>
              <a:rPr lang="en-US" dirty="0" smtClean="0">
                <a:solidFill>
                  <a:srgbClr val="16166C"/>
                </a:solidFill>
              </a:rPr>
              <a:t>Images Formed by Two Mirrors</a:t>
            </a:r>
            <a:endParaRPr lang="en-US" dirty="0">
              <a:solidFill>
                <a:srgbClr val="16166C"/>
              </a:solidFill>
            </a:endParaRPr>
          </a:p>
        </p:txBody>
      </p:sp>
      <p:pic>
        <p:nvPicPr>
          <p:cNvPr id="4" name="Picture 17" descr="2 mirrors at 1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7646" y="1772062"/>
            <a:ext cx="2084137" cy="156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2"/>
          <p:cNvSpPr txBox="1">
            <a:spLocks noChangeArrowheads="1"/>
          </p:cNvSpPr>
          <p:nvPr/>
        </p:nvSpPr>
        <p:spPr bwMode="auto">
          <a:xfrm>
            <a:off x="363113" y="3552028"/>
            <a:ext cx="8323688"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2800" dirty="0" smtClean="0">
                <a:solidFill>
                  <a:srgbClr val="16166C"/>
                </a:solidFill>
                <a:cs typeface="+mn-cs"/>
              </a:rPr>
              <a:t>Make a graph (chart) showing the number of images (vertical axis) versus the number of degrees between</a:t>
            </a:r>
            <a:br>
              <a:rPr lang="en-US" sz="2800" dirty="0" smtClean="0">
                <a:solidFill>
                  <a:srgbClr val="16166C"/>
                </a:solidFill>
                <a:cs typeface="+mn-cs"/>
              </a:rPr>
            </a:br>
            <a:r>
              <a:rPr lang="en-US" sz="2800" dirty="0" smtClean="0">
                <a:solidFill>
                  <a:srgbClr val="16166C"/>
                </a:solidFill>
                <a:cs typeface="+mn-cs"/>
              </a:rPr>
              <a:t>the mirrors (horizontal axis). Can you predict at what</a:t>
            </a:r>
            <a:br>
              <a:rPr lang="en-US" sz="2800" dirty="0" smtClean="0">
                <a:solidFill>
                  <a:srgbClr val="16166C"/>
                </a:solidFill>
                <a:cs typeface="+mn-cs"/>
              </a:rPr>
            </a:br>
            <a:r>
              <a:rPr lang="en-US" sz="2800" dirty="0" smtClean="0">
                <a:solidFill>
                  <a:srgbClr val="16166C"/>
                </a:solidFill>
                <a:cs typeface="+mn-cs"/>
              </a:rPr>
              <a:t>angle the next pair of images will occur?</a:t>
            </a:r>
            <a:endParaRPr lang="en-US" sz="2800" dirty="0">
              <a:solidFill>
                <a:srgbClr val="16166C"/>
              </a:solidFill>
              <a:cs typeface="+mn-cs"/>
            </a:endParaRPr>
          </a:p>
          <a:p>
            <a:pPr>
              <a:defRPr/>
            </a:pPr>
            <a:r>
              <a:rPr lang="en-US" sz="2800" dirty="0" smtClean="0">
                <a:solidFill>
                  <a:srgbClr val="16166C"/>
                </a:solidFill>
                <a:cs typeface="+mn-cs"/>
              </a:rPr>
              <a:t> </a:t>
            </a:r>
            <a:endParaRPr lang="en-US" sz="2400" dirty="0">
              <a:solidFill>
                <a:srgbClr val="16166C"/>
              </a:solidFill>
              <a:cs typeface="+mn-cs"/>
            </a:endParaRPr>
          </a:p>
        </p:txBody>
      </p:sp>
    </p:spTree>
    <p:extLst>
      <p:ext uri="{BB962C8B-B14F-4D97-AF65-F5344CB8AC3E}">
        <p14:creationId xmlns:p14="http://schemas.microsoft.com/office/powerpoint/2010/main" val="21076719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78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Optional: Giant Kaleidoscope</a:t>
            </a:r>
            <a:endParaRPr lang="en-US" dirty="0"/>
          </a:p>
        </p:txBody>
      </p:sp>
      <p:sp>
        <p:nvSpPr>
          <p:cNvPr id="3" name="Content Placeholder 2"/>
          <p:cNvSpPr>
            <a:spLocks noGrp="1"/>
          </p:cNvSpPr>
          <p:nvPr>
            <p:ph idx="1"/>
          </p:nvPr>
        </p:nvSpPr>
        <p:spPr>
          <a:xfrm>
            <a:off x="457199" y="1600200"/>
            <a:ext cx="8510619" cy="2792448"/>
          </a:xfrm>
        </p:spPr>
        <p:txBody>
          <a:bodyPr>
            <a:normAutofit/>
          </a:bodyPr>
          <a:lstStyle/>
          <a:p>
            <a:r>
              <a:rPr lang="en-US" dirty="0" smtClean="0">
                <a:solidFill>
                  <a:srgbClr val="16166C"/>
                </a:solidFill>
              </a:rPr>
              <a:t>Materials: Three door mirrors and duck tape. Decorate the outside if desired.</a:t>
            </a:r>
          </a:p>
          <a:p>
            <a:r>
              <a:rPr lang="en-US" dirty="0" smtClean="0">
                <a:solidFill>
                  <a:srgbClr val="16166C"/>
                </a:solidFill>
              </a:rPr>
              <a:t>You can put objects at one end and look into the other end or look at a classmate through the kaleidoscope.</a:t>
            </a:r>
          </a:p>
        </p:txBody>
      </p:sp>
      <p:pic>
        <p:nvPicPr>
          <p:cNvPr id="5" name="Picture 4" descr="IMG_002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5649" y="4221542"/>
            <a:ext cx="3358417" cy="2518813"/>
          </a:xfrm>
          <a:prstGeom prst="rect">
            <a:avLst/>
          </a:prstGeom>
        </p:spPr>
      </p:pic>
    </p:spTree>
    <p:extLst>
      <p:ext uri="{BB962C8B-B14F-4D97-AF65-F5344CB8AC3E}">
        <p14:creationId xmlns:p14="http://schemas.microsoft.com/office/powerpoint/2010/main" val="818786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6" name="Content Placeholder 5"/>
          <p:cNvSpPr txBox="1">
            <a:spLocks noGrp="1"/>
          </p:cNvSpPr>
          <p:nvPr>
            <p:ph idx="1"/>
          </p:nvPr>
        </p:nvSpPr>
        <p:spPr>
          <a:xfrm>
            <a:off x="903712" y="1992138"/>
            <a:ext cx="7742632" cy="3970318"/>
          </a:xfrm>
          <a:prstGeom prst="rect">
            <a:avLst/>
          </a:prstGeom>
          <a:noFill/>
        </p:spPr>
        <p:txBody>
          <a:bodyPr wrap="square" numCol="2" rtlCol="0">
            <a:spAutoFit/>
          </a:bodyPr>
          <a:lstStyle/>
          <a:p>
            <a:r>
              <a:rPr lang="en-US" sz="3600" smtClean="0"/>
              <a:t>Plasma</a:t>
            </a:r>
          </a:p>
          <a:p>
            <a:r>
              <a:rPr lang="en-US" sz="3600" smtClean="0"/>
              <a:t>Reflection</a:t>
            </a:r>
            <a:endParaRPr lang="en-US" sz="3600" dirty="0" smtClean="0"/>
          </a:p>
          <a:p>
            <a:pPr marL="342900" indent="-342900">
              <a:buFont typeface="Arial"/>
              <a:buChar char="•"/>
            </a:pPr>
            <a:r>
              <a:rPr lang="en-US" sz="3600" dirty="0" smtClean="0"/>
              <a:t>Illuminate</a:t>
            </a:r>
          </a:p>
          <a:p>
            <a:pPr marL="342900" indent="-342900">
              <a:buFont typeface="Arial"/>
              <a:buChar char="•"/>
            </a:pPr>
            <a:r>
              <a:rPr lang="en-US" sz="3600" dirty="0" smtClean="0"/>
              <a:t>Shiny</a:t>
            </a:r>
          </a:p>
          <a:p>
            <a:pPr marL="342900" indent="-342900">
              <a:buFont typeface="Arial"/>
              <a:buChar char="•"/>
            </a:pPr>
            <a:r>
              <a:rPr lang="en-US" sz="3600" dirty="0" smtClean="0"/>
              <a:t>Dull </a:t>
            </a:r>
          </a:p>
          <a:p>
            <a:pPr marL="342900" indent="-342900">
              <a:buFont typeface="Arial"/>
              <a:buChar char="•"/>
            </a:pPr>
            <a:r>
              <a:rPr lang="en-US" sz="3600" dirty="0" smtClean="0"/>
              <a:t>Rough</a:t>
            </a:r>
          </a:p>
          <a:p>
            <a:pPr marL="342900" indent="-342900">
              <a:buFont typeface="Arial"/>
              <a:buChar char="•"/>
            </a:pPr>
            <a:r>
              <a:rPr lang="en-US" sz="3600" dirty="0" smtClean="0"/>
              <a:t>Ray</a:t>
            </a:r>
          </a:p>
          <a:p>
            <a:pPr marL="342900" indent="-342900">
              <a:buFont typeface="Arial"/>
              <a:buChar char="•"/>
            </a:pPr>
            <a:r>
              <a:rPr lang="en-US" sz="3600" dirty="0" smtClean="0"/>
              <a:t>Parallel</a:t>
            </a:r>
          </a:p>
          <a:p>
            <a:pPr marL="342900" indent="-342900">
              <a:buFont typeface="Arial"/>
              <a:buChar char="•"/>
            </a:pPr>
            <a:r>
              <a:rPr lang="en-US" sz="3600" dirty="0" smtClean="0"/>
              <a:t>Perpendicular</a:t>
            </a:r>
          </a:p>
          <a:p>
            <a:pPr marL="342900" indent="-342900">
              <a:buFont typeface="Arial"/>
              <a:buChar char="•"/>
            </a:pPr>
            <a:r>
              <a:rPr lang="en-US" sz="3600" dirty="0" smtClean="0"/>
              <a:t>Reflective angle</a:t>
            </a:r>
          </a:p>
          <a:p>
            <a:r>
              <a:rPr lang="en-US" sz="3600" dirty="0"/>
              <a:t>Incident angle</a:t>
            </a:r>
          </a:p>
          <a:p>
            <a:pPr marL="342900" indent="-342900">
              <a:buFont typeface="Arial"/>
              <a:buChar char="•"/>
            </a:pPr>
            <a:r>
              <a:rPr lang="en-US" sz="3600" dirty="0" smtClean="0"/>
              <a:t>LASER SAFETY</a:t>
            </a:r>
            <a:endParaRPr lang="en-US" sz="3600" dirty="0"/>
          </a:p>
        </p:txBody>
      </p:sp>
    </p:spTree>
    <p:extLst>
      <p:ext uri="{BB962C8B-B14F-4D97-AF65-F5344CB8AC3E}">
        <p14:creationId xmlns:p14="http://schemas.microsoft.com/office/powerpoint/2010/main" val="22449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1:  Warm-up</a:t>
            </a:r>
            <a:endParaRPr lang="en-US" dirty="0"/>
          </a:p>
        </p:txBody>
      </p:sp>
      <p:sp>
        <p:nvSpPr>
          <p:cNvPr id="3" name="Content Placeholder 2"/>
          <p:cNvSpPr>
            <a:spLocks noGrp="1"/>
          </p:cNvSpPr>
          <p:nvPr>
            <p:ph idx="1"/>
          </p:nvPr>
        </p:nvSpPr>
        <p:spPr/>
        <p:txBody>
          <a:bodyPr/>
          <a:lstStyle/>
          <a:p>
            <a:pPr marL="0" indent="0">
              <a:buNone/>
            </a:pPr>
            <a:r>
              <a:rPr lang="en-US" dirty="0" smtClean="0"/>
              <a:t>Pick out an object in the classroom and write the name of the object in the space provided on your worksheet.</a:t>
            </a:r>
          </a:p>
          <a:p>
            <a:pPr marL="0" indent="0">
              <a:buNone/>
            </a:pPr>
            <a:endParaRPr lang="en-US" dirty="0"/>
          </a:p>
          <a:p>
            <a:pPr marL="0" indent="0">
              <a:buNone/>
            </a:pPr>
            <a:endParaRPr lang="en-US" dirty="0" smtClean="0"/>
          </a:p>
          <a:p>
            <a:pPr marL="0" indent="0">
              <a:buNone/>
            </a:pPr>
            <a:r>
              <a:rPr lang="en-US" dirty="0" smtClean="0"/>
              <a:t>Find all the light sources that illuminate your object and write them in the space provided on your worksheet.</a:t>
            </a:r>
            <a:endParaRPr lang="en-US" dirty="0"/>
          </a:p>
        </p:txBody>
      </p:sp>
      <p:pic>
        <p:nvPicPr>
          <p:cNvPr id="4" name="Picture 3" descr="Screen Shot 2017-01-13 at 6.58.5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38" y="2921077"/>
            <a:ext cx="1836938" cy="1319540"/>
          </a:xfrm>
          <a:prstGeom prst="rect">
            <a:avLst/>
          </a:prstGeom>
        </p:spPr>
      </p:pic>
    </p:spTree>
    <p:extLst>
      <p:ext uri="{BB962C8B-B14F-4D97-AF65-F5344CB8AC3E}">
        <p14:creationId xmlns:p14="http://schemas.microsoft.com/office/powerpoint/2010/main" val="967752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2: What Color is a Tennis </a:t>
            </a:r>
            <a:r>
              <a:rPr lang="en-US" dirty="0"/>
              <a:t>B</a:t>
            </a:r>
            <a:r>
              <a:rPr lang="en-US" dirty="0" smtClean="0"/>
              <a:t>all?</a:t>
            </a:r>
            <a:endParaRPr lang="en-US" dirty="0"/>
          </a:p>
        </p:txBody>
      </p:sp>
      <p:sp>
        <p:nvSpPr>
          <p:cNvPr id="3" name="Content Placeholder 2"/>
          <p:cNvSpPr>
            <a:spLocks noGrp="1"/>
          </p:cNvSpPr>
          <p:nvPr>
            <p:ph idx="1"/>
          </p:nvPr>
        </p:nvSpPr>
        <p:spPr>
          <a:xfrm>
            <a:off x="457200" y="1852020"/>
            <a:ext cx="8229600" cy="4525963"/>
          </a:xfrm>
        </p:spPr>
        <p:txBody>
          <a:bodyPr>
            <a:normAutofit/>
          </a:bodyPr>
          <a:lstStyle/>
          <a:p>
            <a:r>
              <a:rPr lang="en-US" dirty="0" smtClean="0">
                <a:solidFill>
                  <a:srgbClr val="16166C"/>
                </a:solidFill>
              </a:rPr>
              <a:t>Turn off the lights. Shine a flashlight on the tennis ball. What color is the ball? Why?</a:t>
            </a:r>
          </a:p>
          <a:p>
            <a:r>
              <a:rPr lang="en-US" dirty="0" smtClean="0">
                <a:solidFill>
                  <a:srgbClr val="16166C"/>
                </a:solidFill>
              </a:rPr>
              <a:t>Put a red filter over the flashlight. What color is the tennis ball now? Why? </a:t>
            </a:r>
          </a:p>
          <a:p>
            <a:endParaRPr lang="en-US" dirty="0">
              <a:solidFill>
                <a:srgbClr val="16166C"/>
              </a:solidFill>
            </a:endParaRPr>
          </a:p>
          <a:p>
            <a:pPr marL="0" indent="0">
              <a:buNone/>
            </a:pPr>
            <a:r>
              <a:rPr lang="en-US" dirty="0" smtClean="0">
                <a:solidFill>
                  <a:srgbClr val="16166C"/>
                </a:solidFill>
              </a:rPr>
              <a:t>Do you think this rough object is reflecting light?</a:t>
            </a:r>
          </a:p>
          <a:p>
            <a:pPr marL="0" indent="0">
              <a:buNone/>
            </a:pPr>
            <a:endParaRPr lang="en-US" dirty="0">
              <a:solidFill>
                <a:srgbClr val="000000"/>
              </a:solidFill>
            </a:endParaRPr>
          </a:p>
        </p:txBody>
      </p:sp>
    </p:spTree>
    <p:extLst>
      <p:ext uri="{BB962C8B-B14F-4D97-AF65-F5344CB8AC3E}">
        <p14:creationId xmlns:p14="http://schemas.microsoft.com/office/powerpoint/2010/main" val="1308270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42" y="253560"/>
            <a:ext cx="8976558" cy="1143000"/>
          </a:xfrm>
        </p:spPr>
        <p:txBody>
          <a:bodyPr>
            <a:normAutofit fontScale="90000"/>
          </a:bodyPr>
          <a:lstStyle/>
          <a:p>
            <a:r>
              <a:rPr lang="en-US" dirty="0" smtClean="0"/>
              <a:t>Activity 3: Does a Tennis </a:t>
            </a:r>
            <a:r>
              <a:rPr lang="en-US" dirty="0"/>
              <a:t>B</a:t>
            </a:r>
            <a:r>
              <a:rPr lang="en-US" dirty="0" smtClean="0"/>
              <a:t>all </a:t>
            </a:r>
            <a:r>
              <a:rPr lang="en-US" dirty="0"/>
              <a:t>R</a:t>
            </a:r>
            <a:r>
              <a:rPr lang="en-US" dirty="0" smtClean="0"/>
              <a:t>eflect Light?</a:t>
            </a:r>
            <a:endParaRPr lang="en-US" dirty="0"/>
          </a:p>
        </p:txBody>
      </p:sp>
      <p:sp>
        <p:nvSpPr>
          <p:cNvPr id="3" name="Content Placeholder 2"/>
          <p:cNvSpPr>
            <a:spLocks noGrp="1"/>
          </p:cNvSpPr>
          <p:nvPr>
            <p:ph idx="1"/>
          </p:nvPr>
        </p:nvSpPr>
        <p:spPr/>
        <p:txBody>
          <a:bodyPr>
            <a:normAutofit/>
          </a:bodyPr>
          <a:lstStyle/>
          <a:p>
            <a:r>
              <a:rPr lang="en-US" dirty="0" smtClean="0">
                <a:solidFill>
                  <a:srgbClr val="16166C"/>
                </a:solidFill>
              </a:rPr>
              <a:t>Shine the flashlight upward at the ball so the light doesn’t directly hit the table. </a:t>
            </a:r>
          </a:p>
          <a:p>
            <a:r>
              <a:rPr lang="en-US" dirty="0" smtClean="0">
                <a:solidFill>
                  <a:srgbClr val="16166C"/>
                </a:solidFill>
              </a:rPr>
              <a:t>Put the ball a few inches from the flashlight. Look at the table under the ball. What do you see? Where did the light come from?</a:t>
            </a:r>
          </a:p>
          <a:p>
            <a:r>
              <a:rPr lang="en-US" dirty="0" smtClean="0">
                <a:solidFill>
                  <a:srgbClr val="16166C"/>
                </a:solidFill>
              </a:rPr>
              <a:t>Does a rough ball reflect light?</a:t>
            </a:r>
          </a:p>
          <a:p>
            <a:pPr marL="0" indent="0">
              <a:buNone/>
            </a:pPr>
            <a:endParaRPr lang="en-US" dirty="0">
              <a:solidFill>
                <a:srgbClr val="000000"/>
              </a:solidFill>
            </a:endParaRPr>
          </a:p>
        </p:txBody>
      </p:sp>
      <p:pic>
        <p:nvPicPr>
          <p:cNvPr id="4" name="Picture 3" descr="ligh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698048">
            <a:off x="4968751" y="5166103"/>
            <a:ext cx="1374390" cy="1368282"/>
          </a:xfrm>
          <a:prstGeom prst="rect">
            <a:avLst/>
          </a:prstGeom>
        </p:spPr>
      </p:pic>
      <p:pic>
        <p:nvPicPr>
          <p:cNvPr id="5" name="Picture 4" descr="Screen Shot 2015-01-22 at 9.01.2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7452" y="4626107"/>
            <a:ext cx="703299" cy="720882"/>
          </a:xfrm>
          <a:prstGeom prst="rect">
            <a:avLst/>
          </a:prstGeom>
        </p:spPr>
      </p:pic>
      <p:sp>
        <p:nvSpPr>
          <p:cNvPr id="6" name="Oval 5"/>
          <p:cNvSpPr/>
          <p:nvPr/>
        </p:nvSpPr>
        <p:spPr>
          <a:xfrm>
            <a:off x="7357939" y="6325650"/>
            <a:ext cx="585624" cy="155446"/>
          </a:xfrm>
          <a:prstGeom prst="ellipse">
            <a:avLst/>
          </a:prstGeom>
          <a:solidFill>
            <a:schemeClr val="bg1"/>
          </a:solidFill>
          <a:ln>
            <a:solidFill>
              <a:schemeClr val="tx2">
                <a:lumMod val="20000"/>
                <a:lumOff val="80000"/>
              </a:schemeClr>
            </a:solidFill>
          </a:ln>
          <a:effectLst>
            <a:glow rad="139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97677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18381" y="2923306"/>
            <a:ext cx="1510771" cy="60218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581552" y="2923306"/>
            <a:ext cx="1510771" cy="60218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2255210" y="2923306"/>
            <a:ext cx="1510771" cy="60218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Activity 4: What </a:t>
            </a:r>
            <a:r>
              <a:rPr lang="en-US" smtClean="0"/>
              <a:t>Reflects Light?</a:t>
            </a:r>
            <a:endParaRPr lang="en-US" dirty="0"/>
          </a:p>
        </p:txBody>
      </p:sp>
      <p:sp>
        <p:nvSpPr>
          <p:cNvPr id="3" name="Content Placeholder 2"/>
          <p:cNvSpPr>
            <a:spLocks noGrp="1"/>
          </p:cNvSpPr>
          <p:nvPr>
            <p:ph idx="1"/>
          </p:nvPr>
        </p:nvSpPr>
        <p:spPr>
          <a:xfrm>
            <a:off x="487444" y="1691061"/>
            <a:ext cx="8229600" cy="4582549"/>
          </a:xfrm>
        </p:spPr>
        <p:txBody>
          <a:bodyPr>
            <a:normAutofit fontScale="85000" lnSpcReduction="20000"/>
          </a:bodyPr>
          <a:lstStyle/>
          <a:p>
            <a:pPr marL="0" indent="0">
              <a:buNone/>
            </a:pPr>
            <a:r>
              <a:rPr lang="en-US" sz="4000" dirty="0" smtClean="0"/>
              <a:t>You will be given a collection of objects.  With your group, sort them into these categories:</a:t>
            </a:r>
          </a:p>
          <a:p>
            <a:pPr marL="0" indent="0">
              <a:lnSpc>
                <a:spcPct val="70000"/>
              </a:lnSpc>
              <a:buNone/>
            </a:pPr>
            <a:endParaRPr lang="en-US" sz="4000" dirty="0" smtClean="0"/>
          </a:p>
          <a:p>
            <a:pPr marL="0" indent="0" algn="ctr">
              <a:buNone/>
            </a:pPr>
            <a:r>
              <a:rPr lang="en-US" sz="4000" dirty="0" smtClean="0"/>
              <a:t> </a:t>
            </a:r>
            <a:r>
              <a:rPr lang="en-US" sz="4000" dirty="0" smtClean="0">
                <a:latin typeface="Abadi MT Condensed Extra Bold"/>
                <a:cs typeface="Abadi MT Condensed Extra Bold"/>
              </a:rPr>
              <a:t>SHINY	 ROUGH	     DULL</a:t>
            </a:r>
          </a:p>
          <a:p>
            <a:pPr marL="0" indent="0" algn="ctr">
              <a:lnSpc>
                <a:spcPct val="70000"/>
              </a:lnSpc>
              <a:buNone/>
            </a:pPr>
            <a:endParaRPr lang="en-US" sz="4000" dirty="0" smtClean="0"/>
          </a:p>
          <a:p>
            <a:pPr marL="0" indent="0">
              <a:buNone/>
            </a:pPr>
            <a:r>
              <a:rPr lang="en-US" sz="4000" dirty="0" smtClean="0"/>
              <a:t>On your worksheet, write the names of the items in the space provided for each category. Write “R” next to the items you thinks reflect light and “NR” next to the items you think will not reflect light.  </a:t>
            </a:r>
          </a:p>
          <a:p>
            <a:pPr marL="0" indent="0">
              <a:buNone/>
            </a:pPr>
            <a:endParaRPr lang="en-US" sz="4000" dirty="0"/>
          </a:p>
          <a:p>
            <a:pPr marL="0" indent="0">
              <a:buNone/>
            </a:pPr>
            <a:endParaRPr lang="en-US" sz="3600" dirty="0"/>
          </a:p>
          <a:p>
            <a:pPr marL="0" indent="0">
              <a:buNone/>
            </a:pPr>
            <a:endParaRPr lang="en-US" dirty="0" smtClean="0">
              <a:solidFill>
                <a:srgbClr val="000000"/>
              </a:solidFill>
            </a:endParaRPr>
          </a:p>
          <a:p>
            <a:pPr marL="0" indent="0">
              <a:buNone/>
            </a:pPr>
            <a:endParaRPr lang="en-US" dirty="0">
              <a:solidFill>
                <a:srgbClr val="000000"/>
              </a:solidFill>
            </a:endParaRPr>
          </a:p>
        </p:txBody>
      </p:sp>
    </p:spTree>
    <p:extLst>
      <p:ext uri="{BB962C8B-B14F-4D97-AF65-F5344CB8AC3E}">
        <p14:creationId xmlns:p14="http://schemas.microsoft.com/office/powerpoint/2010/main" val="2612605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4: What Reflects Light?</a:t>
            </a:r>
            <a:endParaRPr lang="en-US" dirty="0"/>
          </a:p>
        </p:txBody>
      </p:sp>
      <p:sp>
        <p:nvSpPr>
          <p:cNvPr id="3" name="Content Placeholder 2"/>
          <p:cNvSpPr>
            <a:spLocks noGrp="1"/>
          </p:cNvSpPr>
          <p:nvPr>
            <p:ph idx="1"/>
          </p:nvPr>
        </p:nvSpPr>
        <p:spPr>
          <a:xfrm>
            <a:off x="457200" y="1734858"/>
            <a:ext cx="8487006" cy="4111755"/>
          </a:xfrm>
        </p:spPr>
        <p:txBody>
          <a:bodyPr>
            <a:normAutofit/>
          </a:bodyPr>
          <a:lstStyle/>
          <a:p>
            <a:pPr marL="0" indent="0">
              <a:buNone/>
            </a:pPr>
            <a:r>
              <a:rPr lang="en-US" sz="3400" dirty="0" smtClean="0"/>
              <a:t>Test each item to see if it reflects light using the method of Activity 3. Record your results on your worksheet. Did anything </a:t>
            </a:r>
            <a:r>
              <a:rPr lang="en-US" sz="3400" i="1" dirty="0" smtClean="0"/>
              <a:t>not</a:t>
            </a:r>
            <a:r>
              <a:rPr lang="en-US" sz="3400" dirty="0" smtClean="0"/>
              <a:t> reflect light?</a:t>
            </a:r>
          </a:p>
          <a:p>
            <a:pPr marL="0" indent="0">
              <a:lnSpc>
                <a:spcPct val="70000"/>
              </a:lnSpc>
              <a:buNone/>
            </a:pPr>
            <a:r>
              <a:rPr lang="en-US" sz="3400" dirty="0"/>
              <a:t/>
            </a:r>
            <a:br>
              <a:rPr lang="en-US" sz="3400" dirty="0"/>
            </a:br>
            <a:r>
              <a:rPr lang="en-US" sz="3400" dirty="0" smtClean="0"/>
              <a:t>If an object doesn’t reflect light, can you see it?</a:t>
            </a:r>
          </a:p>
          <a:p>
            <a:pPr marL="0" indent="0">
              <a:buNone/>
            </a:pPr>
            <a:endParaRPr lang="en-US" sz="3600" dirty="0"/>
          </a:p>
          <a:p>
            <a:pPr marL="0" indent="0">
              <a:buNone/>
            </a:pPr>
            <a:endParaRPr lang="en-US" dirty="0" smtClean="0">
              <a:solidFill>
                <a:srgbClr val="000000"/>
              </a:solidFill>
            </a:endParaRPr>
          </a:p>
          <a:p>
            <a:pPr marL="0" indent="0">
              <a:buNone/>
            </a:pPr>
            <a:endParaRPr lang="en-US" dirty="0">
              <a:solidFill>
                <a:srgbClr val="000000"/>
              </a:solidFill>
            </a:endParaRPr>
          </a:p>
        </p:txBody>
      </p:sp>
      <p:pic>
        <p:nvPicPr>
          <p:cNvPr id="4" name="Picture 3" descr="ligh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698048">
            <a:off x="4377577" y="5447130"/>
            <a:ext cx="1374390" cy="1368282"/>
          </a:xfrm>
          <a:prstGeom prst="rect">
            <a:avLst/>
          </a:prstGeom>
        </p:spPr>
      </p:pic>
      <p:sp>
        <p:nvSpPr>
          <p:cNvPr id="6" name="Oval 5"/>
          <p:cNvSpPr/>
          <p:nvPr/>
        </p:nvSpPr>
        <p:spPr>
          <a:xfrm>
            <a:off x="7357939" y="6325650"/>
            <a:ext cx="585624" cy="155446"/>
          </a:xfrm>
          <a:prstGeom prst="ellipse">
            <a:avLst/>
          </a:prstGeom>
          <a:solidFill>
            <a:schemeClr val="bg1"/>
          </a:solidFill>
          <a:ln>
            <a:solidFill>
              <a:schemeClr val="tx2">
                <a:lumMod val="20000"/>
                <a:lumOff val="80000"/>
              </a:schemeClr>
            </a:solidFill>
          </a:ln>
          <a:effectLst>
            <a:glow rad="139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teacher-1202735_960_72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9951" y="4693103"/>
            <a:ext cx="1027365" cy="1027365"/>
          </a:xfrm>
          <a:prstGeom prst="rect">
            <a:avLst/>
          </a:prstGeom>
        </p:spPr>
      </p:pic>
    </p:spTree>
    <p:extLst>
      <p:ext uri="{BB962C8B-B14F-4D97-AF65-F5344CB8AC3E}">
        <p14:creationId xmlns:p14="http://schemas.microsoft.com/office/powerpoint/2010/main" val="21032779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5: Reflection Rule </a:t>
            </a:r>
            <a:endParaRPr lang="en-US" dirty="0"/>
          </a:p>
        </p:txBody>
      </p:sp>
      <p:sp>
        <p:nvSpPr>
          <p:cNvPr id="3" name="Content Placeholder 2"/>
          <p:cNvSpPr>
            <a:spLocks noGrp="1"/>
          </p:cNvSpPr>
          <p:nvPr>
            <p:ph idx="1"/>
          </p:nvPr>
        </p:nvSpPr>
        <p:spPr>
          <a:xfrm>
            <a:off x="296987" y="1600200"/>
            <a:ext cx="8585535" cy="4525963"/>
          </a:xfrm>
        </p:spPr>
        <p:txBody>
          <a:bodyPr>
            <a:normAutofit lnSpcReduction="10000"/>
          </a:bodyPr>
          <a:lstStyle/>
          <a:p>
            <a:pPr marL="0" indent="0">
              <a:buNone/>
            </a:pPr>
            <a:r>
              <a:rPr lang="en-US" dirty="0">
                <a:solidFill>
                  <a:srgbClr val="16166C"/>
                </a:solidFill>
              </a:rPr>
              <a:t>Gather data to help </a:t>
            </a:r>
            <a:r>
              <a:rPr lang="en-US" dirty="0" smtClean="0">
                <a:solidFill>
                  <a:srgbClr val="16166C"/>
                </a:solidFill>
              </a:rPr>
              <a:t>make </a:t>
            </a:r>
            <a:r>
              <a:rPr lang="en-US" dirty="0">
                <a:solidFill>
                  <a:srgbClr val="16166C"/>
                </a:solidFill>
              </a:rPr>
              <a:t>a rule about reflection</a:t>
            </a:r>
            <a:r>
              <a:rPr lang="en-US" dirty="0" smtClean="0">
                <a:solidFill>
                  <a:srgbClr val="16166C"/>
                </a:solidFill>
              </a:rPr>
              <a:t>:</a:t>
            </a:r>
            <a:endParaRPr lang="en-US" dirty="0">
              <a:solidFill>
                <a:srgbClr val="16166C"/>
              </a:solidFill>
            </a:endParaRPr>
          </a:p>
          <a:p>
            <a:r>
              <a:rPr lang="en-US" dirty="0" smtClean="0">
                <a:solidFill>
                  <a:srgbClr val="16166C"/>
                </a:solidFill>
              </a:rPr>
              <a:t>Place the printed protractor on the table. Set up the mirror so it stands vertically along the protractor’s 0</a:t>
            </a:r>
            <a:r>
              <a:rPr lang="en-US" baseline="30000" dirty="0" smtClean="0">
                <a:solidFill>
                  <a:srgbClr val="16166C"/>
                </a:solidFill>
              </a:rPr>
              <a:t>o </a:t>
            </a:r>
            <a:r>
              <a:rPr lang="en-US" dirty="0" smtClean="0">
                <a:solidFill>
                  <a:srgbClr val="16166C"/>
                </a:solidFill>
              </a:rPr>
              <a:t>line. </a:t>
            </a:r>
            <a:endParaRPr lang="en-US" dirty="0">
              <a:solidFill>
                <a:srgbClr val="16166C"/>
              </a:solidFill>
            </a:endParaRPr>
          </a:p>
          <a:p>
            <a:r>
              <a:rPr lang="en-US" dirty="0" smtClean="0">
                <a:solidFill>
                  <a:srgbClr val="16166C"/>
                </a:solidFill>
              </a:rPr>
              <a:t>Predict what would </a:t>
            </a:r>
            <a:br>
              <a:rPr lang="en-US" dirty="0" smtClean="0">
                <a:solidFill>
                  <a:srgbClr val="16166C"/>
                </a:solidFill>
              </a:rPr>
            </a:br>
            <a:r>
              <a:rPr lang="en-US" dirty="0" smtClean="0">
                <a:solidFill>
                  <a:srgbClr val="16166C"/>
                </a:solidFill>
              </a:rPr>
              <a:t>happen if you were to </a:t>
            </a:r>
            <a:br>
              <a:rPr lang="en-US" dirty="0" smtClean="0">
                <a:solidFill>
                  <a:srgbClr val="16166C"/>
                </a:solidFill>
              </a:rPr>
            </a:br>
            <a:r>
              <a:rPr lang="en-US" dirty="0" smtClean="0">
                <a:solidFill>
                  <a:srgbClr val="16166C"/>
                </a:solidFill>
              </a:rPr>
              <a:t>shine </a:t>
            </a:r>
            <a:r>
              <a:rPr lang="en-US" dirty="0">
                <a:solidFill>
                  <a:srgbClr val="16166C"/>
                </a:solidFill>
              </a:rPr>
              <a:t>a laser at the </a:t>
            </a:r>
            <a:r>
              <a:rPr lang="en-US" dirty="0" smtClean="0">
                <a:solidFill>
                  <a:srgbClr val="16166C"/>
                </a:solidFill>
              </a:rPr>
              <a:t>mirror</a:t>
            </a:r>
            <a:br>
              <a:rPr lang="en-US" dirty="0" smtClean="0">
                <a:solidFill>
                  <a:srgbClr val="16166C"/>
                </a:solidFill>
              </a:rPr>
            </a:br>
            <a:r>
              <a:rPr lang="en-US" dirty="0" smtClean="0">
                <a:solidFill>
                  <a:srgbClr val="16166C"/>
                </a:solidFill>
              </a:rPr>
              <a:t>at 30</a:t>
            </a:r>
            <a:r>
              <a:rPr lang="en-US" baseline="30000" dirty="0" smtClean="0">
                <a:solidFill>
                  <a:srgbClr val="16166C"/>
                </a:solidFill>
              </a:rPr>
              <a:t>o</a:t>
            </a:r>
            <a:r>
              <a:rPr lang="en-US" dirty="0" smtClean="0">
                <a:solidFill>
                  <a:srgbClr val="16166C"/>
                </a:solidFill>
              </a:rPr>
              <a:t> from the vertical </a:t>
            </a:r>
            <a:r>
              <a:rPr lang="en-US" dirty="0">
                <a:solidFill>
                  <a:srgbClr val="16166C"/>
                </a:solidFill>
              </a:rPr>
              <a:t/>
            </a:r>
            <a:br>
              <a:rPr lang="en-US" dirty="0">
                <a:solidFill>
                  <a:srgbClr val="16166C"/>
                </a:solidFill>
              </a:rPr>
            </a:br>
            <a:r>
              <a:rPr lang="en-US" dirty="0" smtClean="0">
                <a:solidFill>
                  <a:srgbClr val="16166C"/>
                </a:solidFill>
              </a:rPr>
              <a:t>(</a:t>
            </a:r>
            <a:r>
              <a:rPr lang="en-US" dirty="0">
                <a:solidFill>
                  <a:srgbClr val="16166C"/>
                </a:solidFill>
              </a:rPr>
              <a:t>9</a:t>
            </a:r>
            <a:r>
              <a:rPr lang="en-US" dirty="0" smtClean="0">
                <a:solidFill>
                  <a:srgbClr val="16166C"/>
                </a:solidFill>
              </a:rPr>
              <a:t>0</a:t>
            </a:r>
            <a:r>
              <a:rPr lang="en-US" baseline="30000" dirty="0" smtClean="0">
                <a:solidFill>
                  <a:srgbClr val="16166C"/>
                </a:solidFill>
              </a:rPr>
              <a:t>o</a:t>
            </a:r>
            <a:r>
              <a:rPr lang="en-US" dirty="0" smtClean="0">
                <a:solidFill>
                  <a:srgbClr val="16166C"/>
                </a:solidFill>
              </a:rPr>
              <a:t>)</a:t>
            </a:r>
            <a:r>
              <a:rPr lang="en-US" baseline="30000" dirty="0" smtClean="0">
                <a:solidFill>
                  <a:srgbClr val="16166C"/>
                </a:solidFill>
              </a:rPr>
              <a:t> </a:t>
            </a:r>
            <a:r>
              <a:rPr lang="en-US" dirty="0" smtClean="0">
                <a:solidFill>
                  <a:srgbClr val="16166C"/>
                </a:solidFill>
              </a:rPr>
              <a:t>line. </a:t>
            </a:r>
            <a:endParaRPr lang="en-US" baseline="30000" dirty="0" smtClean="0">
              <a:solidFill>
                <a:srgbClr val="16166C"/>
              </a:solidFill>
            </a:endParaRPr>
          </a:p>
          <a:p>
            <a:endParaRPr lang="en-US" dirty="0"/>
          </a:p>
        </p:txBody>
      </p:sp>
      <p:sp>
        <p:nvSpPr>
          <p:cNvPr id="19" name="TextBox 18"/>
          <p:cNvSpPr txBox="1"/>
          <p:nvPr/>
        </p:nvSpPr>
        <p:spPr>
          <a:xfrm>
            <a:off x="6301154" y="6476767"/>
            <a:ext cx="2460980" cy="369332"/>
          </a:xfrm>
          <a:prstGeom prst="rect">
            <a:avLst/>
          </a:prstGeom>
          <a:noFill/>
        </p:spPr>
        <p:txBody>
          <a:bodyPr wrap="none" rtlCol="0">
            <a:spAutoFit/>
          </a:bodyPr>
          <a:lstStyle/>
          <a:p>
            <a:r>
              <a:rPr lang="en-US" dirty="0"/>
              <a:t>M</a:t>
            </a:r>
            <a:r>
              <a:rPr lang="en-US" dirty="0" smtClean="0"/>
              <a:t>irror standing on edge</a:t>
            </a:r>
            <a:endParaRPr lang="en-US" dirty="0"/>
          </a:p>
        </p:txBody>
      </p:sp>
      <p:cxnSp>
        <p:nvCxnSpPr>
          <p:cNvPr id="23" name="Straight Arrow Connector 22"/>
          <p:cNvCxnSpPr>
            <a:endCxn id="12" idx="2"/>
          </p:cNvCxnSpPr>
          <p:nvPr/>
        </p:nvCxnSpPr>
        <p:spPr>
          <a:xfrm flipV="1">
            <a:off x="6632009" y="6148351"/>
            <a:ext cx="419649" cy="3876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2" name="Picture 11" descr="Protractor_Rapporteur_Degree_V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794" y="4275373"/>
            <a:ext cx="3661728" cy="1872978"/>
          </a:xfrm>
          <a:prstGeom prst="rect">
            <a:avLst/>
          </a:prstGeom>
        </p:spPr>
      </p:pic>
      <p:cxnSp>
        <p:nvCxnSpPr>
          <p:cNvPr id="5" name="Straight Arrow Connector 4"/>
          <p:cNvCxnSpPr>
            <a:stCxn id="29" idx="3"/>
          </p:cNvCxnSpPr>
          <p:nvPr/>
        </p:nvCxnSpPr>
        <p:spPr>
          <a:xfrm>
            <a:off x="6062489" y="4388990"/>
            <a:ext cx="989169" cy="1674527"/>
          </a:xfrm>
          <a:prstGeom prst="straightConnector1">
            <a:avLst/>
          </a:prstGeom>
          <a:ln>
            <a:solidFill>
              <a:srgbClr val="FF0000"/>
            </a:solidFill>
            <a:headEnd type="none"/>
            <a:tailEnd type="triangle"/>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6271006" y="5171631"/>
            <a:ext cx="1150073" cy="284580"/>
          </a:xfrm>
          <a:prstGeom prst="rect">
            <a:avLst/>
          </a:prstGeom>
          <a:noFill/>
        </p:spPr>
        <p:txBody>
          <a:bodyPr wrap="square" rtlCol="0">
            <a:spAutoFit/>
          </a:bodyPr>
          <a:lstStyle/>
          <a:p>
            <a:pPr algn="ctr"/>
            <a:r>
              <a:rPr lang="en-US" dirty="0" smtClean="0"/>
              <a:t>30</a:t>
            </a:r>
            <a:r>
              <a:rPr lang="en-US" baseline="30000" dirty="0" smtClean="0"/>
              <a:t>o</a:t>
            </a:r>
            <a:endParaRPr lang="en-US" dirty="0"/>
          </a:p>
        </p:txBody>
      </p:sp>
      <p:cxnSp>
        <p:nvCxnSpPr>
          <p:cNvPr id="9" name="Straight Connector 8"/>
          <p:cNvCxnSpPr/>
          <p:nvPr/>
        </p:nvCxnSpPr>
        <p:spPr>
          <a:xfrm>
            <a:off x="5745345" y="6057738"/>
            <a:ext cx="2800220" cy="0"/>
          </a:xfrm>
          <a:prstGeom prst="line">
            <a:avLst/>
          </a:prstGeom>
          <a:ln w="1016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051658" y="4877330"/>
            <a:ext cx="0" cy="1213423"/>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6" name="Arc 5"/>
          <p:cNvSpPr/>
          <p:nvPr/>
        </p:nvSpPr>
        <p:spPr>
          <a:xfrm flipH="1">
            <a:off x="6656726" y="5573932"/>
            <a:ext cx="729105" cy="704568"/>
          </a:xfrm>
          <a:prstGeom prst="arc">
            <a:avLst>
              <a:gd name="adj1" fmla="val 15912990"/>
              <a:gd name="adj2" fmla="val 18558282"/>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pSp>
        <p:nvGrpSpPr>
          <p:cNvPr id="31" name="Group 30"/>
          <p:cNvGrpSpPr/>
          <p:nvPr/>
        </p:nvGrpSpPr>
        <p:grpSpPr>
          <a:xfrm rot="3477014">
            <a:off x="5147697" y="3811287"/>
            <a:ext cx="1195294" cy="142290"/>
            <a:chOff x="597647" y="5209234"/>
            <a:chExt cx="1195294" cy="142290"/>
          </a:xfrm>
        </p:grpSpPr>
        <p:sp>
          <p:nvSpPr>
            <p:cNvPr id="29" name="Rectangle 28"/>
            <p:cNvSpPr/>
            <p:nvPr/>
          </p:nvSpPr>
          <p:spPr>
            <a:xfrm>
              <a:off x="597647" y="5209234"/>
              <a:ext cx="1195294" cy="142290"/>
            </a:xfrm>
            <a:prstGeom prst="rect">
              <a:avLst/>
            </a:prstGeom>
            <a:solidFill>
              <a:schemeClr val="bg1">
                <a:lumMod val="50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30" name="Oval 29"/>
            <p:cNvSpPr/>
            <p:nvPr/>
          </p:nvSpPr>
          <p:spPr>
            <a:xfrm>
              <a:off x="1411066" y="5220992"/>
              <a:ext cx="164624" cy="10629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709483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5: Reflection Rule </a:t>
            </a:r>
            <a:endParaRPr lang="en-US" dirty="0"/>
          </a:p>
        </p:txBody>
      </p:sp>
      <p:sp>
        <p:nvSpPr>
          <p:cNvPr id="3" name="Content Placeholder 2"/>
          <p:cNvSpPr>
            <a:spLocks noGrp="1"/>
          </p:cNvSpPr>
          <p:nvPr>
            <p:ph idx="1"/>
          </p:nvPr>
        </p:nvSpPr>
        <p:spPr/>
        <p:txBody>
          <a:bodyPr>
            <a:normAutofit lnSpcReduction="10000"/>
          </a:bodyPr>
          <a:lstStyle/>
          <a:p>
            <a:r>
              <a:rPr lang="en-US" dirty="0" smtClean="0"/>
              <a:t>Try </a:t>
            </a:r>
            <a:r>
              <a:rPr lang="en-US" dirty="0"/>
              <a:t>it! What is the reflected angle (</a:t>
            </a:r>
            <a:r>
              <a:rPr lang="en-US" dirty="0" smtClean="0"/>
              <a:t>measured </a:t>
            </a:r>
            <a:r>
              <a:rPr lang="en-US" dirty="0"/>
              <a:t>from the </a:t>
            </a:r>
            <a:r>
              <a:rPr lang="en-US" b="1" dirty="0"/>
              <a:t>perpendicular line</a:t>
            </a:r>
            <a:r>
              <a:rPr lang="en-US" dirty="0"/>
              <a:t>)? Record the data.</a:t>
            </a:r>
          </a:p>
          <a:p>
            <a:r>
              <a:rPr lang="en-US" dirty="0" smtClean="0"/>
              <a:t>Repeat by predicting and then measuring the angle of reflection for different </a:t>
            </a:r>
            <a:r>
              <a:rPr lang="en-US" b="1" dirty="0"/>
              <a:t>incident</a:t>
            </a:r>
            <a:r>
              <a:rPr lang="en-US" dirty="0"/>
              <a:t> lines:</a:t>
            </a:r>
          </a:p>
          <a:p>
            <a:pPr marL="457200" lvl="1" indent="0">
              <a:buNone/>
            </a:pPr>
            <a:r>
              <a:rPr lang="en-US" dirty="0" smtClean="0"/>
              <a:t>at 45</a:t>
            </a:r>
            <a:r>
              <a:rPr lang="en-US" baseline="30000" dirty="0" smtClean="0"/>
              <a:t>o </a:t>
            </a:r>
            <a:r>
              <a:rPr lang="en-US" dirty="0" smtClean="0"/>
              <a:t>and 60</a:t>
            </a:r>
            <a:r>
              <a:rPr lang="en-US" baseline="30000" dirty="0" smtClean="0"/>
              <a:t>o  </a:t>
            </a:r>
          </a:p>
          <a:p>
            <a:r>
              <a:rPr lang="en-US" dirty="0" smtClean="0"/>
              <a:t>Record </a:t>
            </a:r>
            <a:r>
              <a:rPr lang="en-US" dirty="0"/>
              <a:t>the </a:t>
            </a:r>
            <a:r>
              <a:rPr lang="en-US" dirty="0" smtClean="0"/>
              <a:t>incident and reflected angles.</a:t>
            </a:r>
          </a:p>
          <a:p>
            <a:r>
              <a:rPr lang="en-US" dirty="0" smtClean="0"/>
              <a:t>Can you state a general rule for angles when light is reflected from a mirror?</a:t>
            </a:r>
            <a:endParaRPr lang="en-US" dirty="0"/>
          </a:p>
          <a:p>
            <a:endParaRPr lang="en-US" dirty="0"/>
          </a:p>
        </p:txBody>
      </p:sp>
    </p:spTree>
    <p:extLst>
      <p:ext uri="{BB962C8B-B14F-4D97-AF65-F5344CB8AC3E}">
        <p14:creationId xmlns:p14="http://schemas.microsoft.com/office/powerpoint/2010/main" val="33264284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rgbClr val="16166C"/>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6269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4136</TotalTime>
  <Words>784</Words>
  <Application>Microsoft Macintosh PowerPoint</Application>
  <PresentationFormat>On-screen Show (4:3)</PresentationFormat>
  <Paragraphs>121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Vocabulary </vt:lpstr>
      <vt:lpstr>Activity 1:  Warm-up</vt:lpstr>
      <vt:lpstr>Activity 2: What Color is a Tennis Ball?</vt:lpstr>
      <vt:lpstr>Activity 3: Does a Tennis Ball Reflect Light?</vt:lpstr>
      <vt:lpstr>Activity 4: What Reflects Light?</vt:lpstr>
      <vt:lpstr>Activity 4: What Reflects Light?</vt:lpstr>
      <vt:lpstr>Activity 5: Reflection Rule </vt:lpstr>
      <vt:lpstr>Activity 5: Reflection Rule </vt:lpstr>
      <vt:lpstr>PowerPoint Presentation</vt:lpstr>
      <vt:lpstr>PowerPoint Presentation</vt:lpstr>
      <vt:lpstr>PowerPoint Presentation</vt:lpstr>
      <vt:lpstr>Optional: Who Can See the Teddy?</vt:lpstr>
      <vt:lpstr>Optional: Who Can See the Teddy?</vt:lpstr>
      <vt:lpstr>Optional: Where is the Image?</vt:lpstr>
      <vt:lpstr>Optional: Laser Target Shoot</vt:lpstr>
      <vt:lpstr>Optional: Images Formed by Two Mirrors</vt:lpstr>
      <vt:lpstr>Optional: Images Formed by Two Mirrors</vt:lpstr>
      <vt:lpstr>Optional: Giant Kaleidoscope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151</cp:revision>
  <cp:lastPrinted>2016-05-25T01:54:17Z</cp:lastPrinted>
  <dcterms:created xsi:type="dcterms:W3CDTF">2012-03-31T00:07:46Z</dcterms:created>
  <dcterms:modified xsi:type="dcterms:W3CDTF">2017-01-23T20:33:25Z</dcterms:modified>
</cp:coreProperties>
</file>