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60" r:id="rId2"/>
    <p:sldId id="308" r:id="rId3"/>
    <p:sldId id="306" r:id="rId4"/>
    <p:sldId id="310" r:id="rId5"/>
    <p:sldId id="313" r:id="rId6"/>
    <p:sldId id="311" r:id="rId7"/>
    <p:sldId id="312" r:id="rId8"/>
    <p:sldId id="309" r:id="rId9"/>
    <p:sldId id="314" r:id="rId10"/>
    <p:sldId id="319" r:id="rId11"/>
    <p:sldId id="315" r:id="rId12"/>
    <p:sldId id="316" r:id="rId13"/>
    <p:sldId id="317" r:id="rId14"/>
    <p:sldId id="31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789" autoAdjust="0"/>
  </p:normalViewPr>
  <p:slideViewPr>
    <p:cSldViewPr snapToGrid="0" snapToObjects="1">
      <p:cViewPr>
        <p:scale>
          <a:sx n="81" d="100"/>
          <a:sy n="81" d="100"/>
        </p:scale>
        <p:origin x="-280" y="-128"/>
      </p:cViewPr>
      <p:guideLst>
        <p:guide orient="horz" pos="2160"/>
        <p:guide pos="2880"/>
      </p:guideLst>
    </p:cSldViewPr>
  </p:slideViewPr>
  <p:notesTextViewPr>
    <p:cViewPr>
      <p:scale>
        <a:sx n="85" d="100"/>
        <a:sy n="8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1/23/17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1/23/17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en-US" b="1" dirty="0" smtClean="0">
                <a:cs typeface="+mn-cs"/>
              </a:rPr>
              <a:t> </a:t>
            </a:r>
            <a:endParaRPr lang="en-US" dirty="0" smtClean="0">
              <a:cs typeface="+mn-cs"/>
            </a:endParaRPr>
          </a:p>
          <a:p>
            <a:pPr>
              <a:defRPr/>
            </a:pPr>
            <a:endParaRPr lang="en-US" dirty="0" smtClean="0">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3686166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 video showing this procedure is at</a:t>
            </a:r>
            <a:r>
              <a:rPr lang="en-US" baseline="0" dirty="0" smtClean="0"/>
              <a:t> http://</a:t>
            </a:r>
            <a:r>
              <a:rPr lang="en-US" baseline="0" dirty="0" err="1" smtClean="0"/>
              <a:t>bit.ly</a:t>
            </a:r>
            <a:r>
              <a:rPr lang="en-US" baseline="0" dirty="0" smtClean="0"/>
              <a:t>/1oXNmCy. A second video, showing students making math errors is here http://</a:t>
            </a:r>
            <a:r>
              <a:rPr lang="en-US" baseline="0" dirty="0" err="1" smtClean="0"/>
              <a:t>bit.ly</a:t>
            </a:r>
            <a:r>
              <a:rPr lang="en-US" baseline="0" dirty="0" smtClean="0"/>
              <a:t>/1KE7tj4</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Be sure the hair is stretched over the laser aperture so it goes through the center of the beam. The laser can be mounted with clothespins if desired, or just placed on a table so it doesn’t move and the pattern on the wall is not blocked by the table.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experiment does not work with gray hair, because without pigment hairs are translucent. Dyed gray hair should work!</a:t>
            </a:r>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sure to make the measurements before the laser is moved.</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3234776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3452672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1320206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326173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3060075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2FC677-0CEE-244E-9288-AA117475C7AD}"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FACFC-C8D8-AC4A-A9C9-F88E3D96EDE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9E315-97F3-924D-88DF-BD0B29185948}"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2EC61-A66A-7B47-AE62-E9D3D04BD32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0C3165-4D68-7C42-92EC-EEDD02A3840A}"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43C646-84E7-AE41-869C-3BC926D815AF}"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A4ADC1-0A96-974B-9187-1AC4CC56FE40}" type="datetime1">
              <a:rPr lang="en-US" smtClean="0"/>
              <a:t>1/23/17</a:t>
            </a:fld>
            <a:endParaRPr lang="en-US" dirty="0"/>
          </a:p>
        </p:txBody>
      </p:sp>
      <p:sp>
        <p:nvSpPr>
          <p:cNvPr id="8" name="Footer Placeholder 7"/>
          <p:cNvSpPr>
            <a:spLocks noGrp="1"/>
          </p:cNvSpPr>
          <p:nvPr>
            <p:ph type="ftr" sz="quarter" idx="11"/>
          </p:nvPr>
        </p:nvSpPr>
        <p:spPr/>
        <p:txBody>
          <a:bodyPr/>
          <a:lstStyle/>
          <a:p>
            <a:r>
              <a:rPr lang="en-US" dirty="0" smtClean="0"/>
              <a:t>Three Rivers CC  Jr Laser Camp</a:t>
            </a:r>
            <a:endParaRPr lang="en-US" dirty="0"/>
          </a:p>
        </p:txBody>
      </p:sp>
      <p:sp>
        <p:nvSpPr>
          <p:cNvPr id="9" name="Slide Number Placeholder 8"/>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BC166E-8947-DB48-BD15-F8CEEEA854BE}" type="datetime1">
              <a:rPr lang="en-US" smtClean="0"/>
              <a:t>1/23/17</a:t>
            </a:fld>
            <a:endParaRPr lang="en-US" dirty="0"/>
          </a:p>
        </p:txBody>
      </p:sp>
      <p:sp>
        <p:nvSpPr>
          <p:cNvPr id="4" name="Footer Placeholder 3"/>
          <p:cNvSpPr>
            <a:spLocks noGrp="1"/>
          </p:cNvSpPr>
          <p:nvPr>
            <p:ph type="ftr" sz="quarter" idx="11"/>
          </p:nvPr>
        </p:nvSpPr>
        <p:spPr/>
        <p:txBody>
          <a:bodyPr/>
          <a:lstStyle/>
          <a:p>
            <a:r>
              <a:rPr lang="en-US" dirty="0" smtClean="0"/>
              <a:t>Three Rivers CC  Jr Laser Camp</a:t>
            </a:r>
            <a:endParaRPr lang="en-US" dirty="0"/>
          </a:p>
        </p:txBody>
      </p:sp>
      <p:sp>
        <p:nvSpPr>
          <p:cNvPr id="5" name="Slide Number Placeholder 4"/>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1/23/17</a:t>
            </a:fld>
            <a:endParaRPr lang="en-US" dirty="0"/>
          </a:p>
        </p:txBody>
      </p:sp>
      <p:sp>
        <p:nvSpPr>
          <p:cNvPr id="3" name="Footer Placeholder 2"/>
          <p:cNvSpPr>
            <a:spLocks noGrp="1"/>
          </p:cNvSpPr>
          <p:nvPr>
            <p:ph type="ftr" sz="quarter" idx="11"/>
          </p:nvPr>
        </p:nvSpPr>
        <p:spPr/>
        <p:txBody>
          <a:bodyPr/>
          <a:lstStyle/>
          <a:p>
            <a:r>
              <a:rPr lang="en-US" dirty="0" smtClean="0"/>
              <a:t>Three Rivers CC  Jr Laser Camp</a:t>
            </a:r>
            <a:endParaRPr lang="en-US" dirty="0"/>
          </a:p>
        </p:txBody>
      </p:sp>
      <p:sp>
        <p:nvSpPr>
          <p:cNvPr id="4" name="Slide Number Placeholder 3"/>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1/23/17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Three Rivers CC  Jr Laser Camp</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9.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2025955" y="2316477"/>
            <a:ext cx="4702629" cy="1323439"/>
          </a:xfrm>
          <a:prstGeom prst="rect">
            <a:avLst/>
          </a:prstGeom>
          <a:noFill/>
        </p:spPr>
        <p:txBody>
          <a:bodyPr wrap="none" rtlCol="0">
            <a:spAutoFit/>
          </a:bodyPr>
          <a:lstStyle/>
          <a:p>
            <a:r>
              <a:rPr lang="en-US" sz="8000" b="1" dirty="0" smtClean="0">
                <a:solidFill>
                  <a:schemeClr val="tx2"/>
                </a:solidFill>
                <a:effectLst>
                  <a:outerShdw blurRad="50800" dist="38100" dir="2700000" algn="tl" rotWithShape="0">
                    <a:srgbClr val="000000">
                      <a:alpha val="43000"/>
                    </a:srgbClr>
                  </a:outerShdw>
                  <a:reflection stA="50000" endPos="75000" dist="12700" dir="5400000" sy="-100000" algn="bl" rotWithShape="0"/>
                </a:effectLst>
              </a:rPr>
              <a:t>Diffraction</a:t>
            </a:r>
            <a:endPar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smtClean="0">
                <a:solidFill>
                  <a:srgbClr val="000090"/>
                </a:solidFill>
              </a:rPr>
              <a:t>LEARNING HOW LIGHT WORKS</a:t>
            </a:r>
            <a:endParaRPr lang="en-US" sz="40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97600" y="404458"/>
            <a:ext cx="1192325" cy="651879"/>
          </a:xfrm>
          <a:prstGeom prst="rect">
            <a:avLst/>
          </a:prstGeom>
        </p:spPr>
      </p:pic>
      <p:sp>
        <p:nvSpPr>
          <p:cNvPr id="8" name="TextBox 7"/>
          <p:cNvSpPr txBox="1"/>
          <p:nvPr/>
        </p:nvSpPr>
        <p:spPr>
          <a:xfrm>
            <a:off x="1781154" y="4553963"/>
            <a:ext cx="5033612" cy="646331"/>
          </a:xfrm>
          <a:prstGeom prst="rect">
            <a:avLst/>
          </a:prstGeom>
          <a:noFill/>
        </p:spPr>
        <p:txBody>
          <a:bodyPr wrap="none" rtlCol="0">
            <a:spAutoFit/>
          </a:bodyPr>
          <a:lstStyle/>
          <a:p>
            <a:pPr algn="ctr"/>
            <a:r>
              <a:rPr lang="en-US" dirty="0" smtClean="0"/>
              <a:t>(Adapted the PHOTON Explorations in Optics, 2013)</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Title 1"/>
          <p:cNvSpPr txBox="1">
            <a:spLocks/>
          </p:cNvSpPr>
          <p:nvPr/>
        </p:nvSpPr>
        <p:spPr>
          <a:xfrm>
            <a:off x="609600" y="30159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Activity 3: Do I Need a Laser?</a:t>
            </a:r>
            <a:endParaRPr lang="en-US" dirty="0"/>
          </a:p>
        </p:txBody>
      </p:sp>
      <p:sp>
        <p:nvSpPr>
          <p:cNvPr id="5" name="TextBox 4"/>
          <p:cNvSpPr txBox="1"/>
          <p:nvPr/>
        </p:nvSpPr>
        <p:spPr>
          <a:xfrm>
            <a:off x="457200" y="1804869"/>
            <a:ext cx="8071452" cy="3108544"/>
          </a:xfrm>
          <a:prstGeom prst="rect">
            <a:avLst/>
          </a:prstGeom>
          <a:noFill/>
        </p:spPr>
        <p:txBody>
          <a:bodyPr wrap="square" rtlCol="0">
            <a:spAutoFit/>
          </a:bodyPr>
          <a:lstStyle/>
          <a:p>
            <a:r>
              <a:rPr lang="en-US" sz="2800" dirty="0" smtClean="0"/>
              <a:t>Lasers make it easier to see diffraction but you can see it without a laser too. </a:t>
            </a:r>
          </a:p>
          <a:p>
            <a:endParaRPr lang="en-US" sz="2800" i="1" dirty="0"/>
          </a:p>
          <a:p>
            <a:r>
              <a:rPr lang="en-US" sz="2800" dirty="0" smtClean="0"/>
              <a:t>Place two pencils side by side so that there is a very small crack between them. Hold the pencils up toward a bright wall or the sky and look between them. Describe what you see.</a:t>
            </a:r>
            <a:endParaRPr lang="en-US" sz="2800" dirty="0"/>
          </a:p>
        </p:txBody>
      </p:sp>
      <p:pic>
        <p:nvPicPr>
          <p:cNvPr id="3" name="Picture 2" descr="pencils.gif"/>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894207">
            <a:off x="1034557" y="4171302"/>
            <a:ext cx="7315200" cy="2508575"/>
          </a:xfrm>
          <a:prstGeom prst="rect">
            <a:avLst/>
          </a:prstGeom>
        </p:spPr>
      </p:pic>
      <p:sp>
        <p:nvSpPr>
          <p:cNvPr id="6" name="TextBox 5"/>
          <p:cNvSpPr txBox="1"/>
          <p:nvPr/>
        </p:nvSpPr>
        <p:spPr>
          <a:xfrm>
            <a:off x="3511799" y="5884914"/>
            <a:ext cx="1982133" cy="523220"/>
          </a:xfrm>
          <a:prstGeom prst="rect">
            <a:avLst/>
          </a:prstGeom>
          <a:noFill/>
        </p:spPr>
        <p:txBody>
          <a:bodyPr wrap="none" rtlCol="0">
            <a:spAutoFit/>
          </a:bodyPr>
          <a:lstStyle/>
          <a:p>
            <a:r>
              <a:rPr lang="en-US" sz="2800" dirty="0" smtClean="0"/>
              <a:t>Look in here</a:t>
            </a:r>
            <a:endParaRPr lang="en-US" sz="2800" dirty="0"/>
          </a:p>
        </p:txBody>
      </p:sp>
      <p:cxnSp>
        <p:nvCxnSpPr>
          <p:cNvPr id="18" name="Curved Connector 17"/>
          <p:cNvCxnSpPr/>
          <p:nvPr/>
        </p:nvCxnSpPr>
        <p:spPr>
          <a:xfrm flipV="1">
            <a:off x="5408796" y="5346850"/>
            <a:ext cx="1050404" cy="799674"/>
          </a:xfrm>
          <a:prstGeom prst="curvedConnector3">
            <a:avLst>
              <a:gd name="adj1" fmla="val 50000"/>
            </a:avLst>
          </a:prstGeom>
          <a:ln w="28575"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894318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98"/>
            <a:ext cx="8229600" cy="1143000"/>
          </a:xfrm>
        </p:spPr>
        <p:txBody>
          <a:bodyPr>
            <a:normAutofit fontScale="90000"/>
          </a:bodyPr>
          <a:lstStyle/>
          <a:p>
            <a:r>
              <a:rPr lang="en-US" dirty="0" smtClean="0"/>
              <a:t>Activity 4: </a:t>
            </a:r>
            <a:r>
              <a:rPr lang="en-US" dirty="0" smtClean="0"/>
              <a:t>Measure </a:t>
            </a:r>
            <a:r>
              <a:rPr lang="en-US" dirty="0" smtClean="0"/>
              <a:t>the Width of a Hair</a:t>
            </a:r>
            <a:endParaRPr lang="en-US" dirty="0"/>
          </a:p>
        </p:txBody>
      </p:sp>
      <p:sp>
        <p:nvSpPr>
          <p:cNvPr id="5" name="TextBox 4"/>
          <p:cNvSpPr txBox="1"/>
          <p:nvPr/>
        </p:nvSpPr>
        <p:spPr>
          <a:xfrm>
            <a:off x="329231" y="1713475"/>
            <a:ext cx="8814769" cy="3970318"/>
          </a:xfrm>
          <a:prstGeom prst="rect">
            <a:avLst/>
          </a:prstGeom>
          <a:noFill/>
        </p:spPr>
        <p:txBody>
          <a:bodyPr wrap="square" rtlCol="0">
            <a:spAutoFit/>
          </a:bodyPr>
          <a:lstStyle/>
          <a:p>
            <a:r>
              <a:rPr lang="en-US" sz="2800" dirty="0" smtClean="0"/>
              <a:t>A hair can block a laser beam and make a diffraction pattern!</a:t>
            </a:r>
          </a:p>
          <a:p>
            <a:pPr marL="457200" indent="-457200">
              <a:buFont typeface="Arial"/>
              <a:buChar char="•"/>
            </a:pPr>
            <a:r>
              <a:rPr lang="en-US" sz="2800" dirty="0" smtClean="0"/>
              <a:t>With the laser turned OFF, tape a hair over the aperture of a laser pointer so it obstructs (blocks part of) the laser beam. </a:t>
            </a:r>
            <a:r>
              <a:rPr lang="en-US" sz="2800" dirty="0"/>
              <a:t>You can use clothespins to hold the laser in place on the table. </a:t>
            </a:r>
            <a:endParaRPr lang="en-US" sz="2800" dirty="0" smtClean="0"/>
          </a:p>
          <a:p>
            <a:pPr marL="457200" indent="-457200">
              <a:buFont typeface="Arial"/>
              <a:buChar char="•"/>
            </a:pPr>
            <a:r>
              <a:rPr lang="en-US" sz="2800" dirty="0" smtClean="0"/>
              <a:t>Point the laser at a wall and </a:t>
            </a:r>
            <a:br>
              <a:rPr lang="en-US" sz="2800" dirty="0" smtClean="0"/>
            </a:br>
            <a:r>
              <a:rPr lang="en-US" sz="2800" dirty="0" smtClean="0"/>
              <a:t>turn it on. You will see a </a:t>
            </a:r>
            <a:br>
              <a:rPr lang="en-US" sz="2800" dirty="0" smtClean="0"/>
            </a:br>
            <a:r>
              <a:rPr lang="en-US" sz="2800" dirty="0" smtClean="0"/>
              <a:t>pattern of fringes on the wall..</a:t>
            </a:r>
            <a:endParaRPr lang="en-US" sz="2800" dirty="0"/>
          </a:p>
        </p:txBody>
      </p:sp>
      <p:pic>
        <p:nvPicPr>
          <p:cNvPr id="3" name="Picture 2" descr="diffraction of a hai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564" y="4206704"/>
            <a:ext cx="4064436" cy="2347279"/>
          </a:xfrm>
          <a:prstGeom prst="rect">
            <a:avLst/>
          </a:prstGeom>
        </p:spPr>
      </p:pic>
    </p:spTree>
    <p:extLst>
      <p:ext uri="{BB962C8B-B14F-4D97-AF65-F5344CB8AC3E}">
        <p14:creationId xmlns:p14="http://schemas.microsoft.com/office/powerpoint/2010/main" val="18881129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98"/>
            <a:ext cx="8229600" cy="1143000"/>
          </a:xfrm>
        </p:spPr>
        <p:txBody>
          <a:bodyPr>
            <a:normAutofit fontScale="90000"/>
          </a:bodyPr>
          <a:lstStyle/>
          <a:p>
            <a:r>
              <a:rPr lang="en-US" dirty="0" smtClean="0"/>
              <a:t>Activity 4: </a:t>
            </a:r>
            <a:r>
              <a:rPr lang="en-US" dirty="0" smtClean="0"/>
              <a:t>Measure </a:t>
            </a:r>
            <a:r>
              <a:rPr lang="en-US" dirty="0" smtClean="0"/>
              <a:t>the Width of a Hair</a:t>
            </a:r>
            <a:endParaRPr lang="en-US" dirty="0"/>
          </a:p>
        </p:txBody>
      </p:sp>
      <p:sp>
        <p:nvSpPr>
          <p:cNvPr id="5" name="TextBox 4"/>
          <p:cNvSpPr txBox="1"/>
          <p:nvPr/>
        </p:nvSpPr>
        <p:spPr>
          <a:xfrm>
            <a:off x="329231" y="1713475"/>
            <a:ext cx="8814769" cy="3970318"/>
          </a:xfrm>
          <a:prstGeom prst="rect">
            <a:avLst/>
          </a:prstGeom>
          <a:noFill/>
        </p:spPr>
        <p:txBody>
          <a:bodyPr wrap="square" rtlCol="0">
            <a:spAutoFit/>
          </a:bodyPr>
          <a:lstStyle/>
          <a:p>
            <a:pPr marL="457200" indent="-457200">
              <a:buFont typeface="Arial"/>
              <a:buChar char="•"/>
            </a:pPr>
            <a:r>
              <a:rPr lang="en-US" sz="2800" dirty="0" smtClean="0"/>
              <a:t>Put a piece of paper on the wall. </a:t>
            </a:r>
          </a:p>
          <a:p>
            <a:pPr marL="457200" indent="-457200">
              <a:buFont typeface="Arial"/>
              <a:buChar char="•"/>
            </a:pPr>
            <a:r>
              <a:rPr lang="en-US" sz="2800" dirty="0" smtClean="0"/>
              <a:t>Mark the location of the DARK fringes on either side of the bright spot in the middle of the pattern.</a:t>
            </a:r>
          </a:p>
          <a:p>
            <a:pPr marL="457200" indent="-457200">
              <a:buFont typeface="Arial"/>
              <a:buChar char="•"/>
            </a:pPr>
            <a:endParaRPr lang="en-US" sz="2800" dirty="0"/>
          </a:p>
          <a:p>
            <a:pPr marL="457200" indent="-457200">
              <a:buFont typeface="Arial"/>
              <a:buChar char="•"/>
            </a:pPr>
            <a:endParaRPr lang="en-US" sz="2800" dirty="0" smtClean="0"/>
          </a:p>
          <a:p>
            <a:endParaRPr lang="en-US" sz="2800" dirty="0" smtClean="0"/>
          </a:p>
          <a:p>
            <a:endParaRPr lang="en-US" sz="2800" dirty="0" smtClean="0"/>
          </a:p>
          <a:p>
            <a:endParaRPr lang="en-US" sz="2800" dirty="0"/>
          </a:p>
          <a:p>
            <a:pPr marL="457200" indent="-457200">
              <a:buFont typeface="Arial"/>
              <a:buChar char="•"/>
            </a:pPr>
            <a:r>
              <a:rPr lang="en-US" sz="2800" dirty="0" smtClean="0"/>
              <a:t>Take the paper down from the wall.</a:t>
            </a:r>
          </a:p>
        </p:txBody>
      </p:sp>
      <p:pic>
        <p:nvPicPr>
          <p:cNvPr id="16" name="Picture 15" descr="IMG_0428 (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2493" y="3149549"/>
            <a:ext cx="3637219" cy="1344957"/>
          </a:xfrm>
          <a:prstGeom prst="rect">
            <a:avLst/>
          </a:prstGeom>
        </p:spPr>
      </p:pic>
      <p:sp>
        <p:nvSpPr>
          <p:cNvPr id="17" name="Multiply 16"/>
          <p:cNvSpPr>
            <a:spLocks noChangeAspect="1"/>
          </p:cNvSpPr>
          <p:nvPr/>
        </p:nvSpPr>
        <p:spPr>
          <a:xfrm>
            <a:off x="3590190" y="3731827"/>
            <a:ext cx="138497" cy="162963"/>
          </a:xfrm>
          <a:prstGeom prst="mathMultiply">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Multiply 17"/>
          <p:cNvSpPr>
            <a:spLocks noChangeAspect="1"/>
          </p:cNvSpPr>
          <p:nvPr/>
        </p:nvSpPr>
        <p:spPr>
          <a:xfrm>
            <a:off x="4840027" y="3747507"/>
            <a:ext cx="138497" cy="162963"/>
          </a:xfrm>
          <a:prstGeom prst="mathMultiply">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H="1" flipV="1">
            <a:off x="5106543" y="3982697"/>
            <a:ext cx="2183573" cy="689916"/>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3856706" y="3982698"/>
            <a:ext cx="3433410" cy="689915"/>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446892" y="4494506"/>
            <a:ext cx="1148684" cy="369332"/>
          </a:xfrm>
          <a:prstGeom prst="rect">
            <a:avLst/>
          </a:prstGeom>
          <a:noFill/>
        </p:spPr>
        <p:txBody>
          <a:bodyPr wrap="none" rtlCol="0">
            <a:spAutoFit/>
          </a:bodyPr>
          <a:lstStyle/>
          <a:p>
            <a:r>
              <a:rPr lang="en-US" dirty="0" smtClean="0"/>
              <a:t>mark here</a:t>
            </a:r>
            <a:endParaRPr lang="en-US" dirty="0"/>
          </a:p>
        </p:txBody>
      </p:sp>
    </p:spTree>
    <p:extLst>
      <p:ext uri="{BB962C8B-B14F-4D97-AF65-F5344CB8AC3E}">
        <p14:creationId xmlns:p14="http://schemas.microsoft.com/office/powerpoint/2010/main" val="11332939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98"/>
            <a:ext cx="8229600" cy="1143000"/>
          </a:xfrm>
        </p:spPr>
        <p:txBody>
          <a:bodyPr>
            <a:normAutofit fontScale="90000"/>
          </a:bodyPr>
          <a:lstStyle/>
          <a:p>
            <a:r>
              <a:rPr lang="en-US" dirty="0" smtClean="0"/>
              <a:t>Activity 4: </a:t>
            </a:r>
            <a:r>
              <a:rPr lang="en-US" dirty="0" smtClean="0"/>
              <a:t>Measure </a:t>
            </a:r>
            <a:r>
              <a:rPr lang="en-US" dirty="0" smtClean="0"/>
              <a:t>the Width of a Hair</a:t>
            </a:r>
            <a:endParaRPr lang="en-US" dirty="0"/>
          </a:p>
        </p:txBody>
      </p:sp>
      <p:sp>
        <p:nvSpPr>
          <p:cNvPr id="5" name="TextBox 4"/>
          <p:cNvSpPr txBox="1"/>
          <p:nvPr/>
        </p:nvSpPr>
        <p:spPr>
          <a:xfrm>
            <a:off x="172454" y="1713475"/>
            <a:ext cx="8971546" cy="2246769"/>
          </a:xfrm>
          <a:prstGeom prst="rect">
            <a:avLst/>
          </a:prstGeom>
          <a:noFill/>
        </p:spPr>
        <p:txBody>
          <a:bodyPr wrap="square" rtlCol="0">
            <a:spAutoFit/>
          </a:bodyPr>
          <a:lstStyle/>
          <a:p>
            <a:r>
              <a:rPr lang="en-US" sz="2800" b="1" dirty="0" smtClean="0"/>
              <a:t>MEASURE</a:t>
            </a:r>
            <a:r>
              <a:rPr lang="en-US" sz="2800" dirty="0" smtClean="0"/>
              <a:t>: </a:t>
            </a:r>
          </a:p>
          <a:p>
            <a:pPr marL="457200" indent="-457200">
              <a:buFont typeface="Arial"/>
              <a:buChar char="•"/>
            </a:pPr>
            <a:r>
              <a:rPr lang="en-US" sz="2800" dirty="0"/>
              <a:t>T</a:t>
            </a:r>
            <a:r>
              <a:rPr lang="en-US" sz="2800" dirty="0" smtClean="0"/>
              <a:t>he distance between the two dark fringes (the marks on the paper). This distance is “y”.</a:t>
            </a:r>
          </a:p>
          <a:p>
            <a:pPr marL="457200" indent="-457200">
              <a:buFont typeface="Arial"/>
              <a:buChar char="•"/>
            </a:pPr>
            <a:r>
              <a:rPr lang="en-US" sz="2800" dirty="0" smtClean="0"/>
              <a:t>The distance from the end of the laser (where the hair is) to the wall (where the paper was). This distance is “x”.</a:t>
            </a:r>
            <a:endParaRPr lang="en-US" sz="2800" dirty="0"/>
          </a:p>
        </p:txBody>
      </p:sp>
      <p:pic>
        <p:nvPicPr>
          <p:cNvPr id="3" name="Picture 2" descr="From Clipboard.gi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35973" y="3960244"/>
            <a:ext cx="4552716" cy="2624425"/>
          </a:xfrm>
          <a:prstGeom prst="rect">
            <a:avLst/>
          </a:prstGeom>
        </p:spPr>
      </p:pic>
      <p:cxnSp>
        <p:nvCxnSpPr>
          <p:cNvPr id="6" name="Straight Connector 5"/>
          <p:cNvCxnSpPr/>
          <p:nvPr/>
        </p:nvCxnSpPr>
        <p:spPr>
          <a:xfrm>
            <a:off x="5926159" y="5174370"/>
            <a:ext cx="1097436" cy="439037"/>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5937457" y="5389490"/>
            <a:ext cx="1097436" cy="439037"/>
          </a:xfrm>
          <a:prstGeom prst="line">
            <a:avLst/>
          </a:prstGeom>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7149017" y="5537594"/>
            <a:ext cx="289149" cy="369332"/>
          </a:xfrm>
          <a:prstGeom prst="rect">
            <a:avLst/>
          </a:prstGeom>
          <a:noFill/>
        </p:spPr>
        <p:txBody>
          <a:bodyPr wrap="none" rtlCol="0">
            <a:spAutoFit/>
          </a:bodyPr>
          <a:lstStyle/>
          <a:p>
            <a:r>
              <a:rPr lang="en-US" dirty="0" smtClean="0"/>
              <a:t>y</a:t>
            </a:r>
            <a:endParaRPr lang="en-US" dirty="0"/>
          </a:p>
        </p:txBody>
      </p:sp>
      <p:sp>
        <p:nvSpPr>
          <p:cNvPr id="10" name="TextBox 9"/>
          <p:cNvSpPr txBox="1"/>
          <p:nvPr/>
        </p:nvSpPr>
        <p:spPr>
          <a:xfrm>
            <a:off x="5299533" y="6146471"/>
            <a:ext cx="287258" cy="369332"/>
          </a:xfrm>
          <a:prstGeom prst="rect">
            <a:avLst/>
          </a:prstGeom>
          <a:noFill/>
        </p:spPr>
        <p:txBody>
          <a:bodyPr wrap="none" rtlCol="0">
            <a:spAutoFit/>
          </a:bodyPr>
          <a:lstStyle/>
          <a:p>
            <a:r>
              <a:rPr lang="en-US" dirty="0"/>
              <a:t>x</a:t>
            </a:r>
          </a:p>
        </p:txBody>
      </p:sp>
    </p:spTree>
    <p:extLst>
      <p:ext uri="{BB962C8B-B14F-4D97-AF65-F5344CB8AC3E}">
        <p14:creationId xmlns:p14="http://schemas.microsoft.com/office/powerpoint/2010/main" val="29883073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7598"/>
            <a:ext cx="8229600" cy="1143000"/>
          </a:xfrm>
        </p:spPr>
        <p:txBody>
          <a:bodyPr>
            <a:normAutofit fontScale="90000"/>
          </a:bodyPr>
          <a:lstStyle/>
          <a:p>
            <a:r>
              <a:rPr lang="en-US" dirty="0" smtClean="0"/>
              <a:t>Activity 4</a:t>
            </a:r>
            <a:r>
              <a:rPr lang="en-US" smtClean="0"/>
              <a:t>: </a:t>
            </a:r>
            <a:r>
              <a:rPr lang="en-US" smtClean="0"/>
              <a:t>Measure </a:t>
            </a:r>
            <a:r>
              <a:rPr lang="en-US" dirty="0" smtClean="0"/>
              <a:t>the Width of a Hair</a:t>
            </a:r>
            <a:endParaRPr lang="en-US" dirty="0"/>
          </a:p>
        </p:txBody>
      </p:sp>
      <p:sp>
        <p:nvSpPr>
          <p:cNvPr id="5" name="TextBox 4"/>
          <p:cNvSpPr txBox="1"/>
          <p:nvPr/>
        </p:nvSpPr>
        <p:spPr>
          <a:xfrm>
            <a:off x="329231" y="1713475"/>
            <a:ext cx="8814769" cy="4401205"/>
          </a:xfrm>
          <a:prstGeom prst="rect">
            <a:avLst/>
          </a:prstGeom>
          <a:noFill/>
        </p:spPr>
        <p:txBody>
          <a:bodyPr wrap="square" rtlCol="0">
            <a:spAutoFit/>
          </a:bodyPr>
          <a:lstStyle/>
          <a:p>
            <a:r>
              <a:rPr lang="en-US" sz="2800" dirty="0" smtClean="0"/>
              <a:t>The equation relating the width of the obstruction (hair) to the distance between the dark fringes is well known.</a:t>
            </a:r>
          </a:p>
          <a:p>
            <a:endParaRPr lang="en-US" sz="2800" dirty="0"/>
          </a:p>
          <a:p>
            <a:r>
              <a:rPr lang="en-US" sz="2800" dirty="0" smtClean="0"/>
              <a:t>For the distance you measured between the two dark fringes on either side of the center:</a:t>
            </a:r>
          </a:p>
          <a:p>
            <a:endParaRPr lang="en-US" sz="2800" dirty="0"/>
          </a:p>
          <a:p>
            <a:endParaRPr lang="en-US" sz="2800" dirty="0" smtClean="0"/>
          </a:p>
          <a:p>
            <a:endParaRPr lang="en-US" sz="2800" dirty="0"/>
          </a:p>
          <a:p>
            <a:r>
              <a:rPr lang="en-US" sz="2800" dirty="0" err="1" smtClean="0"/>
              <a:t>λ</a:t>
            </a:r>
            <a:r>
              <a:rPr lang="en-US" sz="2800" dirty="0" smtClean="0"/>
              <a:t> (the Greek letter lambda) is the wavelength of the laser light. You can find it on the laser’s warning sticker. </a:t>
            </a:r>
          </a:p>
        </p:txBody>
      </p:sp>
      <p:pic>
        <p:nvPicPr>
          <p:cNvPr id="3" name="Picture 2" descr="Screen Shot 2016-02-22 at 9.35.54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55204" y="3960244"/>
            <a:ext cx="2388549" cy="1275953"/>
          </a:xfrm>
          <a:prstGeom prst="rect">
            <a:avLst/>
          </a:prstGeom>
        </p:spPr>
      </p:pic>
      <p:sp>
        <p:nvSpPr>
          <p:cNvPr id="4" name="TextBox 3"/>
          <p:cNvSpPr txBox="1"/>
          <p:nvPr/>
        </p:nvSpPr>
        <p:spPr>
          <a:xfrm>
            <a:off x="2116485" y="6114680"/>
            <a:ext cx="4458447" cy="646331"/>
          </a:xfrm>
          <a:prstGeom prst="rect">
            <a:avLst/>
          </a:prstGeom>
          <a:noFill/>
        </p:spPr>
        <p:txBody>
          <a:bodyPr wrap="none" rtlCol="0">
            <a:spAutoFit/>
          </a:bodyPr>
          <a:lstStyle/>
          <a:p>
            <a:r>
              <a:rPr lang="en-US" sz="3600" dirty="0" smtClean="0"/>
              <a:t>How wide is your hair?</a:t>
            </a:r>
            <a:endParaRPr lang="en-US" sz="3600" dirty="0"/>
          </a:p>
        </p:txBody>
      </p:sp>
    </p:spTree>
    <p:extLst>
      <p:ext uri="{BB962C8B-B14F-4D97-AF65-F5344CB8AC3E}">
        <p14:creationId xmlns:p14="http://schemas.microsoft.com/office/powerpoint/2010/main" val="6721910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6" name="Content Placeholder 5"/>
          <p:cNvSpPr txBox="1">
            <a:spLocks noGrp="1"/>
          </p:cNvSpPr>
          <p:nvPr>
            <p:ph idx="1"/>
          </p:nvPr>
        </p:nvSpPr>
        <p:spPr>
          <a:xfrm>
            <a:off x="1351164" y="2382977"/>
            <a:ext cx="6863911" cy="3194721"/>
          </a:xfrm>
          <a:prstGeom prst="rect">
            <a:avLst/>
          </a:prstGeom>
          <a:noFill/>
        </p:spPr>
        <p:txBody>
          <a:bodyPr wrap="square" numCol="2" rtlCol="0">
            <a:spAutoFit/>
          </a:bodyPr>
          <a:lstStyle/>
          <a:p>
            <a:pPr marL="342900" indent="-342900">
              <a:buFont typeface="Arial"/>
              <a:buChar char="•"/>
            </a:pPr>
            <a:r>
              <a:rPr lang="en-US" sz="3600" dirty="0"/>
              <a:t>W</a:t>
            </a:r>
            <a:r>
              <a:rPr lang="en-US" sz="3600" dirty="0" smtClean="0"/>
              <a:t>avelength</a:t>
            </a:r>
          </a:p>
          <a:p>
            <a:pPr marL="342900" indent="-342900">
              <a:buFont typeface="Arial"/>
              <a:buChar char="•"/>
            </a:pPr>
            <a:r>
              <a:rPr lang="en-US" sz="3600" dirty="0" smtClean="0"/>
              <a:t>Obstacle</a:t>
            </a:r>
            <a:br>
              <a:rPr lang="en-US" sz="3600" dirty="0" smtClean="0"/>
            </a:br>
            <a:r>
              <a:rPr lang="en-US" sz="3600" dirty="0" smtClean="0"/>
              <a:t>(obstruct,</a:t>
            </a:r>
            <a:br>
              <a:rPr lang="en-US" sz="3600" dirty="0" smtClean="0"/>
            </a:br>
            <a:r>
              <a:rPr lang="en-US" sz="3600" dirty="0" smtClean="0"/>
              <a:t>obstruction)</a:t>
            </a:r>
          </a:p>
          <a:p>
            <a:pPr marL="342900" indent="-342900">
              <a:buFont typeface="Arial"/>
              <a:buChar char="•"/>
            </a:pPr>
            <a:r>
              <a:rPr lang="en-US" sz="3600" dirty="0" smtClean="0"/>
              <a:t>Diffraction</a:t>
            </a:r>
          </a:p>
          <a:p>
            <a:pPr marL="342900" indent="-342900">
              <a:buFont typeface="Arial"/>
              <a:buChar char="•"/>
            </a:pPr>
            <a:r>
              <a:rPr lang="en-US" sz="3600" dirty="0" smtClean="0"/>
              <a:t>Fringe</a:t>
            </a:r>
          </a:p>
          <a:p>
            <a:pPr marL="342900" indent="-342900">
              <a:buFont typeface="Arial"/>
              <a:buChar char="•"/>
            </a:pPr>
            <a:r>
              <a:rPr lang="en-US" sz="3600" dirty="0" smtClean="0"/>
              <a:t>Monochromatic</a:t>
            </a:r>
          </a:p>
          <a:p>
            <a:pPr marL="342900" indent="-342900">
              <a:buFont typeface="Arial"/>
              <a:buChar char="•"/>
            </a:pPr>
            <a:r>
              <a:rPr lang="en-US" sz="3600" dirty="0" smtClean="0"/>
              <a:t>Wave Interference</a:t>
            </a:r>
          </a:p>
          <a:p>
            <a:pPr marL="342900" indent="-342900">
              <a:buFont typeface="Arial"/>
              <a:buChar char="•"/>
            </a:pPr>
            <a:r>
              <a:rPr lang="en-US" sz="3600" dirty="0" smtClean="0"/>
              <a:t>Aperture</a:t>
            </a:r>
          </a:p>
        </p:txBody>
      </p:sp>
    </p:spTree>
    <p:extLst>
      <p:ext uri="{BB962C8B-B14F-4D97-AF65-F5344CB8AC3E}">
        <p14:creationId xmlns:p14="http://schemas.microsoft.com/office/powerpoint/2010/main" val="22449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Diffraction?</a:t>
            </a:r>
            <a:endParaRPr lang="en-US" dirty="0"/>
          </a:p>
        </p:txBody>
      </p:sp>
      <p:sp>
        <p:nvSpPr>
          <p:cNvPr id="3" name="Content Placeholder 2"/>
          <p:cNvSpPr>
            <a:spLocks noGrp="1"/>
          </p:cNvSpPr>
          <p:nvPr>
            <p:ph idx="1"/>
          </p:nvPr>
        </p:nvSpPr>
        <p:spPr>
          <a:xfrm>
            <a:off x="457200" y="1600200"/>
            <a:ext cx="8229600" cy="1331943"/>
          </a:xfrm>
        </p:spPr>
        <p:txBody>
          <a:bodyPr>
            <a:normAutofit/>
          </a:bodyPr>
          <a:lstStyle/>
          <a:p>
            <a:pPr marL="0" indent="0">
              <a:buNone/>
            </a:pPr>
            <a:r>
              <a:rPr lang="en-US" dirty="0" smtClean="0"/>
              <a:t>When waves travel around obstacles they bend and their direction of travel changes.</a:t>
            </a:r>
          </a:p>
        </p:txBody>
      </p:sp>
      <p:pic>
        <p:nvPicPr>
          <p:cNvPr id="4" name="Picture 3" descr="oceanwavediffraction.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9142" y="2691065"/>
            <a:ext cx="4905856" cy="3267300"/>
          </a:xfrm>
          <a:prstGeom prst="rect">
            <a:avLst/>
          </a:prstGeom>
        </p:spPr>
      </p:pic>
      <p:sp>
        <p:nvSpPr>
          <p:cNvPr id="5" name="TextBox 4"/>
          <p:cNvSpPr txBox="1"/>
          <p:nvPr/>
        </p:nvSpPr>
        <p:spPr>
          <a:xfrm>
            <a:off x="5941844" y="5312034"/>
            <a:ext cx="2596685" cy="646331"/>
          </a:xfrm>
          <a:prstGeom prst="rect">
            <a:avLst/>
          </a:prstGeom>
          <a:noFill/>
        </p:spPr>
        <p:txBody>
          <a:bodyPr wrap="none" rtlCol="0">
            <a:spAutoFit/>
          </a:bodyPr>
          <a:lstStyle/>
          <a:p>
            <a:r>
              <a:rPr lang="en-US" dirty="0" smtClean="0"/>
              <a:t>Exploratorium, via Flickr</a:t>
            </a:r>
          </a:p>
          <a:p>
            <a:r>
              <a:rPr lang="en-US" dirty="0" smtClean="0"/>
              <a:t>Creative Commons SA 3.0</a:t>
            </a:r>
            <a:endParaRPr lang="en-US" dirty="0"/>
          </a:p>
        </p:txBody>
      </p:sp>
    </p:spTree>
    <p:extLst>
      <p:ext uri="{BB962C8B-B14F-4D97-AF65-F5344CB8AC3E}">
        <p14:creationId xmlns:p14="http://schemas.microsoft.com/office/powerpoint/2010/main" val="967752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1: What Do </a:t>
            </a:r>
            <a:r>
              <a:rPr lang="en-US" dirty="0"/>
              <a:t>Y</a:t>
            </a:r>
            <a:r>
              <a:rPr lang="en-US" dirty="0" smtClean="0"/>
              <a:t>ou </a:t>
            </a:r>
            <a:r>
              <a:rPr lang="en-US" dirty="0"/>
              <a:t>E</a:t>
            </a:r>
            <a:r>
              <a:rPr lang="en-US" dirty="0" smtClean="0"/>
              <a:t>xpect to See?</a:t>
            </a:r>
            <a:endParaRPr lang="en-US" dirty="0"/>
          </a:p>
        </p:txBody>
      </p:sp>
      <p:sp>
        <p:nvSpPr>
          <p:cNvPr id="3" name="TextBox 2"/>
          <p:cNvSpPr txBox="1"/>
          <p:nvPr/>
        </p:nvSpPr>
        <p:spPr>
          <a:xfrm>
            <a:off x="457200" y="1850229"/>
            <a:ext cx="8055774" cy="1815882"/>
          </a:xfrm>
          <a:prstGeom prst="rect">
            <a:avLst/>
          </a:prstGeom>
          <a:noFill/>
        </p:spPr>
        <p:txBody>
          <a:bodyPr wrap="square" rtlCol="0">
            <a:spAutoFit/>
          </a:bodyPr>
          <a:lstStyle/>
          <a:p>
            <a:r>
              <a:rPr lang="en-US" sz="2800" dirty="0" smtClean="0"/>
              <a:t>Suppose you put a small round object in front of a laser beam, between the laser and the wall. (The beam will need to be made wider with a lens.) What will the shadow of the object look like on the wall?</a:t>
            </a:r>
            <a:endParaRPr lang="en-US" sz="2800" dirty="0"/>
          </a:p>
        </p:txBody>
      </p:sp>
      <p:sp>
        <p:nvSpPr>
          <p:cNvPr id="6" name="Parallelogram 5"/>
          <p:cNvSpPr/>
          <p:nvPr/>
        </p:nvSpPr>
        <p:spPr>
          <a:xfrm rot="5400000">
            <a:off x="5379230" y="4237056"/>
            <a:ext cx="2394064" cy="1938861"/>
          </a:xfrm>
          <a:prstGeom prst="parallelogram">
            <a:avLst>
              <a:gd name="adj" fmla="val 2879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520733" y="4869036"/>
            <a:ext cx="4938465" cy="564477"/>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t>  laser beam </a:t>
            </a:r>
            <a:endParaRPr lang="en-US" dirty="0"/>
          </a:p>
        </p:txBody>
      </p:sp>
      <p:sp>
        <p:nvSpPr>
          <p:cNvPr id="5" name="Oval 4"/>
          <p:cNvSpPr/>
          <p:nvPr/>
        </p:nvSpPr>
        <p:spPr>
          <a:xfrm>
            <a:off x="4656267" y="5010154"/>
            <a:ext cx="297876" cy="313599"/>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6387099" y="4869036"/>
            <a:ext cx="188133" cy="564477"/>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1426666" y="4869036"/>
            <a:ext cx="188133" cy="564477"/>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61793" y="5707057"/>
            <a:ext cx="774571" cy="369332"/>
          </a:xfrm>
          <a:prstGeom prst="rect">
            <a:avLst/>
          </a:prstGeom>
          <a:noFill/>
        </p:spPr>
        <p:txBody>
          <a:bodyPr wrap="none" rtlCol="0">
            <a:spAutoFit/>
          </a:bodyPr>
          <a:lstStyle/>
          <a:p>
            <a:r>
              <a:rPr lang="en-US" dirty="0" smtClean="0"/>
              <a:t>object</a:t>
            </a:r>
            <a:endParaRPr lang="en-US" dirty="0"/>
          </a:p>
        </p:txBody>
      </p:sp>
      <p:sp>
        <p:nvSpPr>
          <p:cNvPr id="10" name="TextBox 9"/>
          <p:cNvSpPr txBox="1"/>
          <p:nvPr/>
        </p:nvSpPr>
        <p:spPr>
          <a:xfrm>
            <a:off x="6071909" y="5522391"/>
            <a:ext cx="1492115" cy="369332"/>
          </a:xfrm>
          <a:prstGeom prst="rect">
            <a:avLst/>
          </a:prstGeom>
          <a:noFill/>
        </p:spPr>
        <p:txBody>
          <a:bodyPr wrap="none" rtlCol="0">
            <a:spAutoFit/>
          </a:bodyPr>
          <a:lstStyle/>
          <a:p>
            <a:r>
              <a:rPr lang="en-US" dirty="0" smtClean="0"/>
              <a:t>wall or screen</a:t>
            </a:r>
            <a:endParaRPr lang="en-US" dirty="0"/>
          </a:p>
        </p:txBody>
      </p:sp>
      <p:sp>
        <p:nvSpPr>
          <p:cNvPr id="11" name="TextBox 10"/>
          <p:cNvSpPr txBox="1"/>
          <p:nvPr/>
        </p:nvSpPr>
        <p:spPr>
          <a:xfrm>
            <a:off x="7882582" y="5139087"/>
            <a:ext cx="1021772" cy="369332"/>
          </a:xfrm>
          <a:prstGeom prst="rect">
            <a:avLst/>
          </a:prstGeom>
          <a:noFill/>
        </p:spPr>
        <p:txBody>
          <a:bodyPr wrap="none" rtlCol="0">
            <a:spAutoFit/>
          </a:bodyPr>
          <a:lstStyle/>
          <a:p>
            <a:r>
              <a:rPr lang="en-US" dirty="0" smtClean="0"/>
              <a:t>shadow?</a:t>
            </a:r>
            <a:endParaRPr lang="en-US" dirty="0"/>
          </a:p>
        </p:txBody>
      </p:sp>
      <p:cxnSp>
        <p:nvCxnSpPr>
          <p:cNvPr id="14" name="Straight Arrow Connector 13"/>
          <p:cNvCxnSpPr/>
          <p:nvPr/>
        </p:nvCxnSpPr>
        <p:spPr>
          <a:xfrm flipV="1">
            <a:off x="4346845" y="5357177"/>
            <a:ext cx="313553" cy="383304"/>
          </a:xfrm>
          <a:prstGeom prst="straightConnector1">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575232" y="5151275"/>
            <a:ext cx="1282285" cy="179464"/>
          </a:xfrm>
          <a:prstGeom prst="straightConnector1">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9919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1: Try It!</a:t>
            </a:r>
            <a:endParaRPr lang="en-US" dirty="0"/>
          </a:p>
        </p:txBody>
      </p:sp>
      <p:sp>
        <p:nvSpPr>
          <p:cNvPr id="3" name="TextBox 2"/>
          <p:cNvSpPr txBox="1"/>
          <p:nvPr/>
        </p:nvSpPr>
        <p:spPr>
          <a:xfrm>
            <a:off x="475425" y="1850229"/>
            <a:ext cx="8229600" cy="4401205"/>
          </a:xfrm>
          <a:prstGeom prst="rect">
            <a:avLst/>
          </a:prstGeom>
          <a:noFill/>
        </p:spPr>
        <p:txBody>
          <a:bodyPr wrap="square" rtlCol="0">
            <a:spAutoFit/>
          </a:bodyPr>
          <a:lstStyle/>
          <a:p>
            <a:pPr marL="457200" indent="-457200">
              <a:buFont typeface="+mj-lt"/>
              <a:buAutoNum type="arabicPeriod"/>
            </a:pPr>
            <a:r>
              <a:rPr lang="en-US" sz="2800" dirty="0" smtClean="0"/>
              <a:t>Expand the beam of a laser pointer by putting a lens (like a magnifying glass) in front of the laser to make a large spot of light on a wall about 2 meters from the lens.  You can hold the laser and lens in place with spring-type clothespins.</a:t>
            </a:r>
          </a:p>
          <a:p>
            <a:pPr marL="457200" indent="-457200">
              <a:buFont typeface="+mj-lt"/>
              <a:buAutoNum type="arabicPeriod"/>
            </a:pPr>
            <a:r>
              <a:rPr lang="en-US" sz="2800" dirty="0" smtClean="0"/>
              <a:t>Clip a ball-head sewing pin in a clothes pin and place it  about 15 cm in front of the lens. Make sure the light spot surrounds the pin head. </a:t>
            </a:r>
          </a:p>
          <a:p>
            <a:pPr marL="457200" indent="-457200">
              <a:buFont typeface="+mj-lt"/>
              <a:buAutoNum type="arabicPeriod"/>
            </a:pPr>
            <a:r>
              <a:rPr lang="en-US" sz="2800" dirty="0" smtClean="0"/>
              <a:t>Examine the shadow on the wall. How does it differ from a shadow made by white light?</a:t>
            </a:r>
            <a:endParaRPr lang="en-US" sz="2800" dirty="0"/>
          </a:p>
        </p:txBody>
      </p:sp>
    </p:spTree>
    <p:extLst>
      <p:ext uri="{BB962C8B-B14F-4D97-AF65-F5344CB8AC3E}">
        <p14:creationId xmlns:p14="http://schemas.microsoft.com/office/powerpoint/2010/main" val="152509718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Title 1"/>
          <p:cNvSpPr txBox="1">
            <a:spLocks/>
          </p:cNvSpPr>
          <p:nvPr/>
        </p:nvSpPr>
        <p:spPr>
          <a:xfrm>
            <a:off x="609600" y="30159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Activity 1: Try It!</a:t>
            </a:r>
            <a:endParaRPr lang="en-US" dirty="0"/>
          </a:p>
        </p:txBody>
      </p:sp>
      <p:sp>
        <p:nvSpPr>
          <p:cNvPr id="5" name="TextBox 4"/>
          <p:cNvSpPr txBox="1"/>
          <p:nvPr/>
        </p:nvSpPr>
        <p:spPr>
          <a:xfrm>
            <a:off x="457200" y="1804869"/>
            <a:ext cx="8071452" cy="2246769"/>
          </a:xfrm>
          <a:prstGeom prst="rect">
            <a:avLst/>
          </a:prstGeom>
          <a:noFill/>
        </p:spPr>
        <p:txBody>
          <a:bodyPr wrap="square" rtlCol="0">
            <a:spAutoFit/>
          </a:bodyPr>
          <a:lstStyle/>
          <a:p>
            <a:r>
              <a:rPr lang="en-US" sz="2800" dirty="0" smtClean="0"/>
              <a:t>Light is a wave. When light of a single color (like laser light) passes by an object the waves bend and produce </a:t>
            </a:r>
            <a:r>
              <a:rPr lang="en-US" sz="2800" i="1" dirty="0" smtClean="0"/>
              <a:t>diffraction</a:t>
            </a:r>
            <a:r>
              <a:rPr lang="en-US" sz="2800" dirty="0" smtClean="0"/>
              <a:t> patterns.  Note the dark and light lines (called </a:t>
            </a:r>
            <a:r>
              <a:rPr lang="en-US" sz="2800" i="1" dirty="0" smtClean="0"/>
              <a:t>fringes</a:t>
            </a:r>
            <a:r>
              <a:rPr lang="en-US" sz="2800" dirty="0" smtClean="0"/>
              <a:t>) around the pin and pin head. Can you see a bright spot in the center of the shadow? </a:t>
            </a:r>
            <a:endParaRPr lang="en-US" sz="2800" i="1" dirty="0" smtClean="0"/>
          </a:p>
        </p:txBody>
      </p:sp>
      <p:pic>
        <p:nvPicPr>
          <p:cNvPr id="6" name="Picture 5" descr="IMG_0411.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90866" y="4159718"/>
            <a:ext cx="3546664" cy="2472883"/>
          </a:xfrm>
          <a:prstGeom prst="rect">
            <a:avLst/>
          </a:prstGeom>
        </p:spPr>
      </p:pic>
      <p:sp>
        <p:nvSpPr>
          <p:cNvPr id="7" name="TextBox 6"/>
          <p:cNvSpPr txBox="1"/>
          <p:nvPr/>
        </p:nvSpPr>
        <p:spPr>
          <a:xfrm>
            <a:off x="4887940" y="5882464"/>
            <a:ext cx="864339" cy="369332"/>
          </a:xfrm>
          <a:prstGeom prst="rect">
            <a:avLst/>
          </a:prstGeom>
          <a:noFill/>
        </p:spPr>
        <p:txBody>
          <a:bodyPr wrap="none" rtlCol="0">
            <a:spAutoFit/>
          </a:bodyPr>
          <a:lstStyle/>
          <a:p>
            <a:r>
              <a:rPr lang="en-US" dirty="0"/>
              <a:t>F</a:t>
            </a:r>
            <a:r>
              <a:rPr lang="en-US" dirty="0" smtClean="0"/>
              <a:t>ringes</a:t>
            </a:r>
            <a:endParaRPr lang="en-US" dirty="0"/>
          </a:p>
        </p:txBody>
      </p:sp>
      <p:sp>
        <p:nvSpPr>
          <p:cNvPr id="8" name="TextBox 7"/>
          <p:cNvSpPr txBox="1"/>
          <p:nvPr/>
        </p:nvSpPr>
        <p:spPr>
          <a:xfrm>
            <a:off x="4954784" y="5013463"/>
            <a:ext cx="1717763" cy="369332"/>
          </a:xfrm>
          <a:prstGeom prst="rect">
            <a:avLst/>
          </a:prstGeom>
          <a:noFill/>
        </p:spPr>
        <p:txBody>
          <a:bodyPr wrap="none" rtlCol="0">
            <a:spAutoFit/>
          </a:bodyPr>
          <a:lstStyle/>
          <a:p>
            <a:r>
              <a:rPr lang="en-US" dirty="0" smtClean="0"/>
              <a:t>“Poisson’s Spot”</a:t>
            </a:r>
            <a:endParaRPr lang="en-US" dirty="0"/>
          </a:p>
        </p:txBody>
      </p:sp>
      <p:cxnSp>
        <p:nvCxnSpPr>
          <p:cNvPr id="10" name="Straight Arrow Connector 9"/>
          <p:cNvCxnSpPr>
            <a:stCxn id="8" idx="1"/>
          </p:cNvCxnSpPr>
          <p:nvPr/>
        </p:nvCxnSpPr>
        <p:spPr>
          <a:xfrm flipH="1">
            <a:off x="2723878" y="5198129"/>
            <a:ext cx="2230906" cy="341748"/>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2874275" y="5698637"/>
            <a:ext cx="2030375" cy="368493"/>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874276" y="5882466"/>
            <a:ext cx="2030374" cy="184664"/>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6848064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rallelogram 4"/>
          <p:cNvSpPr/>
          <p:nvPr/>
        </p:nvSpPr>
        <p:spPr>
          <a:xfrm rot="5400000">
            <a:off x="5049018" y="4061946"/>
            <a:ext cx="2317302" cy="1258448"/>
          </a:xfrm>
          <a:prstGeom prst="parallelogram">
            <a:avLst>
              <a:gd name="adj" fmla="val 28797"/>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520796" y="4415351"/>
            <a:ext cx="2720645" cy="318518"/>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t>  laser beam </a:t>
            </a:r>
            <a:endParaRPr lang="en-US" dirty="0"/>
          </a:p>
        </p:txBody>
      </p:sp>
      <p:sp>
        <p:nvSpPr>
          <p:cNvPr id="2" name="Title 1"/>
          <p:cNvSpPr>
            <a:spLocks noGrp="1"/>
          </p:cNvSpPr>
          <p:nvPr>
            <p:ph type="title"/>
          </p:nvPr>
        </p:nvSpPr>
        <p:spPr/>
        <p:txBody>
          <a:bodyPr/>
          <a:lstStyle/>
          <a:p>
            <a:r>
              <a:rPr lang="en-US" dirty="0" smtClean="0"/>
              <a:t>Activity 2: Shadow of a Thin </a:t>
            </a:r>
            <a:r>
              <a:rPr lang="en-US" dirty="0"/>
              <a:t>S</a:t>
            </a:r>
            <a:r>
              <a:rPr lang="en-US" dirty="0" smtClean="0"/>
              <a:t>lit</a:t>
            </a:r>
            <a:endParaRPr lang="en-US" dirty="0"/>
          </a:p>
        </p:txBody>
      </p:sp>
      <p:sp>
        <p:nvSpPr>
          <p:cNvPr id="3" name="Content Placeholder 2"/>
          <p:cNvSpPr>
            <a:spLocks noGrp="1"/>
          </p:cNvSpPr>
          <p:nvPr>
            <p:ph idx="1"/>
          </p:nvPr>
        </p:nvSpPr>
        <p:spPr/>
        <p:txBody>
          <a:bodyPr/>
          <a:lstStyle/>
          <a:p>
            <a:r>
              <a:rPr lang="en-US" dirty="0"/>
              <a:t>Suppose you put </a:t>
            </a:r>
            <a:r>
              <a:rPr lang="en-US" dirty="0" smtClean="0"/>
              <a:t>a thin slit cut in an opaque sheet in </a:t>
            </a:r>
            <a:r>
              <a:rPr lang="en-US" dirty="0"/>
              <a:t>front of a laser beam, between the laser and the wall. </a:t>
            </a:r>
            <a:r>
              <a:rPr lang="en-US" dirty="0" smtClean="0"/>
              <a:t>What </a:t>
            </a:r>
            <a:r>
              <a:rPr lang="en-US" dirty="0"/>
              <a:t>will </a:t>
            </a:r>
            <a:r>
              <a:rPr lang="en-US" dirty="0" smtClean="0"/>
              <a:t>you see </a:t>
            </a:r>
            <a:r>
              <a:rPr lang="en-US" dirty="0"/>
              <a:t>on the wall?</a:t>
            </a:r>
          </a:p>
        </p:txBody>
      </p:sp>
      <p:sp>
        <p:nvSpPr>
          <p:cNvPr id="8" name="TextBox 7"/>
          <p:cNvSpPr txBox="1"/>
          <p:nvPr/>
        </p:nvSpPr>
        <p:spPr>
          <a:xfrm>
            <a:off x="5462405" y="4957914"/>
            <a:ext cx="1492115" cy="369332"/>
          </a:xfrm>
          <a:prstGeom prst="rect">
            <a:avLst/>
          </a:prstGeom>
          <a:noFill/>
        </p:spPr>
        <p:txBody>
          <a:bodyPr wrap="none" rtlCol="0">
            <a:spAutoFit/>
          </a:bodyPr>
          <a:lstStyle/>
          <a:p>
            <a:r>
              <a:rPr lang="en-US" dirty="0" smtClean="0"/>
              <a:t>wall or screen</a:t>
            </a:r>
            <a:endParaRPr lang="en-US" dirty="0"/>
          </a:p>
        </p:txBody>
      </p:sp>
      <p:sp>
        <p:nvSpPr>
          <p:cNvPr id="9" name="TextBox 8"/>
          <p:cNvSpPr txBox="1"/>
          <p:nvPr/>
        </p:nvSpPr>
        <p:spPr>
          <a:xfrm>
            <a:off x="7154142" y="4574610"/>
            <a:ext cx="1021772" cy="369332"/>
          </a:xfrm>
          <a:prstGeom prst="rect">
            <a:avLst/>
          </a:prstGeom>
          <a:noFill/>
        </p:spPr>
        <p:txBody>
          <a:bodyPr wrap="none" rtlCol="0">
            <a:spAutoFit/>
          </a:bodyPr>
          <a:lstStyle/>
          <a:p>
            <a:r>
              <a:rPr lang="en-US" dirty="0" smtClean="0"/>
              <a:t>shadow?</a:t>
            </a:r>
            <a:endParaRPr lang="en-US" dirty="0"/>
          </a:p>
        </p:txBody>
      </p:sp>
      <p:sp>
        <p:nvSpPr>
          <p:cNvPr id="10" name="Parallelogram 9"/>
          <p:cNvSpPr/>
          <p:nvPr/>
        </p:nvSpPr>
        <p:spPr>
          <a:xfrm rot="5400000">
            <a:off x="2931463" y="3945386"/>
            <a:ext cx="2317302" cy="1258448"/>
          </a:xfrm>
          <a:prstGeom prst="parallelogram">
            <a:avLst>
              <a:gd name="adj" fmla="val 28797"/>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Parallelogram 10"/>
          <p:cNvSpPr/>
          <p:nvPr/>
        </p:nvSpPr>
        <p:spPr>
          <a:xfrm rot="5400000">
            <a:off x="3270750" y="4574174"/>
            <a:ext cx="1460428" cy="45719"/>
          </a:xfrm>
          <a:prstGeom prst="parallelogram">
            <a:avLst>
              <a:gd name="adj" fmla="val 28797"/>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303179" y="4396464"/>
            <a:ext cx="2720645" cy="318518"/>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t>  laser beam </a:t>
            </a:r>
            <a:endParaRPr lang="en-US" dirty="0"/>
          </a:p>
        </p:txBody>
      </p:sp>
      <p:sp>
        <p:nvSpPr>
          <p:cNvPr id="13" name="Oval 12"/>
          <p:cNvSpPr/>
          <p:nvPr/>
        </p:nvSpPr>
        <p:spPr>
          <a:xfrm>
            <a:off x="3888723" y="4396465"/>
            <a:ext cx="188133" cy="318518"/>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147374" y="4415351"/>
            <a:ext cx="188133" cy="318518"/>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1947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2: Try It!</a:t>
            </a:r>
            <a:endParaRPr lang="en-US" dirty="0"/>
          </a:p>
        </p:txBody>
      </p:sp>
      <p:sp>
        <p:nvSpPr>
          <p:cNvPr id="3" name="TextBox 2"/>
          <p:cNvSpPr txBox="1"/>
          <p:nvPr/>
        </p:nvSpPr>
        <p:spPr>
          <a:xfrm>
            <a:off x="475425" y="1850229"/>
            <a:ext cx="8229600" cy="4401205"/>
          </a:xfrm>
          <a:prstGeom prst="rect">
            <a:avLst/>
          </a:prstGeom>
          <a:noFill/>
        </p:spPr>
        <p:txBody>
          <a:bodyPr wrap="square" rtlCol="0">
            <a:spAutoFit/>
          </a:bodyPr>
          <a:lstStyle/>
          <a:p>
            <a:pPr marL="457200" indent="-457200">
              <a:buFont typeface="+mj-lt"/>
              <a:buAutoNum type="arabicPeriod"/>
            </a:pPr>
            <a:r>
              <a:rPr lang="en-US" sz="2800" dirty="0" smtClean="0"/>
              <a:t>To make the thin slit, coat a small piece of glass with black paint. </a:t>
            </a:r>
            <a:r>
              <a:rPr lang="en-US" sz="2800" dirty="0"/>
              <a:t>A</a:t>
            </a:r>
            <a:r>
              <a:rPr lang="en-US" sz="2800" dirty="0" smtClean="0"/>
              <a:t> microscope slide works well. Use several thin coats of paint until you can no longer see through the glass. (Alternatively, you can use aluminum foil.)</a:t>
            </a:r>
          </a:p>
          <a:p>
            <a:pPr marL="457200" indent="-457200">
              <a:buFont typeface="+mj-lt"/>
              <a:buAutoNum type="arabicPeriod"/>
            </a:pPr>
            <a:r>
              <a:rPr lang="en-US" sz="2800" dirty="0" smtClean="0"/>
              <a:t>Use a sharp knife, like a craft knife, to cut a very thin slit about 1 cm long in the dried paint. </a:t>
            </a:r>
          </a:p>
          <a:p>
            <a:pPr marL="457200" indent="-457200">
              <a:buFont typeface="+mj-lt"/>
              <a:buAutoNum type="arabicPeriod"/>
            </a:pPr>
            <a:r>
              <a:rPr lang="en-US" sz="2800" dirty="0" smtClean="0"/>
              <a:t>Shine the laser through the slit and examine the shadow made on a wall about 2 meters away. How does it differ from a shadow made by white light?</a:t>
            </a:r>
            <a:endParaRPr lang="en-US" sz="2800" dirty="0"/>
          </a:p>
        </p:txBody>
      </p:sp>
    </p:spTree>
    <p:extLst>
      <p:ext uri="{BB962C8B-B14F-4D97-AF65-F5344CB8AC3E}">
        <p14:creationId xmlns:p14="http://schemas.microsoft.com/office/powerpoint/2010/main" val="20269438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4" name="Title 1"/>
          <p:cNvSpPr txBox="1">
            <a:spLocks/>
          </p:cNvSpPr>
          <p:nvPr/>
        </p:nvSpPr>
        <p:spPr>
          <a:xfrm>
            <a:off x="609600" y="30159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Activity 2: Try It!</a:t>
            </a:r>
            <a:endParaRPr lang="en-US" dirty="0"/>
          </a:p>
        </p:txBody>
      </p:sp>
      <p:sp>
        <p:nvSpPr>
          <p:cNvPr id="5" name="TextBox 4"/>
          <p:cNvSpPr txBox="1"/>
          <p:nvPr/>
        </p:nvSpPr>
        <p:spPr>
          <a:xfrm>
            <a:off x="457200" y="1804869"/>
            <a:ext cx="8071452" cy="1384995"/>
          </a:xfrm>
          <a:prstGeom prst="rect">
            <a:avLst/>
          </a:prstGeom>
          <a:noFill/>
        </p:spPr>
        <p:txBody>
          <a:bodyPr wrap="square" rtlCol="0">
            <a:spAutoFit/>
          </a:bodyPr>
          <a:lstStyle/>
          <a:p>
            <a:r>
              <a:rPr lang="en-US" sz="2800" dirty="0" smtClean="0"/>
              <a:t>As light passes through the slit it diffracts (bends) and parts of the wave interfered with each other to form bright and dark fringes.</a:t>
            </a:r>
            <a:endParaRPr lang="en-US" sz="2800" i="1" dirty="0" smtClean="0"/>
          </a:p>
        </p:txBody>
      </p:sp>
      <p:sp>
        <p:nvSpPr>
          <p:cNvPr id="7" name="TextBox 6"/>
          <p:cNvSpPr txBox="1"/>
          <p:nvPr/>
        </p:nvSpPr>
        <p:spPr>
          <a:xfrm>
            <a:off x="3878187" y="5960796"/>
            <a:ext cx="1351652" cy="369332"/>
          </a:xfrm>
          <a:prstGeom prst="rect">
            <a:avLst/>
          </a:prstGeom>
          <a:noFill/>
        </p:spPr>
        <p:txBody>
          <a:bodyPr wrap="none" rtlCol="0">
            <a:spAutoFit/>
          </a:bodyPr>
          <a:lstStyle/>
          <a:p>
            <a:r>
              <a:rPr lang="en-US" dirty="0" smtClean="0"/>
              <a:t>Dark Fringes</a:t>
            </a:r>
            <a:endParaRPr lang="en-US" dirty="0"/>
          </a:p>
        </p:txBody>
      </p:sp>
      <p:sp>
        <p:nvSpPr>
          <p:cNvPr id="14" name="TextBox 13"/>
          <p:cNvSpPr txBox="1"/>
          <p:nvPr/>
        </p:nvSpPr>
        <p:spPr>
          <a:xfrm>
            <a:off x="2029802" y="5996786"/>
            <a:ext cx="1479892" cy="369332"/>
          </a:xfrm>
          <a:prstGeom prst="rect">
            <a:avLst/>
          </a:prstGeom>
          <a:noFill/>
        </p:spPr>
        <p:txBody>
          <a:bodyPr wrap="none" rtlCol="0">
            <a:spAutoFit/>
          </a:bodyPr>
          <a:lstStyle/>
          <a:p>
            <a:r>
              <a:rPr lang="en-US" dirty="0" smtClean="0"/>
              <a:t>Bright Fringes</a:t>
            </a:r>
            <a:endParaRPr lang="en-US" dirty="0"/>
          </a:p>
        </p:txBody>
      </p:sp>
      <p:grpSp>
        <p:nvGrpSpPr>
          <p:cNvPr id="17" name="Group 16"/>
          <p:cNvGrpSpPr/>
          <p:nvPr/>
        </p:nvGrpSpPr>
        <p:grpSpPr>
          <a:xfrm rot="5400000">
            <a:off x="2705766" y="2938986"/>
            <a:ext cx="2444908" cy="3572270"/>
            <a:chOff x="2126130" y="3189864"/>
            <a:chExt cx="2444908" cy="3572270"/>
          </a:xfrm>
        </p:grpSpPr>
        <p:pic>
          <p:nvPicPr>
            <p:cNvPr id="11" name="Picture 10" descr="IMG_0424.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26130" y="3189864"/>
              <a:ext cx="748146" cy="3572270"/>
            </a:xfrm>
            <a:prstGeom prst="rect">
              <a:avLst/>
            </a:prstGeom>
          </p:spPr>
        </p:pic>
        <p:cxnSp>
          <p:nvCxnSpPr>
            <p:cNvPr id="15" name="Straight Arrow Connector 14"/>
            <p:cNvCxnSpPr/>
            <p:nvPr/>
          </p:nvCxnSpPr>
          <p:spPr>
            <a:xfrm flipH="1" flipV="1">
              <a:off x="2540663" y="4027870"/>
              <a:ext cx="2030375" cy="368493"/>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2540664" y="4211699"/>
              <a:ext cx="2030374" cy="184664"/>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2529366" y="5026032"/>
              <a:ext cx="2030375" cy="368493"/>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2529367" y="5209861"/>
              <a:ext cx="2030374" cy="184664"/>
            </a:xfrm>
            <a:prstGeom prst="straightConnector1">
              <a:avLst/>
            </a:prstGeom>
            <a:ln>
              <a:solidFill>
                <a:srgbClr val="FFFFFF"/>
              </a:solidFill>
              <a:headEnd type="none"/>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165991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3763</TotalTime>
  <Words>962</Words>
  <Application>Microsoft Macintosh PowerPoint</Application>
  <PresentationFormat>On-screen Show (4:3)</PresentationFormat>
  <Paragraphs>102</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Vocabulary </vt:lpstr>
      <vt:lpstr>What is Diffraction?</vt:lpstr>
      <vt:lpstr>Activity 1: What Do You Expect to See?</vt:lpstr>
      <vt:lpstr>Activity 1: Try It!</vt:lpstr>
      <vt:lpstr> </vt:lpstr>
      <vt:lpstr>Activity 2: Shadow of a Thin Slit</vt:lpstr>
      <vt:lpstr>Activity 2: Try It!</vt:lpstr>
      <vt:lpstr> </vt:lpstr>
      <vt:lpstr> </vt:lpstr>
      <vt:lpstr>Activity 4: Measure the Width of a Hair</vt:lpstr>
      <vt:lpstr>Activity 4: Measure the Width of a Hair</vt:lpstr>
      <vt:lpstr>Activity 4: Measure the Width of a Hair</vt:lpstr>
      <vt:lpstr>Activity 4: Measure the Width of a Hair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205</cp:revision>
  <cp:lastPrinted>2015-01-19T22:45:22Z</cp:lastPrinted>
  <dcterms:created xsi:type="dcterms:W3CDTF">2012-03-31T00:07:46Z</dcterms:created>
  <dcterms:modified xsi:type="dcterms:W3CDTF">2017-01-23T20:48:25Z</dcterms:modified>
</cp:coreProperties>
</file>