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308" r:id="rId3"/>
    <p:sldId id="315" r:id="rId4"/>
    <p:sldId id="316" r:id="rId5"/>
    <p:sldId id="311" r:id="rId6"/>
    <p:sldId id="312" r:id="rId7"/>
    <p:sldId id="314" r:id="rId8"/>
    <p:sldId id="319" r:id="rId9"/>
    <p:sldId id="318" r:id="rId10"/>
    <p:sldId id="31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371C"/>
    <a:srgbClr val="996633"/>
    <a:srgbClr val="E6E6E6"/>
    <a:srgbClr val="FFFFFF"/>
    <a:srgbClr val="DED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90" autoAdjust="0"/>
  </p:normalViewPr>
  <p:slideViewPr>
    <p:cSldViewPr snapToGrid="0" snapToObjects="1">
      <p:cViewPr>
        <p:scale>
          <a:sx n="72" d="100"/>
          <a:sy n="72" d="100"/>
        </p:scale>
        <p:origin x="-179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E7F25-3177-EE48-A5E7-04A0041584D1}" type="datetimeFigureOut">
              <a:rPr lang="en-US" smtClean="0"/>
              <a:t>1/24/17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E0ED6-209A-F54F-A63C-20E70B6169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795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9A2B9-149F-6A48-8477-24AA0C30D447}" type="datetimeFigureOut">
              <a:rPr lang="en-US" smtClean="0"/>
              <a:t>1/24/17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314B-32C5-B34C-A9D8-27ABBE555F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0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59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21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2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C677-0CEE-244E-9288-AA117475C7AD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5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FACFC-C8D8-AC4A-A9C9-F88E3D96EDEC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9E315-97F3-924D-88DF-BD0B29185948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22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EC61-A66A-7B47-AE62-E9D3D04BD32C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0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C3165-4D68-7C42-92EC-EEDD02A3840A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50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C646-84E7-AE41-869C-3BC926D815AF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3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4ADC1-0A96-974B-9187-1AC4CC56FE40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166E-8947-DB48-BD15-F8CEEEA854BE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5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8D3C-2273-1940-9C97-3CAD530A13E1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0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B1B4-C771-BC4A-88AF-28B72F35C8F2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1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446A-8B37-2F48-ACA7-0798BA1EFF95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9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1F62-5698-134E-8DF3-558CAFCEA85A}" type="datetime1">
              <a:rPr lang="en-US" smtClean="0"/>
              <a:t>1/24/17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C2051-ACFE-0341-B553-F21C8D400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417638"/>
            <a:ext cx="9144000" cy="18256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">
                <a:srgbClr val="660066"/>
              </a:gs>
              <a:gs pos="24000">
                <a:srgbClr val="0000FF"/>
              </a:gs>
              <a:gs pos="44000">
                <a:srgbClr val="008000"/>
              </a:gs>
              <a:gs pos="64000">
                <a:srgbClr val="FFFF00"/>
              </a:gs>
              <a:gs pos="81000">
                <a:srgbClr val="FF6600"/>
              </a:gs>
              <a:gs pos="96000">
                <a:srgbClr val="FF0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dumpster optics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6" y="6126163"/>
            <a:ext cx="786018" cy="62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2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8289925" y="45497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8467725" y="37496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426236"/>
            <a:ext cx="916635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00" b="1" dirty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Arte de Luz </a:t>
            </a:r>
            <a:r>
              <a:rPr lang="en-US" sz="7600" b="1" dirty="0" err="1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Polarizada</a:t>
            </a:r>
            <a:endParaRPr lang="en-US" sz="7600" b="1" dirty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536" y="68677"/>
            <a:ext cx="6789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0090"/>
                </a:solidFill>
              </a:rPr>
              <a:t>APRENDIENDO COMO FUNCIONA LA LUZ</a:t>
            </a:r>
          </a:p>
        </p:txBody>
      </p:sp>
      <p:pic>
        <p:nvPicPr>
          <p:cNvPr id="4" name="Picture 3" descr="IYL_Logo_Color-hori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00" y="404458"/>
            <a:ext cx="1192325" cy="651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43538" y="4553963"/>
            <a:ext cx="4986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Adaptado</a:t>
            </a:r>
            <a:r>
              <a:rPr lang="en-US" dirty="0"/>
              <a:t> de PHOTON Explorations in Optics, 2013)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Opcional: ¿Estás estresado?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973" y="1585201"/>
            <a:ext cx="87831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Los colores aparecen en las </a:t>
            </a:r>
            <a:r>
              <a:rPr lang="es-MX" sz="2400"/>
              <a:t>actividades previas </a:t>
            </a:r>
            <a:r>
              <a:rPr lang="es-MX" sz="2400" dirty="0"/>
              <a:t>porque el celofán (o plástico) es estirado cuando se fabrica. Tu puedes ver los efectos de estiramiento en otros materiales.</a:t>
            </a:r>
          </a:p>
          <a:p>
            <a:r>
              <a:rPr lang="es-MX" sz="2400" dirty="0"/>
              <a:t>Observa a través de un polarizador hacia un monitor LCD y rota el polarizador hasta que no haya luz que pase a través del filtro (que se vea oscuro). Coloca un transportador de plástico entre el monitor y el polarizador. O intenta con un tenedor plástico transparente (presiona los dientes para acercarlos un poco) o unos anteojos. Los colores revelan donde el plástico fue estresado o presionado.</a:t>
            </a:r>
          </a:p>
        </p:txBody>
      </p:sp>
      <p:pic>
        <p:nvPicPr>
          <p:cNvPr id="9" name="Picture 8" descr="Screen Shot 2016-06-07 at 10.54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368" y="5035084"/>
            <a:ext cx="2306932" cy="18229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9308" y="5207878"/>
            <a:ext cx="5095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Anteojos descansando en un monitor LCD.  El cuadrado negro es un polarizador colocado sobre el lente derecho y rotado para bloquear la luz del monitor. Los colores muestran donde la armazón presiona los lentes.</a:t>
            </a:r>
          </a:p>
        </p:txBody>
      </p:sp>
    </p:spTree>
    <p:extLst>
      <p:ext uri="{BB962C8B-B14F-4D97-AF65-F5344CB8AC3E}">
        <p14:creationId xmlns:p14="http://schemas.microsoft.com/office/powerpoint/2010/main" val="59111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Vocabulario</a:t>
            </a:r>
            <a:r>
              <a:rPr lang="en-US" dirty="0"/>
              <a:t> 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002574" y="2362972"/>
            <a:ext cx="7138852" cy="17912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err="1"/>
              <a:t>Onda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/>
              <a:t>Vibración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Luz </a:t>
            </a:r>
            <a:r>
              <a:rPr lang="en-US" sz="2400" dirty="0" err="1"/>
              <a:t>polarizada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/>
              <a:t>Polarizador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/>
              <a:t>Pantalla</a:t>
            </a:r>
            <a:r>
              <a:rPr lang="en-US" sz="2400" dirty="0"/>
              <a:t> de Cristal </a:t>
            </a:r>
            <a:r>
              <a:rPr lang="en-US" sz="2400" dirty="0" err="1"/>
              <a:t>Líquido</a:t>
            </a:r>
            <a:r>
              <a:rPr lang="en-US" sz="2400" dirty="0"/>
              <a:t> (Liquid Crystal Display - LCD)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/>
              <a:t>Celofán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494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Actividad</a:t>
            </a:r>
            <a:r>
              <a:rPr lang="en-US" dirty="0"/>
              <a:t> 1: Luz y </a:t>
            </a:r>
            <a:r>
              <a:rPr lang="en-US" dirty="0" err="1"/>
              <a:t>Oscuridad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Para esta actividad, usaremos la pantalla de una laptop, de un celular o una pantalla LCD, así como unos lentes de Sol polarizados (o un filtro polarizador)</a:t>
            </a:r>
          </a:p>
          <a:p>
            <a:r>
              <a:rPr lang="es-MX" sz="2400" dirty="0"/>
              <a:t>Sostén uno de los lentes en frente de uno de tus ojos y observa la pantalla. Ahora, lentamente, rota el lente. ¿Qué es lo que ves? ¿Cuántas veces la luz baja su intensidad en una vuelta de 360</a:t>
            </a:r>
            <a:r>
              <a:rPr lang="es-MX" sz="2400" baseline="30000" dirty="0"/>
              <a:t>o</a:t>
            </a:r>
            <a:r>
              <a:rPr lang="es-MX" sz="2400" dirty="0"/>
              <a:t>?</a:t>
            </a:r>
          </a:p>
        </p:txBody>
      </p:sp>
      <p:pic>
        <p:nvPicPr>
          <p:cNvPr id="5" name="Picture 4" descr="Screen Shot 2016-06-07 at 9.10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682" y="4618300"/>
            <a:ext cx="4536635" cy="192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01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Actividad</a:t>
            </a:r>
            <a:r>
              <a:rPr lang="en-US" dirty="0"/>
              <a:t> 2: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hace</a:t>
            </a:r>
            <a:r>
              <a:rPr lang="en-US" dirty="0"/>
              <a:t> la luz </a:t>
            </a:r>
            <a:r>
              <a:rPr lang="en-US" dirty="0" err="1"/>
              <a:t>polarizada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Sostén los lentes de Sol frente a uno de tus ojos. Mira a través de ellos hacia la superficie de un tazón con agua o hacia el reflejo de las luces de alguna habitación con piso brillante. (Observa con un cierto ángulo no directamente hacia abajo.)</a:t>
            </a:r>
          </a:p>
          <a:p>
            <a:r>
              <a:rPr lang="es-MX" sz="2400" dirty="0"/>
              <a:t>Rota el lente. ¿Qué es lo que ves? ¿Hay otras superficies en el cuarto que reflejen luz polarizada?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63799" y="4660400"/>
            <a:ext cx="4616450" cy="1235075"/>
            <a:chOff x="2020" y="4835"/>
            <a:chExt cx="7270" cy="1945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000" y="5880"/>
              <a:ext cx="3860" cy="900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4" name="Line 21"/>
            <p:cNvCxnSpPr/>
            <p:nvPr/>
          </p:nvCxnSpPr>
          <p:spPr bwMode="auto">
            <a:xfrm>
              <a:off x="3480" y="5120"/>
              <a:ext cx="2460" cy="118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35"/>
            <p:cNvSpPr txBox="1">
              <a:spLocks noChangeArrowheads="1"/>
            </p:cNvSpPr>
            <p:nvPr/>
          </p:nvSpPr>
          <p:spPr bwMode="auto">
            <a:xfrm>
              <a:off x="2020" y="4940"/>
              <a:ext cx="1752" cy="7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000" dirty="0">
                  <a:effectLst/>
                  <a:latin typeface="Arial"/>
                  <a:ea typeface="Times"/>
                  <a:cs typeface="Times New Roman"/>
                </a:rPr>
                <a:t>Luz del </a:t>
              </a:r>
              <a:r>
                <a:rPr lang="en-US" sz="1000" dirty="0" err="1">
                  <a:effectLst/>
                  <a:latin typeface="Arial"/>
                  <a:ea typeface="Times"/>
                  <a:cs typeface="Times New Roman"/>
                </a:rPr>
                <a:t>cuarto</a:t>
              </a:r>
              <a:endParaRPr lang="en-US" sz="1200" dirty="0">
                <a:effectLst/>
                <a:latin typeface="Times"/>
                <a:ea typeface="Times"/>
                <a:cs typeface="Times New Roman"/>
              </a:endParaRPr>
            </a:p>
          </p:txBody>
        </p: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5940" y="4835"/>
              <a:ext cx="3350" cy="1445"/>
              <a:chOff x="5940" y="4835"/>
              <a:chExt cx="3350" cy="1445"/>
            </a:xfrm>
          </p:grpSpPr>
          <p:cxnSp>
            <p:nvCxnSpPr>
              <p:cNvPr id="25" name="Line 22"/>
              <p:cNvCxnSpPr/>
              <p:nvPr/>
            </p:nvCxnSpPr>
            <p:spPr bwMode="auto">
              <a:xfrm flipH="1">
                <a:off x="5940" y="5100"/>
                <a:ext cx="2460" cy="118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6" name="Group 25"/>
              <p:cNvGrpSpPr>
                <a:grpSpLocks/>
              </p:cNvGrpSpPr>
              <p:nvPr/>
            </p:nvGrpSpPr>
            <p:grpSpPr bwMode="auto">
              <a:xfrm rot="-811893">
                <a:off x="9236" y="4835"/>
                <a:ext cx="54" cy="253"/>
                <a:chOff x="6076" y="3808"/>
                <a:chExt cx="88" cy="316"/>
              </a:xfrm>
            </p:grpSpPr>
            <p:sp>
              <p:nvSpPr>
                <p:cNvPr id="28" name="Oval 27"/>
                <p:cNvSpPr>
                  <a:spLocks noChangeArrowheads="1"/>
                </p:cNvSpPr>
                <p:nvPr/>
              </p:nvSpPr>
              <p:spPr bwMode="auto">
                <a:xfrm>
                  <a:off x="6076" y="3888"/>
                  <a:ext cx="43" cy="16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6092" y="3808"/>
                  <a:ext cx="24" cy="72"/>
                </a:xfrm>
                <a:custGeom>
                  <a:avLst/>
                  <a:gdLst>
                    <a:gd name="T0" fmla="*/ 0 w 24"/>
                    <a:gd name="T1" fmla="*/ 72 h 72"/>
                    <a:gd name="T2" fmla="*/ 24 w 24"/>
                    <a:gd name="T3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4" h="72">
                      <a:moveTo>
                        <a:pt x="0" y="72"/>
                      </a:moveTo>
                      <a:cubicBezTo>
                        <a:pt x="4" y="43"/>
                        <a:pt x="11" y="24"/>
                        <a:pt x="24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32" name="Line 48"/>
                <p:cNvCxnSpPr/>
                <p:nvPr/>
              </p:nvCxnSpPr>
              <p:spPr bwMode="auto">
                <a:xfrm flipV="1">
                  <a:off x="6104" y="3836"/>
                  <a:ext cx="40" cy="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Line 49"/>
                <p:cNvCxnSpPr/>
                <p:nvPr/>
              </p:nvCxnSpPr>
              <p:spPr bwMode="auto">
                <a:xfrm flipV="1">
                  <a:off x="6124" y="3920"/>
                  <a:ext cx="36" cy="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4" name="Line 50"/>
                <p:cNvCxnSpPr/>
                <p:nvPr/>
              </p:nvCxnSpPr>
              <p:spPr bwMode="auto">
                <a:xfrm rot="20215660">
                  <a:off x="6120" y="3976"/>
                  <a:ext cx="44" cy="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5" name="Line 51"/>
                <p:cNvCxnSpPr/>
                <p:nvPr/>
              </p:nvCxnSpPr>
              <p:spPr bwMode="auto">
                <a:xfrm>
                  <a:off x="6112" y="4008"/>
                  <a:ext cx="40" cy="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6" name="Line 52"/>
                <p:cNvCxnSpPr/>
                <p:nvPr/>
              </p:nvCxnSpPr>
              <p:spPr bwMode="auto">
                <a:xfrm>
                  <a:off x="6104" y="4036"/>
                  <a:ext cx="24" cy="6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6088" y="4056"/>
                  <a:ext cx="4" cy="68"/>
                </a:xfrm>
                <a:custGeom>
                  <a:avLst/>
                  <a:gdLst>
                    <a:gd name="T0" fmla="*/ 4 w 4"/>
                    <a:gd name="T1" fmla="*/ 0 h 68"/>
                    <a:gd name="T2" fmla="*/ 0 w 4"/>
                    <a:gd name="T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" h="68">
                      <a:moveTo>
                        <a:pt x="4" y="0"/>
                      </a:moveTo>
                      <a:cubicBezTo>
                        <a:pt x="2" y="22"/>
                        <a:pt x="1" y="45"/>
                        <a:pt x="0" y="68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4" name="Picture 3" descr="sunglasses-29886_6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13238">
            <a:off x="5581360" y="4389665"/>
            <a:ext cx="1501789" cy="90342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90525">
            <a:off x="5901197" y="4087412"/>
            <a:ext cx="589293" cy="57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7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luz </a:t>
            </a:r>
            <a:r>
              <a:rPr lang="en-US" dirty="0" err="1"/>
              <a:t>polarizada</a:t>
            </a:r>
            <a:r>
              <a:rPr lang="en-US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687916"/>
            <a:ext cx="812232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Si tu sacudes el extremo de una cuerda, tu puedes hacer </a:t>
            </a:r>
            <a:r>
              <a:rPr lang="es-MX" sz="2400" b="1" dirty="0"/>
              <a:t>ondas.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Tu puedes hacer ondas hacia arriba y hacia abajo, como en la imagen, o tu puedes hacer ondas hacia los lados, o inclusive puedes hacer que las ondas vibren en cualquier dirección.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</p:txBody>
      </p:sp>
      <p:pic>
        <p:nvPicPr>
          <p:cNvPr id="6" name="Picture 5" descr="Wave_in_a_ro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22" y="2132468"/>
            <a:ext cx="5621156" cy="26727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02859" y="4678265"/>
            <a:ext cx="28119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Fuente: CK Foundation via 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3517965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luz </a:t>
            </a:r>
            <a:r>
              <a:rPr lang="en-US" dirty="0" err="1"/>
              <a:t>polarizada</a:t>
            </a:r>
            <a:r>
              <a:rPr lang="en-US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037" y="1741223"/>
            <a:ext cx="81223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50088" y="4220894"/>
            <a:ext cx="3114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Ondas hacia arriba y hacia abajo pasan a través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0552" y="1656556"/>
            <a:ext cx="86145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Ahora, imagina que la cuerda ondulante se encuentra entre las tablillas de una cerca como la de la figura. Si las tabillas están verticales, sólo las ondas que viajan hacia </a:t>
            </a:r>
            <a:r>
              <a:rPr lang="es-MX" sz="2400" dirty="0" err="1"/>
              <a:t>ariiba</a:t>
            </a:r>
            <a:r>
              <a:rPr lang="es-MX" sz="2400" dirty="0"/>
              <a:t> y hacia abajo pueden pasar.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553" y="4870338"/>
            <a:ext cx="8614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La luz polarizada contiene ondas que vibran en la misma dirección.</a:t>
            </a:r>
          </a:p>
          <a:p>
            <a:r>
              <a:rPr lang="es-MX" sz="2400" dirty="0"/>
              <a:t>El polarizadores como la cerca, la cual solo permite una dirección de vibración para que las ondas pasen a través de ella.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5164853" y="4265957"/>
            <a:ext cx="259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Ondas laterales no pasan.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57698" y="3205737"/>
            <a:ext cx="1306011" cy="921869"/>
            <a:chOff x="2272726" y="2866681"/>
            <a:chExt cx="1413544" cy="1260925"/>
          </a:xfrm>
        </p:grpSpPr>
        <p:sp>
          <p:nvSpPr>
            <p:cNvPr id="11" name="Freeform 10"/>
            <p:cNvSpPr/>
            <p:nvPr/>
          </p:nvSpPr>
          <p:spPr>
            <a:xfrm>
              <a:off x="2272726" y="2866681"/>
              <a:ext cx="634980" cy="827974"/>
            </a:xfrm>
            <a:custGeom>
              <a:avLst/>
              <a:gdLst>
                <a:gd name="connsiteX0" fmla="*/ 0 w 470355"/>
                <a:gd name="connsiteY0" fmla="*/ 450623 h 827974"/>
                <a:gd name="connsiteX1" fmla="*/ 117589 w 470355"/>
                <a:gd name="connsiteY1" fmla="*/ 3810 h 827974"/>
                <a:gd name="connsiteX2" fmla="*/ 211660 w 470355"/>
                <a:gd name="connsiteY2" fmla="*/ 674030 h 827974"/>
                <a:gd name="connsiteX3" fmla="*/ 317490 w 470355"/>
                <a:gd name="connsiteY3" fmla="*/ 250733 h 827974"/>
                <a:gd name="connsiteX4" fmla="*/ 399802 w 470355"/>
                <a:gd name="connsiteY4" fmla="*/ 791612 h 827974"/>
                <a:gd name="connsiteX5" fmla="*/ 470355 w 470355"/>
                <a:gd name="connsiteY5" fmla="*/ 779854 h 82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0355" h="827974">
                  <a:moveTo>
                    <a:pt x="0" y="450623"/>
                  </a:moveTo>
                  <a:cubicBezTo>
                    <a:pt x="41156" y="208599"/>
                    <a:pt x="82312" y="-33425"/>
                    <a:pt x="117589" y="3810"/>
                  </a:cubicBezTo>
                  <a:cubicBezTo>
                    <a:pt x="152866" y="41044"/>
                    <a:pt x="178343" y="632876"/>
                    <a:pt x="211660" y="674030"/>
                  </a:cubicBezTo>
                  <a:cubicBezTo>
                    <a:pt x="244977" y="715184"/>
                    <a:pt x="286133" y="231136"/>
                    <a:pt x="317490" y="250733"/>
                  </a:cubicBezTo>
                  <a:cubicBezTo>
                    <a:pt x="348847" y="270330"/>
                    <a:pt x="374325" y="703425"/>
                    <a:pt x="399802" y="791612"/>
                  </a:cubicBezTo>
                  <a:cubicBezTo>
                    <a:pt x="425279" y="879799"/>
                    <a:pt x="470355" y="779854"/>
                    <a:pt x="470355" y="779854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453437" y="2972503"/>
              <a:ext cx="1232833" cy="1155103"/>
              <a:chOff x="3104604" y="3068904"/>
              <a:chExt cx="1232833" cy="115510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104604" y="3325655"/>
                <a:ext cx="1167454" cy="767883"/>
                <a:chOff x="3104604" y="3325655"/>
                <a:chExt cx="1167454" cy="767883"/>
              </a:xfrm>
            </p:grpSpPr>
            <p:sp>
              <p:nvSpPr>
                <p:cNvPr id="23" name="Rectangle 22"/>
                <p:cNvSpPr/>
                <p:nvPr/>
              </p:nvSpPr>
              <p:spPr>
                <a:xfrm rot="5400000">
                  <a:off x="3646156" y="3479986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 rot="5400000">
                  <a:off x="3658507" y="2784103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3135037" y="3068904"/>
                <a:ext cx="1202400" cy="1155103"/>
                <a:chOff x="3057308" y="3068904"/>
                <a:chExt cx="1202400" cy="1155103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30573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2457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4341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36225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8109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39993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41877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Freeform 12"/>
            <p:cNvSpPr/>
            <p:nvPr/>
          </p:nvSpPr>
          <p:spPr>
            <a:xfrm>
              <a:off x="2943757" y="3260261"/>
              <a:ext cx="634980" cy="827974"/>
            </a:xfrm>
            <a:custGeom>
              <a:avLst/>
              <a:gdLst>
                <a:gd name="connsiteX0" fmla="*/ 0 w 470355"/>
                <a:gd name="connsiteY0" fmla="*/ 450623 h 827974"/>
                <a:gd name="connsiteX1" fmla="*/ 117589 w 470355"/>
                <a:gd name="connsiteY1" fmla="*/ 3810 h 827974"/>
                <a:gd name="connsiteX2" fmla="*/ 211660 w 470355"/>
                <a:gd name="connsiteY2" fmla="*/ 674030 h 827974"/>
                <a:gd name="connsiteX3" fmla="*/ 317490 w 470355"/>
                <a:gd name="connsiteY3" fmla="*/ 250733 h 827974"/>
                <a:gd name="connsiteX4" fmla="*/ 399802 w 470355"/>
                <a:gd name="connsiteY4" fmla="*/ 791612 h 827974"/>
                <a:gd name="connsiteX5" fmla="*/ 470355 w 470355"/>
                <a:gd name="connsiteY5" fmla="*/ 779854 h 82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0355" h="827974">
                  <a:moveTo>
                    <a:pt x="0" y="450623"/>
                  </a:moveTo>
                  <a:cubicBezTo>
                    <a:pt x="41156" y="208599"/>
                    <a:pt x="82312" y="-33425"/>
                    <a:pt x="117589" y="3810"/>
                  </a:cubicBezTo>
                  <a:cubicBezTo>
                    <a:pt x="152866" y="41044"/>
                    <a:pt x="178343" y="632876"/>
                    <a:pt x="211660" y="674030"/>
                  </a:cubicBezTo>
                  <a:cubicBezTo>
                    <a:pt x="244977" y="715184"/>
                    <a:pt x="286133" y="231136"/>
                    <a:pt x="317490" y="250733"/>
                  </a:cubicBezTo>
                  <a:cubicBezTo>
                    <a:pt x="348847" y="270330"/>
                    <a:pt x="374325" y="703425"/>
                    <a:pt x="399802" y="791612"/>
                  </a:cubicBezTo>
                  <a:cubicBezTo>
                    <a:pt x="425279" y="879799"/>
                    <a:pt x="470355" y="779854"/>
                    <a:pt x="470355" y="779854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03055" y="3205736"/>
            <a:ext cx="1466659" cy="898353"/>
            <a:chOff x="5403055" y="2852590"/>
            <a:chExt cx="1544388" cy="1251500"/>
          </a:xfrm>
        </p:grpSpPr>
        <p:sp>
          <p:nvSpPr>
            <p:cNvPr id="26" name="Freeform 25"/>
            <p:cNvSpPr/>
            <p:nvPr/>
          </p:nvSpPr>
          <p:spPr>
            <a:xfrm rot="5400000" flipH="1">
              <a:off x="5727559" y="2528086"/>
              <a:ext cx="634980" cy="1283987"/>
            </a:xfrm>
            <a:custGeom>
              <a:avLst/>
              <a:gdLst>
                <a:gd name="connsiteX0" fmla="*/ 0 w 470355"/>
                <a:gd name="connsiteY0" fmla="*/ 450623 h 827974"/>
                <a:gd name="connsiteX1" fmla="*/ 117589 w 470355"/>
                <a:gd name="connsiteY1" fmla="*/ 3810 h 827974"/>
                <a:gd name="connsiteX2" fmla="*/ 211660 w 470355"/>
                <a:gd name="connsiteY2" fmla="*/ 674030 h 827974"/>
                <a:gd name="connsiteX3" fmla="*/ 317490 w 470355"/>
                <a:gd name="connsiteY3" fmla="*/ 250733 h 827974"/>
                <a:gd name="connsiteX4" fmla="*/ 399802 w 470355"/>
                <a:gd name="connsiteY4" fmla="*/ 791612 h 827974"/>
                <a:gd name="connsiteX5" fmla="*/ 470355 w 470355"/>
                <a:gd name="connsiteY5" fmla="*/ 779854 h 82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0355" h="827974">
                  <a:moveTo>
                    <a:pt x="0" y="450623"/>
                  </a:moveTo>
                  <a:cubicBezTo>
                    <a:pt x="41156" y="208599"/>
                    <a:pt x="82312" y="-33425"/>
                    <a:pt x="117589" y="3810"/>
                  </a:cubicBezTo>
                  <a:cubicBezTo>
                    <a:pt x="152866" y="41044"/>
                    <a:pt x="178343" y="632876"/>
                    <a:pt x="211660" y="674030"/>
                  </a:cubicBezTo>
                  <a:cubicBezTo>
                    <a:pt x="244977" y="715184"/>
                    <a:pt x="286133" y="231136"/>
                    <a:pt x="317490" y="250733"/>
                  </a:cubicBezTo>
                  <a:cubicBezTo>
                    <a:pt x="348847" y="270330"/>
                    <a:pt x="374325" y="703425"/>
                    <a:pt x="399802" y="791612"/>
                  </a:cubicBezTo>
                  <a:cubicBezTo>
                    <a:pt x="425279" y="879799"/>
                    <a:pt x="470355" y="779854"/>
                    <a:pt x="470355" y="779854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714610" y="2948987"/>
              <a:ext cx="1232833" cy="1155103"/>
              <a:chOff x="3104604" y="3068904"/>
              <a:chExt cx="1232833" cy="1155103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104604" y="3325655"/>
                <a:ext cx="1167454" cy="767883"/>
                <a:chOff x="3104604" y="3325655"/>
                <a:chExt cx="1167454" cy="767883"/>
              </a:xfrm>
            </p:grpSpPr>
            <p:sp>
              <p:nvSpPr>
                <p:cNvPr id="37" name="Rectangle 36"/>
                <p:cNvSpPr/>
                <p:nvPr/>
              </p:nvSpPr>
              <p:spPr>
                <a:xfrm rot="5400000">
                  <a:off x="3646156" y="3479986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 rot="5400000">
                  <a:off x="3658507" y="2784103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3135037" y="3068904"/>
                <a:ext cx="1202400" cy="1155103"/>
                <a:chOff x="3057308" y="3068904"/>
                <a:chExt cx="1202400" cy="1155103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0573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2457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4341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6225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8109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9993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187708" y="3068904"/>
                  <a:ext cx="72000" cy="115510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8893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Actividad</a:t>
            </a:r>
            <a:r>
              <a:rPr lang="en-US" dirty="0"/>
              <a:t> 3: </a:t>
            </a:r>
            <a:r>
              <a:rPr lang="en-US" dirty="0" err="1"/>
              <a:t>Haz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predicción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7951" y="1640462"/>
            <a:ext cx="88587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Predice que pasará si tu miras a través de 2 polarizadores, sosteniendo uno, mientras rotas el otro.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Necesitas un compañero para este experimento. Cada uno deberá sostener un polarizador (pueden ser los lentes de Sol o un filtro polarizador) enfrente de tu ojo.</a:t>
            </a:r>
          </a:p>
          <a:p>
            <a:r>
              <a:rPr lang="es-MX" sz="2400" dirty="0"/>
              <a:t>Dile a tu compañero que sostenga su polarizador sin moverlo.</a:t>
            </a:r>
          </a:p>
          <a:p>
            <a:r>
              <a:rPr lang="es-MX" sz="2400" dirty="0"/>
              <a:t>Lentamente rato tu polarizador mientras observas el ojo de tu compañero. ¿Qué es lo que ves? Compara tu observación con tu predicción.</a:t>
            </a:r>
            <a:endParaRPr lang="es-MX" sz="2000" dirty="0"/>
          </a:p>
        </p:txBody>
      </p:sp>
      <p:sp>
        <p:nvSpPr>
          <p:cNvPr id="4" name="Oval 3"/>
          <p:cNvSpPr/>
          <p:nvPr/>
        </p:nvSpPr>
        <p:spPr>
          <a:xfrm>
            <a:off x="3127862" y="2566140"/>
            <a:ext cx="258696" cy="952418"/>
          </a:xfrm>
          <a:prstGeom prst="ellipse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808918" y="2566140"/>
            <a:ext cx="258696" cy="952418"/>
          </a:xfrm>
          <a:prstGeom prst="ellipse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19307">
            <a:off x="5169507" y="2598580"/>
            <a:ext cx="828516" cy="8084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80693" flipH="1">
            <a:off x="2064696" y="2598579"/>
            <a:ext cx="828516" cy="808471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4855954" y="2724741"/>
            <a:ext cx="165089" cy="670490"/>
          </a:xfrm>
          <a:custGeom>
            <a:avLst/>
            <a:gdLst>
              <a:gd name="connsiteX0" fmla="*/ 0 w 600560"/>
              <a:gd name="connsiteY0" fmla="*/ 388292 h 907382"/>
              <a:gd name="connsiteX1" fmla="*/ 117589 w 600560"/>
              <a:gd name="connsiteY1" fmla="*/ 106094 h 907382"/>
              <a:gd name="connsiteX2" fmla="*/ 317490 w 600560"/>
              <a:gd name="connsiteY2" fmla="*/ 270 h 907382"/>
              <a:gd name="connsiteX3" fmla="*/ 493873 w 600560"/>
              <a:gd name="connsiteY3" fmla="*/ 82578 h 907382"/>
              <a:gd name="connsiteX4" fmla="*/ 576185 w 600560"/>
              <a:gd name="connsiteY4" fmla="*/ 282468 h 907382"/>
              <a:gd name="connsiteX5" fmla="*/ 599703 w 600560"/>
              <a:gd name="connsiteY5" fmla="*/ 529391 h 907382"/>
              <a:gd name="connsiteX6" fmla="*/ 552667 w 600560"/>
              <a:gd name="connsiteY6" fmla="*/ 764556 h 907382"/>
              <a:gd name="connsiteX7" fmla="*/ 341008 w 600560"/>
              <a:gd name="connsiteY7" fmla="*/ 905655 h 907382"/>
              <a:gd name="connsiteX8" fmla="*/ 141107 w 600560"/>
              <a:gd name="connsiteY8" fmla="*/ 846864 h 907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0560" h="907382">
                <a:moveTo>
                  <a:pt x="0" y="388292"/>
                </a:moveTo>
                <a:cubicBezTo>
                  <a:pt x="32337" y="279528"/>
                  <a:pt x="64674" y="170764"/>
                  <a:pt x="117589" y="106094"/>
                </a:cubicBezTo>
                <a:cubicBezTo>
                  <a:pt x="170504" y="41424"/>
                  <a:pt x="254776" y="4189"/>
                  <a:pt x="317490" y="270"/>
                </a:cubicBezTo>
                <a:cubicBezTo>
                  <a:pt x="380204" y="-3649"/>
                  <a:pt x="450757" y="35545"/>
                  <a:pt x="493873" y="82578"/>
                </a:cubicBezTo>
                <a:cubicBezTo>
                  <a:pt x="536989" y="129611"/>
                  <a:pt x="558547" y="207999"/>
                  <a:pt x="576185" y="282468"/>
                </a:cubicBezTo>
                <a:cubicBezTo>
                  <a:pt x="593823" y="356937"/>
                  <a:pt x="603623" y="449043"/>
                  <a:pt x="599703" y="529391"/>
                </a:cubicBezTo>
                <a:cubicBezTo>
                  <a:pt x="595783" y="609739"/>
                  <a:pt x="595783" y="701845"/>
                  <a:pt x="552667" y="764556"/>
                </a:cubicBezTo>
                <a:cubicBezTo>
                  <a:pt x="509551" y="827267"/>
                  <a:pt x="409601" y="891937"/>
                  <a:pt x="341008" y="905655"/>
                </a:cubicBezTo>
                <a:cubicBezTo>
                  <a:pt x="272415" y="919373"/>
                  <a:pt x="141107" y="846864"/>
                  <a:pt x="141107" y="846864"/>
                </a:cubicBezTo>
              </a:path>
            </a:pathLst>
          </a:cu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92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Actividad</a:t>
            </a:r>
            <a:r>
              <a:rPr lang="en-US" dirty="0"/>
              <a:t> 4: </a:t>
            </a:r>
            <a:r>
              <a:rPr lang="en-US" dirty="0" err="1"/>
              <a:t>Colores</a:t>
            </a:r>
            <a:r>
              <a:rPr lang="en-US" dirty="0"/>
              <a:t> de la </a:t>
            </a:r>
            <a:r>
              <a:rPr lang="en-US" dirty="0" err="1"/>
              <a:t>polarización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903" y="1638306"/>
            <a:ext cx="90100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Usa el mismo monitor LCD o pantalla que usaste para la Actividad 1.  Será mejor si el fondo es blanco, así que te recomendamos abrir una aplicación que te permita hacer o tener un rectángulo blanco en la pantalla.</a:t>
            </a:r>
          </a:p>
          <a:p>
            <a:r>
              <a:rPr lang="es-MX" sz="2400" dirty="0"/>
              <a:t>Haz un “sándwich” con la pantalla en el fondo, coloca un poco de celofán arrugado y el polarizador (lentes de Sol o filtro) frente a tu ojo. Mira a través del polarizador hacia el monitor. Rota el polarizador mientras observas a través de él. Describe lo que observas.</a:t>
            </a:r>
          </a:p>
          <a:p>
            <a:endParaRPr lang="es-MX" sz="2400" dirty="0"/>
          </a:p>
        </p:txBody>
      </p:sp>
      <p:pic>
        <p:nvPicPr>
          <p:cNvPr id="7" name="Picture 6" descr="IMG_054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2"/>
          <a:stretch/>
        </p:blipFill>
        <p:spPr>
          <a:xfrm>
            <a:off x="2955887" y="4871109"/>
            <a:ext cx="2758928" cy="1785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681" y="4996630"/>
            <a:ext cx="3060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Trozo de papel celofán para envolver pegado al monitor de una laptop con cinta adhesiva y fotografiado a través de lentes polarizados.</a:t>
            </a:r>
          </a:p>
        </p:txBody>
      </p:sp>
    </p:spTree>
    <p:extLst>
      <p:ext uri="{BB962C8B-B14F-4D97-AF65-F5344CB8AC3E}">
        <p14:creationId xmlns:p14="http://schemas.microsoft.com/office/powerpoint/2010/main" val="2007473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Actividad</a:t>
            </a:r>
            <a:r>
              <a:rPr lang="en-US" dirty="0"/>
              <a:t> 5: Arte con Luz </a:t>
            </a:r>
            <a:r>
              <a:rPr lang="en-US" dirty="0" err="1"/>
              <a:t>Polarizada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5961" y="1613163"/>
            <a:ext cx="89298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¿</a:t>
            </a:r>
            <a:r>
              <a:rPr lang="es-MX" sz="2400" dirty="0"/>
              <a:t>Puedes</a:t>
            </a:r>
            <a:r>
              <a:rPr lang="en-US" sz="2400" dirty="0"/>
              <a:t> </a:t>
            </a:r>
            <a:r>
              <a:rPr lang="es-MX" sz="2400" dirty="0"/>
              <a:t>usar</a:t>
            </a:r>
            <a:r>
              <a:rPr lang="en-US" sz="2400" dirty="0"/>
              <a:t> la </a:t>
            </a:r>
            <a:r>
              <a:rPr lang="es-MX" sz="2400" dirty="0"/>
              <a:t>polarización</a:t>
            </a:r>
            <a:r>
              <a:rPr lang="en-US" sz="2400" dirty="0"/>
              <a:t> para </a:t>
            </a:r>
            <a:r>
              <a:rPr lang="es-MX" sz="2400" dirty="0"/>
              <a:t>crear arte con cinta adhesiva transparente</a:t>
            </a:r>
            <a:r>
              <a:rPr lang="en-US" sz="2400" dirty="0"/>
              <a:t>? </a:t>
            </a:r>
            <a:r>
              <a:rPr lang="es-MX" sz="2400" dirty="0"/>
              <a:t>Pega piezas de cinta a un film transparente o algún otro plástico claro. (Lo anterior es para evitar dañar el monitor o la pantalla al pegar la cinta directamente sobre él.) Usa diferentes capas de cinta, y coloca la cinta para que vaya en diferentes direcciones.</a:t>
            </a:r>
          </a:p>
          <a:p>
            <a:r>
              <a:rPr lang="es-MX" sz="2400" dirty="0"/>
              <a:t>Observa tu obra de arte haciendo un sándwich como el de la actividad 4: Luz polarizada en el fondo de una pantalla LCD o monitor, el film transparente con al cinta pegada en él, luego el polarizador a través del cual observarás.</a:t>
            </a: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90001" y="4890984"/>
            <a:ext cx="35458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Piezas de cinta unidas a un cuadrado de film transparente colocado en el monitor de una laptop.</a:t>
            </a:r>
            <a:br>
              <a:rPr lang="es-MX" dirty="0"/>
            </a:br>
            <a:r>
              <a:rPr lang="es-MX" dirty="0"/>
              <a:t>La foto fue tomada a través de un polarizador redondo sostenido frente a la cinta. </a:t>
            </a:r>
          </a:p>
        </p:txBody>
      </p:sp>
      <p:pic>
        <p:nvPicPr>
          <p:cNvPr id="8" name="Picture 7" descr="IMG_3852.jpg"/>
          <p:cNvPicPr>
            <a:picLocks noChangeAspect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48" b="16217"/>
          <a:stretch/>
        </p:blipFill>
        <p:spPr>
          <a:xfrm>
            <a:off x="3410074" y="4783153"/>
            <a:ext cx="1933357" cy="170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196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3817</TotalTime>
  <Words>886</Words>
  <Application>Microsoft Macintosh PowerPoint</Application>
  <PresentationFormat>On-screen Show (4:3)</PresentationFormat>
  <Paragraphs>82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Vocabulario </vt:lpstr>
      <vt:lpstr>Actividad 1: Luz y Oscuridad</vt:lpstr>
      <vt:lpstr>Actividad 2: ¿Qué más hace la luz polarizada?</vt:lpstr>
      <vt:lpstr>¿Qué es la luz polarizada?</vt:lpstr>
      <vt:lpstr>¿Qué es la luz polarizada?</vt:lpstr>
      <vt:lpstr>Actividad 3: Haz una predicción</vt:lpstr>
      <vt:lpstr>Actividad 4: Colores de la polarización</vt:lpstr>
      <vt:lpstr>Actividad 5: Arte con Luz Polarizada</vt:lpstr>
      <vt:lpstr>Opcional: ¿Estás estresado?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Judy Donnelly</dc:creator>
  <cp:lastModifiedBy>Judy Donnelly</cp:lastModifiedBy>
  <cp:revision>214</cp:revision>
  <cp:lastPrinted>2016-01-26T19:38:17Z</cp:lastPrinted>
  <dcterms:created xsi:type="dcterms:W3CDTF">2012-03-31T00:07:46Z</dcterms:created>
  <dcterms:modified xsi:type="dcterms:W3CDTF">2017-01-24T16:47:23Z</dcterms:modified>
</cp:coreProperties>
</file>